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y="5143500" cx="9144000"/>
  <p:notesSz cx="6858000" cy="9144000"/>
  <p:embeddedFontLst>
    <p:embeddedFont>
      <p:font typeface="Ubuntu"/>
      <p:regular r:id="rId37"/>
      <p:bold r:id="rId38"/>
      <p:italic r:id="rId39"/>
      <p:boldItalic r:id="rId40"/>
    </p:embeddedFont>
    <p:embeddedFont>
      <p:font typeface="Libre Franklin"/>
      <p:regular r:id="rId41"/>
      <p:bold r:id="rId42"/>
      <p:italic r:id="rId43"/>
      <p:boldItalic r:id="rId44"/>
    </p:embeddedFont>
    <p:embeddedFont>
      <p:font typeface="Montserrat"/>
      <p:regular r:id="rId45"/>
      <p:bold r:id="rId46"/>
      <p:italic r:id="rId47"/>
      <p:boldItalic r:id="rId48"/>
    </p:embeddedFont>
    <p:embeddedFont>
      <p:font typeface="Bebas Neue"/>
      <p:regular r:id="rId49"/>
    </p:embeddedFont>
    <p:embeddedFont>
      <p:font typeface="Antic Slab"/>
      <p:regular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9953594-0738-47F2-962E-D662AF913450}">
  <a:tblStyle styleId="{79953594-0738-47F2-962E-D662AF913450}"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Italic.fntdata"/><Relationship Id="rId42" Type="http://schemas.openxmlformats.org/officeDocument/2006/relationships/font" Target="fonts/LibreFranklin-bold.fntdata"/><Relationship Id="rId41" Type="http://schemas.openxmlformats.org/officeDocument/2006/relationships/font" Target="fonts/LibreFranklin-regular.fntdata"/><Relationship Id="rId44" Type="http://schemas.openxmlformats.org/officeDocument/2006/relationships/font" Target="fonts/LibreFranklin-boldItalic.fntdata"/><Relationship Id="rId43" Type="http://schemas.openxmlformats.org/officeDocument/2006/relationships/font" Target="fonts/LibreFranklin-italic.fntdata"/><Relationship Id="rId46" Type="http://schemas.openxmlformats.org/officeDocument/2006/relationships/font" Target="fonts/Montserrat-bold.fntdata"/><Relationship Id="rId45" Type="http://schemas.openxmlformats.org/officeDocument/2006/relationships/font" Target="fonts/Montserrat-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Montserrat-boldItalic.fntdata"/><Relationship Id="rId47" Type="http://schemas.openxmlformats.org/officeDocument/2006/relationships/font" Target="fonts/Montserrat-italic.fntdata"/><Relationship Id="rId49" Type="http://schemas.openxmlformats.org/officeDocument/2006/relationships/font" Target="fonts/BebasNeue-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font" Target="fonts/Ubuntu-regular.fntdata"/><Relationship Id="rId36" Type="http://schemas.openxmlformats.org/officeDocument/2006/relationships/slide" Target="slides/slide30.xml"/><Relationship Id="rId39" Type="http://schemas.openxmlformats.org/officeDocument/2006/relationships/font" Target="fonts/Ubuntu-italic.fntdata"/><Relationship Id="rId38" Type="http://schemas.openxmlformats.org/officeDocument/2006/relationships/font" Target="fonts/Ubuntu-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0" Type="http://schemas.openxmlformats.org/officeDocument/2006/relationships/font" Target="fonts/AnticSlab-regular.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32b3ed927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 name="Google Shape;53;g32b3ed927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2b1037907d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2b1037907d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2b1037907d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2b1037907d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2b1037907d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2b1037907d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2b1037907d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32b1037907d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900"/>
              </a:spcBef>
              <a:spcAft>
                <a:spcPts val="0"/>
              </a:spcAft>
              <a:buClr>
                <a:schemeClr val="dk1"/>
              </a:buClr>
              <a:buSzPts val="1100"/>
              <a:buFont typeface="Arial"/>
              <a:buNone/>
            </a:pPr>
            <a:r>
              <a:rPr lang="en">
                <a:solidFill>
                  <a:schemeClr val="dk1"/>
                </a:solidFill>
              </a:rPr>
              <a:t>During the </a:t>
            </a:r>
            <a:r>
              <a:rPr b="1" lang="en">
                <a:solidFill>
                  <a:schemeClr val="dk1"/>
                </a:solidFill>
              </a:rPr>
              <a:t>COVID-19 pandemic</a:t>
            </a:r>
            <a:r>
              <a:rPr lang="en">
                <a:solidFill>
                  <a:schemeClr val="dk1"/>
                </a:solidFill>
              </a:rPr>
              <a:t>, AI-driven public health surveillance disproportionately targeted Black, Brown, and poor communities under the pretense of disease control. AI-powered systems were deployed to enforce lockdowns, monitor social distancing, and predict “hotspots” for disease transmission. However, these tools often relied on </a:t>
            </a:r>
            <a:r>
              <a:rPr b="1" lang="en">
                <a:solidFill>
                  <a:schemeClr val="dk1"/>
                </a:solidFill>
              </a:rPr>
              <a:t>biased datasets that mapped racialized poverty as a risk factor</a:t>
            </a:r>
            <a:r>
              <a:rPr lang="en">
                <a:solidFill>
                  <a:schemeClr val="dk1"/>
                </a:solidFill>
              </a:rPr>
              <a:t>, leading to increased policing in marginalized neighborhoods. Rather than ensuring equitable health protections, AI was weaponized to justify </a:t>
            </a:r>
            <a:r>
              <a:rPr b="1" lang="en">
                <a:solidFill>
                  <a:schemeClr val="dk1"/>
                </a:solidFill>
              </a:rPr>
              <a:t>over-policing, criminalization, and public health interventions that ignored social determinants of health</a:t>
            </a:r>
            <a:r>
              <a:rPr lang="en">
                <a:solidFill>
                  <a:schemeClr val="dk1"/>
                </a:solidFill>
              </a:rPr>
              <a:t>—such as inadequate housing, food insecurity, and underfunded hospitals. This is a classic case where data violence merged with public health and AI, resulting in increased surveillance rather than care.</a:t>
            </a:r>
            <a:endParaRPr>
              <a:solidFill>
                <a:schemeClr val="dk1"/>
              </a:solidFill>
            </a:endParaRPr>
          </a:p>
          <a:p>
            <a:pPr indent="0" lvl="0" marL="0" rtl="0" algn="l">
              <a:spcBef>
                <a:spcPts val="90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2b1037907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2b1037907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2b1037907d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2b1037907d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2b1037907d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2b1037907d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32b1037907d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32b1037907d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2b1037907d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2b1037907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32b1037907d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32b1037907d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2b1037907d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2b1037907d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2b1037907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2b1037907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2b1037907d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2b1037907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2b1037907d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2b1037907d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2b1037907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2b1037907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2b1037907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2b1037907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2b1037907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32b1037907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2b1037907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32b1037907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2b1037907d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32b1037907d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32b1037907d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32b1037907d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32b1037907d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32b1037907d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e5e8def92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e5e8def92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2b1037907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32b1037907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32b1037907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32b1037907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2b1037907d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2b1037907d_0_2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2b1037907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2b1037907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highlight>
                  <a:srgbClr val="FFFFFF"/>
                </a:highlight>
                <a:latin typeface="Georgia"/>
                <a:ea typeface="Georgia"/>
                <a:cs typeface="Georgia"/>
                <a:sym typeface="Georgia"/>
              </a:rPr>
              <a:t>We hold these truths to be self-evident, that all men are created equal; that they are endowed by their Creator with certain inalienable rights; that among these are life, liberty, and the pursuit of happiness. That, to secure these rights, governments are instituted among men, deriving their just powers from the consent of the governed; that, whenever any form of government becomes destructive of these ends, it is the right of the people to alter or abolish it, and to institute a new government, laying its foundation on such principles, and organizing its powers in such form, as to them shall seem most likely to effect their safety and happiness. Prudence, indeed, will dictate that governments long established should not be changed for light and transient causes; and, accordingly, all experience hath shown that mankind are more disposed to suffer, while evils are sufferable, than to right themselves by abolishing the forms to which they are accustomed. But, when a long train of abuses and usurpations, pursing invariably the same object, evinces a design to reduce them under absolute despotism, it is their right, it is their duty, to throw off such government, and to provide new guards for their future security.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2b1037907d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32b1037907d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2b1037907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2b1037907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2b1037907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2b1037907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0" y="1763525"/>
            <a:ext cx="8520600" cy="939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1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5" name="Google Shape;35;p1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 name="Shape 36"/>
        <p:cNvGrpSpPr/>
        <p:nvPr/>
      </p:nvGrpSpPr>
      <p:grpSpPr>
        <a:xfrm>
          <a:off x="0" y="0"/>
          <a:ext cx="0" cy="0"/>
          <a:chOff x="0" y="0"/>
          <a:chExt cx="0" cy="0"/>
        </a:xfrm>
      </p:grpSpPr>
      <p:sp>
        <p:nvSpPr>
          <p:cNvPr id="37" name="Google Shape;37;p1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8" name="Google Shape;38;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13"/>
          <p:cNvSpPr/>
          <p:nvPr/>
        </p:nvSpPr>
        <p:spPr>
          <a:xfrm>
            <a:off x="4572000" y="-125"/>
            <a:ext cx="4572000" cy="4663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2" name="Google Shape;42;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3" name="Google Shape;43;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6" name="Google Shape;4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4">
    <p:spTree>
      <p:nvGrpSpPr>
        <p:cNvPr id="12" name="Shape 12"/>
        <p:cNvGrpSpPr/>
        <p:nvPr/>
      </p:nvGrpSpPr>
      <p:grpSpPr>
        <a:xfrm>
          <a:off x="0" y="0"/>
          <a:ext cx="0" cy="0"/>
          <a:chOff x="0" y="0"/>
          <a:chExt cx="0" cy="0"/>
        </a:xfrm>
      </p:grpSpPr>
      <p:pic>
        <p:nvPicPr>
          <p:cNvPr id="13" name="Google Shape;13;p3"/>
          <p:cNvPicPr preferRelativeResize="0"/>
          <p:nvPr/>
        </p:nvPicPr>
        <p:blipFill>
          <a:blip r:embed="rId2">
            <a:alphaModFix/>
          </a:blip>
          <a:stretch>
            <a:fillRect/>
          </a:stretch>
        </p:blipFill>
        <p:spPr>
          <a:xfrm>
            <a:off x="173950" y="1238250"/>
            <a:ext cx="2664750" cy="2667001"/>
          </a:xfrm>
          <a:prstGeom prst="rect">
            <a:avLst/>
          </a:prstGeom>
          <a:noFill/>
          <a:ln>
            <a:noFill/>
          </a:ln>
        </p:spPr>
      </p:pic>
      <p:sp>
        <p:nvSpPr>
          <p:cNvPr id="14" name="Google Shape;14;p3"/>
          <p:cNvSpPr txBox="1"/>
          <p:nvPr>
            <p:ph type="title"/>
          </p:nvPr>
        </p:nvSpPr>
        <p:spPr>
          <a:xfrm>
            <a:off x="3118875" y="602525"/>
            <a:ext cx="5174700" cy="1116300"/>
          </a:xfrm>
          <a:prstGeom prst="rect">
            <a:avLst/>
          </a:prstGeom>
        </p:spPr>
        <p:txBody>
          <a:bodyPr anchorCtr="0" anchor="t" bIns="91425" lIns="91425" spcFirstLastPara="1" rIns="91425" wrap="square" tIns="91425">
            <a:noAutofit/>
          </a:bodyPr>
          <a:lstStyle>
            <a:lvl1pPr lvl="0" algn="ctr">
              <a:spcBef>
                <a:spcPts val="0"/>
              </a:spcBef>
              <a:spcAft>
                <a:spcPts val="0"/>
              </a:spcAft>
              <a:buSzPts val="5000"/>
              <a:buNone/>
              <a:defRPr sz="5000"/>
            </a:lvl1pPr>
            <a:lvl2pPr lvl="1">
              <a:spcBef>
                <a:spcPts val="0"/>
              </a:spcBef>
              <a:spcAft>
                <a:spcPts val="0"/>
              </a:spcAft>
              <a:buSzPts val="2800"/>
              <a:buNone/>
              <a:defRPr>
                <a:latin typeface="Ubuntu"/>
                <a:ea typeface="Ubuntu"/>
                <a:cs typeface="Ubuntu"/>
                <a:sym typeface="Ubuntu"/>
              </a:defRPr>
            </a:lvl2pPr>
            <a:lvl3pPr lvl="2">
              <a:spcBef>
                <a:spcPts val="0"/>
              </a:spcBef>
              <a:spcAft>
                <a:spcPts val="0"/>
              </a:spcAft>
              <a:buSzPts val="2800"/>
              <a:buNone/>
              <a:defRPr>
                <a:latin typeface="Ubuntu"/>
                <a:ea typeface="Ubuntu"/>
                <a:cs typeface="Ubuntu"/>
                <a:sym typeface="Ubuntu"/>
              </a:defRPr>
            </a:lvl3pPr>
            <a:lvl4pPr lvl="3">
              <a:spcBef>
                <a:spcPts val="0"/>
              </a:spcBef>
              <a:spcAft>
                <a:spcPts val="0"/>
              </a:spcAft>
              <a:buSzPts val="2800"/>
              <a:buNone/>
              <a:defRPr>
                <a:latin typeface="Ubuntu"/>
                <a:ea typeface="Ubuntu"/>
                <a:cs typeface="Ubuntu"/>
                <a:sym typeface="Ubuntu"/>
              </a:defRPr>
            </a:lvl4pPr>
            <a:lvl5pPr lvl="4">
              <a:spcBef>
                <a:spcPts val="0"/>
              </a:spcBef>
              <a:spcAft>
                <a:spcPts val="0"/>
              </a:spcAft>
              <a:buSzPts val="2800"/>
              <a:buNone/>
              <a:defRPr>
                <a:latin typeface="Ubuntu"/>
                <a:ea typeface="Ubuntu"/>
                <a:cs typeface="Ubuntu"/>
                <a:sym typeface="Ubuntu"/>
              </a:defRPr>
            </a:lvl5pPr>
            <a:lvl6pPr lvl="5">
              <a:spcBef>
                <a:spcPts val="0"/>
              </a:spcBef>
              <a:spcAft>
                <a:spcPts val="0"/>
              </a:spcAft>
              <a:buSzPts val="2800"/>
              <a:buNone/>
              <a:defRPr>
                <a:latin typeface="Ubuntu"/>
                <a:ea typeface="Ubuntu"/>
                <a:cs typeface="Ubuntu"/>
                <a:sym typeface="Ubuntu"/>
              </a:defRPr>
            </a:lvl6pPr>
            <a:lvl7pPr lvl="6">
              <a:spcBef>
                <a:spcPts val="0"/>
              </a:spcBef>
              <a:spcAft>
                <a:spcPts val="0"/>
              </a:spcAft>
              <a:buSzPts val="2800"/>
              <a:buNone/>
              <a:defRPr>
                <a:latin typeface="Ubuntu"/>
                <a:ea typeface="Ubuntu"/>
                <a:cs typeface="Ubuntu"/>
                <a:sym typeface="Ubuntu"/>
              </a:defRPr>
            </a:lvl7pPr>
            <a:lvl8pPr lvl="7">
              <a:spcBef>
                <a:spcPts val="0"/>
              </a:spcBef>
              <a:spcAft>
                <a:spcPts val="0"/>
              </a:spcAft>
              <a:buSzPts val="2800"/>
              <a:buNone/>
              <a:defRPr>
                <a:latin typeface="Ubuntu"/>
                <a:ea typeface="Ubuntu"/>
                <a:cs typeface="Ubuntu"/>
                <a:sym typeface="Ubuntu"/>
              </a:defRPr>
            </a:lvl8pPr>
            <a:lvl9pPr lvl="8">
              <a:spcBef>
                <a:spcPts val="0"/>
              </a:spcBef>
              <a:spcAft>
                <a:spcPts val="0"/>
              </a:spcAft>
              <a:buSzPts val="2800"/>
              <a:buNone/>
              <a:defRPr>
                <a:latin typeface="Ubuntu"/>
                <a:ea typeface="Ubuntu"/>
                <a:cs typeface="Ubuntu"/>
                <a:sym typeface="Ubuntu"/>
              </a:defRPr>
            </a:lvl9pPr>
          </a:lstStyle>
          <a:p/>
        </p:txBody>
      </p:sp>
      <p:sp>
        <p:nvSpPr>
          <p:cNvPr id="15" name="Google Shape;15;p3"/>
          <p:cNvSpPr txBox="1"/>
          <p:nvPr>
            <p:ph idx="1" type="subTitle"/>
          </p:nvPr>
        </p:nvSpPr>
        <p:spPr>
          <a:xfrm>
            <a:off x="3872025" y="2418925"/>
            <a:ext cx="3668400" cy="921600"/>
          </a:xfrm>
          <a:prstGeom prst="rect">
            <a:avLst/>
          </a:prstGeom>
        </p:spPr>
        <p:txBody>
          <a:bodyPr anchorCtr="0" anchor="t" bIns="91425" lIns="91425" spcFirstLastPara="1" rIns="91425" wrap="square" tIns="91425">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chemeClr val="dk1"/>
        </a:solidFill>
      </p:bgPr>
    </p:bg>
    <p:spTree>
      <p:nvGrpSpPr>
        <p:cNvPr id="16" name="Shape 16"/>
        <p:cNvGrpSpPr/>
        <p:nvPr/>
      </p:nvGrpSpPr>
      <p:grpSpPr>
        <a:xfrm>
          <a:off x="0" y="0"/>
          <a:ext cx="0" cy="0"/>
          <a:chOff x="0" y="0"/>
          <a:chExt cx="0" cy="0"/>
        </a:xfrm>
      </p:grpSpPr>
      <p:sp>
        <p:nvSpPr>
          <p:cNvPr id="17" name="Google Shape;17;p4"/>
          <p:cNvSpPr txBox="1"/>
          <p:nvPr/>
        </p:nvSpPr>
        <p:spPr>
          <a:xfrm>
            <a:off x="451875" y="1010100"/>
            <a:ext cx="8240400" cy="203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Bebas Neue"/>
                <a:ea typeface="Bebas Neue"/>
                <a:cs typeface="Bebas Neue"/>
                <a:sym typeface="Bebas Neue"/>
              </a:rPr>
              <a:t>CLICK TO EDIT THEME TITLE STYLE</a:t>
            </a:r>
            <a:endParaRPr sz="6000">
              <a:solidFill>
                <a:srgbClr val="FFFFFF"/>
              </a:solidFill>
              <a:latin typeface="Bebas Neue"/>
              <a:ea typeface="Bebas Neue"/>
              <a:cs typeface="Bebas Neue"/>
              <a:sym typeface="Bebas Neue"/>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bg>
      <p:bgPr>
        <a:solidFill>
          <a:srgbClr val="FF0000"/>
        </a:solidFill>
      </p:bgPr>
    </p:bg>
    <p:spTree>
      <p:nvGrpSpPr>
        <p:cNvPr id="18" name="Shape 18"/>
        <p:cNvGrpSpPr/>
        <p:nvPr/>
      </p:nvGrpSpPr>
      <p:grpSpPr>
        <a:xfrm>
          <a:off x="0" y="0"/>
          <a:ext cx="0" cy="0"/>
          <a:chOff x="0" y="0"/>
          <a:chExt cx="0" cy="0"/>
        </a:xfrm>
      </p:grpSpPr>
      <p:sp>
        <p:nvSpPr>
          <p:cNvPr id="19" name="Google Shape;19;p5"/>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3600"/>
              <a:buNone/>
              <a:defRPr>
                <a:solidFill>
                  <a:srgbClr val="FFFFFF"/>
                </a:solidFill>
              </a:defRPr>
            </a:lvl1pPr>
            <a:lvl2pPr lvl="1">
              <a:spcBef>
                <a:spcPts val="0"/>
              </a:spcBef>
              <a:spcAft>
                <a:spcPts val="0"/>
              </a:spcAft>
              <a:buSzPts val="2800"/>
              <a:buNone/>
              <a:defRPr>
                <a:latin typeface="Ubuntu"/>
                <a:ea typeface="Ubuntu"/>
                <a:cs typeface="Ubuntu"/>
                <a:sym typeface="Ubuntu"/>
              </a:defRPr>
            </a:lvl2pPr>
            <a:lvl3pPr lvl="2">
              <a:spcBef>
                <a:spcPts val="0"/>
              </a:spcBef>
              <a:spcAft>
                <a:spcPts val="0"/>
              </a:spcAft>
              <a:buSzPts val="2800"/>
              <a:buNone/>
              <a:defRPr>
                <a:latin typeface="Ubuntu"/>
                <a:ea typeface="Ubuntu"/>
                <a:cs typeface="Ubuntu"/>
                <a:sym typeface="Ubuntu"/>
              </a:defRPr>
            </a:lvl3pPr>
            <a:lvl4pPr lvl="3">
              <a:spcBef>
                <a:spcPts val="0"/>
              </a:spcBef>
              <a:spcAft>
                <a:spcPts val="0"/>
              </a:spcAft>
              <a:buSzPts val="2800"/>
              <a:buNone/>
              <a:defRPr>
                <a:latin typeface="Ubuntu"/>
                <a:ea typeface="Ubuntu"/>
                <a:cs typeface="Ubuntu"/>
                <a:sym typeface="Ubuntu"/>
              </a:defRPr>
            </a:lvl4pPr>
            <a:lvl5pPr lvl="4">
              <a:spcBef>
                <a:spcPts val="0"/>
              </a:spcBef>
              <a:spcAft>
                <a:spcPts val="0"/>
              </a:spcAft>
              <a:buSzPts val="2800"/>
              <a:buNone/>
              <a:defRPr>
                <a:latin typeface="Ubuntu"/>
                <a:ea typeface="Ubuntu"/>
                <a:cs typeface="Ubuntu"/>
                <a:sym typeface="Ubuntu"/>
              </a:defRPr>
            </a:lvl5pPr>
            <a:lvl6pPr lvl="5">
              <a:spcBef>
                <a:spcPts val="0"/>
              </a:spcBef>
              <a:spcAft>
                <a:spcPts val="0"/>
              </a:spcAft>
              <a:buSzPts val="2800"/>
              <a:buNone/>
              <a:defRPr>
                <a:latin typeface="Ubuntu"/>
                <a:ea typeface="Ubuntu"/>
                <a:cs typeface="Ubuntu"/>
                <a:sym typeface="Ubuntu"/>
              </a:defRPr>
            </a:lvl6pPr>
            <a:lvl7pPr lvl="6">
              <a:spcBef>
                <a:spcPts val="0"/>
              </a:spcBef>
              <a:spcAft>
                <a:spcPts val="0"/>
              </a:spcAft>
              <a:buSzPts val="2800"/>
              <a:buNone/>
              <a:defRPr>
                <a:latin typeface="Ubuntu"/>
                <a:ea typeface="Ubuntu"/>
                <a:cs typeface="Ubuntu"/>
                <a:sym typeface="Ubuntu"/>
              </a:defRPr>
            </a:lvl7pPr>
            <a:lvl8pPr lvl="7">
              <a:spcBef>
                <a:spcPts val="0"/>
              </a:spcBef>
              <a:spcAft>
                <a:spcPts val="0"/>
              </a:spcAft>
              <a:buSzPts val="2800"/>
              <a:buNone/>
              <a:defRPr>
                <a:latin typeface="Ubuntu"/>
                <a:ea typeface="Ubuntu"/>
                <a:cs typeface="Ubuntu"/>
                <a:sym typeface="Ubuntu"/>
              </a:defRPr>
            </a:lvl8pPr>
            <a:lvl9pPr lvl="8">
              <a:spcBef>
                <a:spcPts val="0"/>
              </a:spcBef>
              <a:spcAft>
                <a:spcPts val="0"/>
              </a:spcAft>
              <a:buSzPts val="2800"/>
              <a:buNone/>
              <a:defRPr>
                <a:latin typeface="Ubuntu"/>
                <a:ea typeface="Ubuntu"/>
                <a:cs typeface="Ubuntu"/>
                <a:sym typeface="Ubuntu"/>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bg>
      <p:bgPr>
        <a:solidFill>
          <a:srgbClr val="188F42"/>
        </a:solidFill>
      </p:bgPr>
    </p:bg>
    <p:spTree>
      <p:nvGrpSpPr>
        <p:cNvPr id="20" name="Shape 20"/>
        <p:cNvGrpSpPr/>
        <p:nvPr/>
      </p:nvGrpSpPr>
      <p:grpSpPr>
        <a:xfrm>
          <a:off x="0" y="0"/>
          <a:ext cx="0" cy="0"/>
          <a:chOff x="0" y="0"/>
          <a:chExt cx="0" cy="0"/>
        </a:xfrm>
      </p:grpSpPr>
      <p:sp>
        <p:nvSpPr>
          <p:cNvPr id="21" name="Google Shape;21;p6"/>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Clr>
                <a:srgbClr val="FFFFFF"/>
              </a:buClr>
              <a:buSzPts val="3600"/>
              <a:buNone/>
              <a:defRPr>
                <a:solidFill>
                  <a:srgbClr val="FFFFFF"/>
                </a:solidFill>
              </a:defRPr>
            </a:lvl1pPr>
            <a:lvl2pPr lvl="1">
              <a:spcBef>
                <a:spcPts val="0"/>
              </a:spcBef>
              <a:spcAft>
                <a:spcPts val="0"/>
              </a:spcAft>
              <a:buSzPts val="2800"/>
              <a:buNone/>
              <a:defRPr>
                <a:latin typeface="Ubuntu"/>
                <a:ea typeface="Ubuntu"/>
                <a:cs typeface="Ubuntu"/>
                <a:sym typeface="Ubuntu"/>
              </a:defRPr>
            </a:lvl2pPr>
            <a:lvl3pPr lvl="2">
              <a:spcBef>
                <a:spcPts val="0"/>
              </a:spcBef>
              <a:spcAft>
                <a:spcPts val="0"/>
              </a:spcAft>
              <a:buSzPts val="2800"/>
              <a:buNone/>
              <a:defRPr>
                <a:latin typeface="Ubuntu"/>
                <a:ea typeface="Ubuntu"/>
                <a:cs typeface="Ubuntu"/>
                <a:sym typeface="Ubuntu"/>
              </a:defRPr>
            </a:lvl3pPr>
            <a:lvl4pPr lvl="3">
              <a:spcBef>
                <a:spcPts val="0"/>
              </a:spcBef>
              <a:spcAft>
                <a:spcPts val="0"/>
              </a:spcAft>
              <a:buSzPts val="2800"/>
              <a:buNone/>
              <a:defRPr>
                <a:latin typeface="Ubuntu"/>
                <a:ea typeface="Ubuntu"/>
                <a:cs typeface="Ubuntu"/>
                <a:sym typeface="Ubuntu"/>
              </a:defRPr>
            </a:lvl4pPr>
            <a:lvl5pPr lvl="4">
              <a:spcBef>
                <a:spcPts val="0"/>
              </a:spcBef>
              <a:spcAft>
                <a:spcPts val="0"/>
              </a:spcAft>
              <a:buSzPts val="2800"/>
              <a:buNone/>
              <a:defRPr>
                <a:latin typeface="Ubuntu"/>
                <a:ea typeface="Ubuntu"/>
                <a:cs typeface="Ubuntu"/>
                <a:sym typeface="Ubuntu"/>
              </a:defRPr>
            </a:lvl5pPr>
            <a:lvl6pPr lvl="5">
              <a:spcBef>
                <a:spcPts val="0"/>
              </a:spcBef>
              <a:spcAft>
                <a:spcPts val="0"/>
              </a:spcAft>
              <a:buSzPts val="2800"/>
              <a:buNone/>
              <a:defRPr>
                <a:latin typeface="Ubuntu"/>
                <a:ea typeface="Ubuntu"/>
                <a:cs typeface="Ubuntu"/>
                <a:sym typeface="Ubuntu"/>
              </a:defRPr>
            </a:lvl6pPr>
            <a:lvl7pPr lvl="6">
              <a:spcBef>
                <a:spcPts val="0"/>
              </a:spcBef>
              <a:spcAft>
                <a:spcPts val="0"/>
              </a:spcAft>
              <a:buSzPts val="2800"/>
              <a:buNone/>
              <a:defRPr>
                <a:latin typeface="Ubuntu"/>
                <a:ea typeface="Ubuntu"/>
                <a:cs typeface="Ubuntu"/>
                <a:sym typeface="Ubuntu"/>
              </a:defRPr>
            </a:lvl7pPr>
            <a:lvl8pPr lvl="7">
              <a:spcBef>
                <a:spcPts val="0"/>
              </a:spcBef>
              <a:spcAft>
                <a:spcPts val="0"/>
              </a:spcAft>
              <a:buSzPts val="2800"/>
              <a:buNone/>
              <a:defRPr>
                <a:latin typeface="Ubuntu"/>
                <a:ea typeface="Ubuntu"/>
                <a:cs typeface="Ubuntu"/>
                <a:sym typeface="Ubuntu"/>
              </a:defRPr>
            </a:lvl8pPr>
            <a:lvl9pPr lvl="8">
              <a:spcBef>
                <a:spcPts val="0"/>
              </a:spcBef>
              <a:spcAft>
                <a:spcPts val="0"/>
              </a:spcAft>
              <a:buSzPts val="2800"/>
              <a:buNone/>
              <a:defRPr>
                <a:latin typeface="Ubuntu"/>
                <a:ea typeface="Ubuntu"/>
                <a:cs typeface="Ubuntu"/>
                <a:sym typeface="Ubuntu"/>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8"/>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8"/>
          <p:cNvSpPr txBox="1"/>
          <p:nvPr>
            <p:ph idx="1" type="body"/>
          </p:nvPr>
        </p:nvSpPr>
        <p:spPr>
          <a:xfrm>
            <a:off x="220950" y="863550"/>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9"/>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9" name="Google Shape;29;p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10"/>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181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3600"/>
              <a:buFont typeface="Bebas Neue"/>
              <a:buNone/>
              <a:defRPr b="1" sz="3600">
                <a:solidFill>
                  <a:schemeClr val="lt1"/>
                </a:solidFill>
                <a:latin typeface="Bebas Neue"/>
                <a:ea typeface="Bebas Neue"/>
                <a:cs typeface="Bebas Neue"/>
                <a:sym typeface="Bebas Neu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20950" y="863550"/>
            <a:ext cx="8520600" cy="3416400"/>
          </a:xfrm>
          <a:prstGeom prst="rect">
            <a:avLst/>
          </a:prstGeom>
          <a:solidFill>
            <a:schemeClr val="dk1"/>
          </a:solid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1"/>
              </a:buClr>
              <a:buSzPts val="1800"/>
              <a:buFont typeface="Libre Franklin"/>
              <a:buChar char="●"/>
              <a:defRPr b="1" sz="1800">
                <a:solidFill>
                  <a:schemeClr val="lt1"/>
                </a:solidFill>
                <a:latin typeface="Libre Franklin"/>
                <a:ea typeface="Libre Franklin"/>
                <a:cs typeface="Libre Franklin"/>
                <a:sym typeface="Libre Franklin"/>
              </a:defRPr>
            </a:lvl1pPr>
            <a:lvl2pPr indent="-317500" lvl="1" marL="914400">
              <a:lnSpc>
                <a:spcPct val="115000"/>
              </a:lnSpc>
              <a:spcBef>
                <a:spcPts val="1600"/>
              </a:spcBef>
              <a:spcAft>
                <a:spcPts val="0"/>
              </a:spcAft>
              <a:buClr>
                <a:schemeClr val="lt1"/>
              </a:buClr>
              <a:buSzPts val="1400"/>
              <a:buFont typeface="Antic Slab"/>
              <a:buChar char="○"/>
              <a:defRPr b="1">
                <a:solidFill>
                  <a:schemeClr val="lt1"/>
                </a:solidFill>
                <a:latin typeface="Antic Slab"/>
                <a:ea typeface="Antic Slab"/>
                <a:cs typeface="Antic Slab"/>
                <a:sym typeface="Antic Slab"/>
              </a:defRPr>
            </a:lvl2pPr>
            <a:lvl3pPr indent="-317500" lvl="2" marL="1371600">
              <a:lnSpc>
                <a:spcPct val="115000"/>
              </a:lnSpc>
              <a:spcBef>
                <a:spcPts val="1600"/>
              </a:spcBef>
              <a:spcAft>
                <a:spcPts val="0"/>
              </a:spcAft>
              <a:buClr>
                <a:schemeClr val="lt1"/>
              </a:buClr>
              <a:buSzPts val="1400"/>
              <a:buFont typeface="Antic Slab"/>
              <a:buChar char="■"/>
              <a:defRPr b="1">
                <a:solidFill>
                  <a:schemeClr val="lt1"/>
                </a:solidFill>
                <a:latin typeface="Antic Slab"/>
                <a:ea typeface="Antic Slab"/>
                <a:cs typeface="Antic Slab"/>
                <a:sym typeface="Antic Slab"/>
              </a:defRPr>
            </a:lvl3pPr>
            <a:lvl4pPr indent="-317500" lvl="3" marL="1828800">
              <a:lnSpc>
                <a:spcPct val="115000"/>
              </a:lnSpc>
              <a:spcBef>
                <a:spcPts val="1600"/>
              </a:spcBef>
              <a:spcAft>
                <a:spcPts val="0"/>
              </a:spcAft>
              <a:buClr>
                <a:schemeClr val="lt1"/>
              </a:buClr>
              <a:buSzPts val="1400"/>
              <a:buFont typeface="Antic Slab"/>
              <a:buChar char="●"/>
              <a:defRPr b="1">
                <a:solidFill>
                  <a:schemeClr val="lt1"/>
                </a:solidFill>
                <a:latin typeface="Antic Slab"/>
                <a:ea typeface="Antic Slab"/>
                <a:cs typeface="Antic Slab"/>
                <a:sym typeface="Antic Slab"/>
              </a:defRPr>
            </a:lvl4pPr>
            <a:lvl5pPr indent="-317500" lvl="4" marL="2286000">
              <a:lnSpc>
                <a:spcPct val="115000"/>
              </a:lnSpc>
              <a:spcBef>
                <a:spcPts val="1600"/>
              </a:spcBef>
              <a:spcAft>
                <a:spcPts val="0"/>
              </a:spcAft>
              <a:buClr>
                <a:schemeClr val="lt1"/>
              </a:buClr>
              <a:buSzPts val="1400"/>
              <a:buFont typeface="Antic Slab"/>
              <a:buChar char="○"/>
              <a:defRPr b="1">
                <a:solidFill>
                  <a:schemeClr val="lt1"/>
                </a:solidFill>
                <a:latin typeface="Antic Slab"/>
                <a:ea typeface="Antic Slab"/>
                <a:cs typeface="Antic Slab"/>
                <a:sym typeface="Antic Slab"/>
              </a:defRPr>
            </a:lvl5pPr>
            <a:lvl6pPr indent="-317500" lvl="5" marL="2743200">
              <a:lnSpc>
                <a:spcPct val="115000"/>
              </a:lnSpc>
              <a:spcBef>
                <a:spcPts val="1600"/>
              </a:spcBef>
              <a:spcAft>
                <a:spcPts val="0"/>
              </a:spcAft>
              <a:buClr>
                <a:schemeClr val="lt1"/>
              </a:buClr>
              <a:buSzPts val="1400"/>
              <a:buFont typeface="Antic Slab"/>
              <a:buChar char="■"/>
              <a:defRPr b="1">
                <a:solidFill>
                  <a:schemeClr val="lt1"/>
                </a:solidFill>
                <a:latin typeface="Antic Slab"/>
                <a:ea typeface="Antic Slab"/>
                <a:cs typeface="Antic Slab"/>
                <a:sym typeface="Antic Slab"/>
              </a:defRPr>
            </a:lvl6pPr>
            <a:lvl7pPr indent="-317500" lvl="6" marL="3200400">
              <a:lnSpc>
                <a:spcPct val="115000"/>
              </a:lnSpc>
              <a:spcBef>
                <a:spcPts val="1600"/>
              </a:spcBef>
              <a:spcAft>
                <a:spcPts val="0"/>
              </a:spcAft>
              <a:buClr>
                <a:schemeClr val="lt1"/>
              </a:buClr>
              <a:buSzPts val="1400"/>
              <a:buFont typeface="Antic Slab"/>
              <a:buChar char="●"/>
              <a:defRPr b="1">
                <a:solidFill>
                  <a:schemeClr val="lt1"/>
                </a:solidFill>
                <a:latin typeface="Antic Slab"/>
                <a:ea typeface="Antic Slab"/>
                <a:cs typeface="Antic Slab"/>
                <a:sym typeface="Antic Slab"/>
              </a:defRPr>
            </a:lvl7pPr>
            <a:lvl8pPr indent="-317500" lvl="7" marL="3657600">
              <a:lnSpc>
                <a:spcPct val="115000"/>
              </a:lnSpc>
              <a:spcBef>
                <a:spcPts val="1600"/>
              </a:spcBef>
              <a:spcAft>
                <a:spcPts val="0"/>
              </a:spcAft>
              <a:buClr>
                <a:schemeClr val="lt1"/>
              </a:buClr>
              <a:buSzPts val="1400"/>
              <a:buFont typeface="Antic Slab"/>
              <a:buChar char="○"/>
              <a:defRPr b="1">
                <a:solidFill>
                  <a:schemeClr val="lt1"/>
                </a:solidFill>
                <a:latin typeface="Antic Slab"/>
                <a:ea typeface="Antic Slab"/>
                <a:cs typeface="Antic Slab"/>
                <a:sym typeface="Antic Slab"/>
              </a:defRPr>
            </a:lvl8pPr>
            <a:lvl9pPr indent="-317500" lvl="8" marL="4114800">
              <a:lnSpc>
                <a:spcPct val="115000"/>
              </a:lnSpc>
              <a:spcBef>
                <a:spcPts val="1600"/>
              </a:spcBef>
              <a:spcAft>
                <a:spcPts val="1600"/>
              </a:spcAft>
              <a:buClr>
                <a:schemeClr val="lt1"/>
              </a:buClr>
              <a:buSzPts val="1400"/>
              <a:buFont typeface="Antic Slab"/>
              <a:buChar char="■"/>
              <a:defRPr b="1">
                <a:solidFill>
                  <a:schemeClr val="lt1"/>
                </a:solidFill>
                <a:latin typeface="Antic Slab"/>
                <a:ea typeface="Antic Slab"/>
                <a:cs typeface="Antic Slab"/>
                <a:sym typeface="Antic Slab"/>
              </a:defRPr>
            </a:lvl9pPr>
          </a:lstStyle>
          <a:p/>
        </p:txBody>
      </p:sp>
      <p:graphicFrame>
        <p:nvGraphicFramePr>
          <p:cNvPr id="8" name="Google Shape;8;p1"/>
          <p:cNvGraphicFramePr/>
          <p:nvPr/>
        </p:nvGraphicFramePr>
        <p:xfrm>
          <a:off x="-48775" y="4886700"/>
          <a:ext cx="3000000" cy="3000000"/>
        </p:xfrm>
        <a:graphic>
          <a:graphicData uri="http://schemas.openxmlformats.org/drawingml/2006/table">
            <a:tbl>
              <a:tblPr>
                <a:noFill/>
                <a:tableStyleId>{79953594-0738-47F2-962E-D662AF913450}</a:tableStyleId>
              </a:tblPr>
              <a:tblGrid>
                <a:gridCol w="358325"/>
                <a:gridCol w="399425"/>
                <a:gridCol w="8435000"/>
              </a:tblGrid>
              <a:tr h="95250">
                <a:tc>
                  <a:txBody>
                    <a:bodyPr/>
                    <a:lstStyle/>
                    <a:p>
                      <a:pPr indent="0" lvl="0" marL="0" rtl="0" algn="r">
                        <a:lnSpc>
                          <a:spcPct val="115000"/>
                        </a:lnSpc>
                        <a:spcBef>
                          <a:spcPts val="0"/>
                        </a:spcBef>
                        <a:spcAft>
                          <a:spcPts val="0"/>
                        </a:spcAft>
                        <a:buNone/>
                      </a:pPr>
                      <a:r>
                        <a:t/>
                      </a:r>
                      <a:endParaRPr sz="1200">
                        <a:solidFill>
                          <a:srgbClr val="FFFFFF"/>
                        </a:solidFill>
                        <a:latin typeface="Montserrat"/>
                        <a:ea typeface="Montserrat"/>
                        <a:cs typeface="Montserrat"/>
                        <a:sym typeface="Montserrat"/>
                      </a:endParaRPr>
                    </a:p>
                  </a:txBody>
                  <a:tcPr marT="63500" marB="63500" marR="63500" marL="63500">
                    <a:lnL cap="flat" cmpd="sng">
                      <a:solidFill>
                        <a:srgbClr val="000000"/>
                      </a:solidFill>
                      <a:prstDash val="solid"/>
                      <a:round/>
                      <a:headEnd len="sm" w="sm" type="none"/>
                      <a:tailEnd len="sm" w="sm" type="none"/>
                    </a:lnL>
                    <a:lnR cap="flat" cmpd="sng" w="28575">
                      <a:solidFill>
                        <a:srgbClr val="FF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F0000"/>
                    </a:solidFill>
                  </a:tcPr>
                </a:tc>
                <a:tc>
                  <a:txBody>
                    <a:bodyPr/>
                    <a:lstStyle/>
                    <a:p>
                      <a:pPr indent="0" lvl="0" marL="0" rtl="0" algn="r">
                        <a:lnSpc>
                          <a:spcPct val="115000"/>
                        </a:lnSpc>
                        <a:spcBef>
                          <a:spcPts val="0"/>
                        </a:spcBef>
                        <a:spcAft>
                          <a:spcPts val="0"/>
                        </a:spcAft>
                        <a:buNone/>
                      </a:pPr>
                      <a:r>
                        <a:t/>
                      </a:r>
                      <a:endParaRPr sz="1200">
                        <a:solidFill>
                          <a:srgbClr val="FFFFFF"/>
                        </a:solidFill>
                        <a:latin typeface="Montserrat"/>
                        <a:ea typeface="Montserrat"/>
                        <a:cs typeface="Montserrat"/>
                        <a:sym typeface="Montserrat"/>
                      </a:endParaRPr>
                    </a:p>
                  </a:txBody>
                  <a:tcPr marT="63500" marB="63500" marR="63500" marL="63500">
                    <a:lnL cap="flat" cmpd="sng" w="28575">
                      <a:solidFill>
                        <a:srgbClr val="FF0000"/>
                      </a:solidFill>
                      <a:prstDash val="solid"/>
                      <a:round/>
                      <a:headEnd len="sm" w="sm" type="none"/>
                      <a:tailEnd len="sm" w="sm" type="none"/>
                    </a:lnL>
                    <a:lnR cap="flat" cmpd="sng" w="28575">
                      <a:solidFill>
                        <a:srgbClr val="188F42"/>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188F42"/>
                    </a:solidFill>
                  </a:tcPr>
                </a:tc>
                <a:tc>
                  <a:txBody>
                    <a:bodyPr/>
                    <a:lstStyle/>
                    <a:p>
                      <a:pPr indent="0" lvl="0" marL="0" rtl="0" algn="r">
                        <a:lnSpc>
                          <a:spcPct val="115000"/>
                        </a:lnSpc>
                        <a:spcBef>
                          <a:spcPts val="0"/>
                        </a:spcBef>
                        <a:spcAft>
                          <a:spcPts val="0"/>
                        </a:spcAft>
                        <a:buNone/>
                      </a:pPr>
                      <a:r>
                        <a:rPr lang="en" sz="1200">
                          <a:solidFill>
                            <a:srgbClr val="FFFFFF"/>
                          </a:solidFill>
                          <a:latin typeface="Montserrat"/>
                          <a:ea typeface="Montserrat"/>
                          <a:cs typeface="Montserrat"/>
                          <a:sym typeface="Montserrat"/>
                        </a:rPr>
                        <a:t>© </a:t>
                      </a:r>
                      <a:r>
                        <a:rPr lang="en" sz="1200">
                          <a:solidFill>
                            <a:schemeClr val="lt1"/>
                          </a:solidFill>
                          <a:latin typeface="Montserrat"/>
                          <a:ea typeface="Montserrat"/>
                          <a:cs typeface="Montserrat"/>
                          <a:sym typeface="Montserrat"/>
                        </a:rPr>
                        <a:t>✊🏾 </a:t>
                      </a:r>
                      <a:r>
                        <a:rPr b="1" lang="en" sz="1200">
                          <a:solidFill>
                            <a:srgbClr val="FFFFFF"/>
                          </a:solidFill>
                          <a:latin typeface="Ubuntu"/>
                          <a:ea typeface="Ubuntu"/>
                          <a:cs typeface="Ubuntu"/>
                          <a:sym typeface="Ubuntu"/>
                        </a:rPr>
                        <a:t>U B U N T U  </a:t>
                      </a:r>
                      <a:r>
                        <a:rPr lang="en" sz="1200">
                          <a:solidFill>
                            <a:srgbClr val="FFFFFF"/>
                          </a:solidFill>
                          <a:latin typeface="Ubuntu"/>
                          <a:ea typeface="Ubuntu"/>
                          <a:cs typeface="Ubuntu"/>
                          <a:sym typeface="Ubuntu"/>
                        </a:rPr>
                        <a:t>R E S E A R C H &amp; E V A L U A T I O N   </a:t>
                      </a:r>
                      <a:endParaRPr sz="1200">
                        <a:solidFill>
                          <a:srgbClr val="FFFFFF"/>
                        </a:solidFill>
                        <a:latin typeface="Ubuntu"/>
                        <a:ea typeface="Ubuntu"/>
                        <a:cs typeface="Ubuntu"/>
                        <a:sym typeface="Ubuntu"/>
                      </a:endParaRPr>
                    </a:p>
                  </a:txBody>
                  <a:tcPr marT="63500" marB="63500" marR="63500" marL="63500">
                    <a:lnL cap="flat" cmpd="sng" w="28575">
                      <a:solidFill>
                        <a:srgbClr val="188F42"/>
                      </a:solidFill>
                      <a:prstDash val="solid"/>
                      <a:round/>
                      <a:headEnd len="sm" w="sm" type="none"/>
                      <a:tailEnd len="sm" w="sm" type="none"/>
                    </a:lnL>
                    <a:lnR cap="flat" cmpd="sng" w="28575">
                      <a:solidFill>
                        <a:schemeClr val="dk1"/>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000000"/>
                    </a:solidFill>
                  </a:tcPr>
                </a:tc>
              </a:tr>
            </a:tbl>
          </a:graphicData>
        </a:graphic>
      </p:graphicFrame>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www.youtube.com/watch?v=KE5ug_uoeRg" TargetMode="External"/><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4" name="Shape 54"/>
        <p:cNvGrpSpPr/>
        <p:nvPr/>
      </p:nvGrpSpPr>
      <p:grpSpPr>
        <a:xfrm>
          <a:off x="0" y="0"/>
          <a:ext cx="0" cy="0"/>
          <a:chOff x="0" y="0"/>
          <a:chExt cx="0" cy="0"/>
        </a:xfrm>
      </p:grpSpPr>
      <p:sp>
        <p:nvSpPr>
          <p:cNvPr id="55" name="Google Shape;55;p17"/>
          <p:cNvSpPr txBox="1"/>
          <p:nvPr>
            <p:ph type="ctrTitle"/>
          </p:nvPr>
        </p:nvSpPr>
        <p:spPr>
          <a:xfrm>
            <a:off x="311700" y="1763525"/>
            <a:ext cx="8520600" cy="93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7"/>
          <p:cNvSpPr txBox="1"/>
          <p:nvPr/>
        </p:nvSpPr>
        <p:spPr>
          <a:xfrm>
            <a:off x="0" y="542175"/>
            <a:ext cx="9144000" cy="4340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ibre Franklin"/>
                <a:ea typeface="Libre Franklin"/>
                <a:cs typeface="Libre Franklin"/>
                <a:sym typeface="Libre Franklin"/>
              </a:rPr>
              <a:t>If you use </a:t>
            </a:r>
            <a:r>
              <a:rPr b="1" lang="en" sz="1800" u="sng">
                <a:solidFill>
                  <a:schemeClr val="dk1"/>
                </a:solidFill>
                <a:latin typeface="Libre Franklin"/>
                <a:ea typeface="Libre Franklin"/>
                <a:cs typeface="Libre Franklin"/>
                <a:sym typeface="Libre Franklin"/>
              </a:rPr>
              <a:t>anything</a:t>
            </a:r>
            <a:r>
              <a:rPr b="1" lang="en" sz="1800">
                <a:solidFill>
                  <a:schemeClr val="dk1"/>
                </a:solidFill>
                <a:latin typeface="Libre Franklin"/>
                <a:ea typeface="Libre Franklin"/>
                <a:cs typeface="Libre Franklin"/>
                <a:sym typeface="Libre Franklin"/>
              </a:rPr>
              <a:t> from this presentation make sure to cite ME. The content in this document is the intellectual property of UBUNTU Research &amp; Evaluation, created with the wisdom, labor, and lived experiences of Black people committed to justice, liberation, and transformation. This work is not for extraction, replication, or appropriation. Instead, it is shared in the spirit of collective learning and accountability.</a:t>
            </a:r>
            <a:endParaRPr b="1" sz="1800">
              <a:solidFill>
                <a:schemeClr val="dk1"/>
              </a:solidFill>
              <a:latin typeface="Libre Franklin"/>
              <a:ea typeface="Libre Franklin"/>
              <a:cs typeface="Libre Franklin"/>
              <a:sym typeface="Libre Franklin"/>
            </a:endParaRPr>
          </a:p>
          <a:p>
            <a:pPr indent="0" lvl="0" marL="0" rtl="0" algn="ctr">
              <a:spcBef>
                <a:spcPts val="0"/>
              </a:spcBef>
              <a:spcAft>
                <a:spcPts val="0"/>
              </a:spcAft>
              <a:buNone/>
            </a:pPr>
            <a:r>
              <a:t/>
            </a:r>
            <a:endParaRPr b="1" sz="1800">
              <a:solidFill>
                <a:schemeClr val="dk1"/>
              </a:solidFill>
              <a:latin typeface="Libre Franklin"/>
              <a:ea typeface="Libre Franklin"/>
              <a:cs typeface="Libre Franklin"/>
              <a:sym typeface="Libre Franklin"/>
            </a:endParaRPr>
          </a:p>
          <a:p>
            <a:pPr indent="0" lvl="0" marL="0" rtl="0" algn="ctr">
              <a:spcBef>
                <a:spcPts val="0"/>
              </a:spcBef>
              <a:spcAft>
                <a:spcPts val="0"/>
              </a:spcAft>
              <a:buNone/>
            </a:pPr>
            <a:r>
              <a:rPr b="1" lang="en" sz="1800">
                <a:solidFill>
                  <a:schemeClr val="dk1"/>
                </a:solidFill>
                <a:latin typeface="Libre Franklin"/>
                <a:ea typeface="Libre Franklin"/>
                <a:cs typeface="Libre Franklin"/>
                <a:sym typeface="Libre Franklin"/>
              </a:rPr>
              <a:t>We affirm Black people's right to define and protect our intellectual futures. If you wish to engage with or build upon the ideas presented here, you must do so with integrity, respect, and explicit permission. Any use of this material without acknowledgment or consent reinforces harmful systems of exploitation.</a:t>
            </a:r>
            <a:endParaRPr b="1" sz="1800">
              <a:solidFill>
                <a:schemeClr val="dk1"/>
              </a:solidFill>
              <a:latin typeface="Libre Franklin"/>
              <a:ea typeface="Libre Franklin"/>
              <a:cs typeface="Libre Franklin"/>
              <a:sym typeface="Libre Franklin"/>
            </a:endParaRPr>
          </a:p>
          <a:p>
            <a:pPr indent="0" lvl="0" marL="0" rtl="0" algn="ctr">
              <a:spcBef>
                <a:spcPts val="0"/>
              </a:spcBef>
              <a:spcAft>
                <a:spcPts val="0"/>
              </a:spcAft>
              <a:buNone/>
            </a:pPr>
            <a:r>
              <a:t/>
            </a:r>
            <a:endParaRPr b="1" sz="1800">
              <a:solidFill>
                <a:schemeClr val="dk1"/>
              </a:solidFill>
              <a:latin typeface="Libre Franklin"/>
              <a:ea typeface="Libre Franklin"/>
              <a:cs typeface="Libre Franklin"/>
              <a:sym typeface="Libre Franklin"/>
            </a:endParaRPr>
          </a:p>
          <a:p>
            <a:pPr indent="0" lvl="0" marL="0" rtl="0" algn="ctr">
              <a:spcBef>
                <a:spcPts val="0"/>
              </a:spcBef>
              <a:spcAft>
                <a:spcPts val="0"/>
              </a:spcAft>
              <a:buNone/>
            </a:pPr>
            <a:r>
              <a:rPr b="1" lang="en" sz="1800">
                <a:solidFill>
                  <a:schemeClr val="lt1"/>
                </a:solidFill>
                <a:highlight>
                  <a:srgbClr val="FF0000"/>
                </a:highlight>
                <a:latin typeface="Libre Franklin"/>
                <a:ea typeface="Libre Franklin"/>
                <a:cs typeface="Libre Franklin"/>
                <a:sym typeface="Libre Franklin"/>
              </a:rPr>
              <a:t>Liston, M. (2026, April 22). </a:t>
            </a:r>
            <a:r>
              <a:rPr b="1" i="1" lang="en" sz="1800">
                <a:solidFill>
                  <a:schemeClr val="lt1"/>
                </a:solidFill>
                <a:highlight>
                  <a:srgbClr val="FF0000"/>
                </a:highlight>
                <a:latin typeface="Libre Franklin"/>
                <a:ea typeface="Libre Franklin"/>
                <a:cs typeface="Libre Franklin"/>
                <a:sym typeface="Libre Franklin"/>
              </a:rPr>
              <a:t>The People's Data Ending Data Violence Towards Marginalized Communities. </a:t>
            </a:r>
            <a:r>
              <a:rPr b="1" lang="en" sz="1800">
                <a:solidFill>
                  <a:schemeClr val="lt1"/>
                </a:solidFill>
                <a:highlight>
                  <a:srgbClr val="FF0000"/>
                </a:highlight>
                <a:latin typeface="Libre Franklin"/>
                <a:ea typeface="Libre Franklin"/>
                <a:cs typeface="Libre Franklin"/>
                <a:sym typeface="Libre Franklin"/>
              </a:rPr>
              <a:t>[public presentation]. MKE Data Dive. Hosted by Data You Can Use.  Milwaukee, WI, United States. </a:t>
            </a:r>
            <a:endParaRPr b="1" sz="1800">
              <a:solidFill>
                <a:schemeClr val="lt1"/>
              </a:solidFill>
              <a:highlight>
                <a:srgbClr val="FF0000"/>
              </a:highlight>
              <a:latin typeface="Libre Franklin"/>
              <a:ea typeface="Libre Franklin"/>
              <a:cs typeface="Libre Franklin"/>
              <a:sym typeface="Libre Frankli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We need to respect, protect and fulfill a sense of dignity for everyone through public health.</a:t>
            </a:r>
            <a:endParaRPr sz="6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dk1"/>
                </a:solidFill>
                <a:highlight>
                  <a:schemeClr val="lt1"/>
                </a:highlight>
              </a:rPr>
              <a:t>Data violence</a:t>
            </a:r>
            <a:endParaRPr sz="3600">
              <a:solidFill>
                <a:schemeClr val="dk1"/>
              </a:solidFill>
              <a:highlight>
                <a:schemeClr val="lt1"/>
              </a:highlight>
            </a:endParaRPr>
          </a:p>
          <a:p>
            <a:pPr indent="0" lvl="0" marL="0" rtl="0" algn="ctr">
              <a:spcBef>
                <a:spcPts val="0"/>
              </a:spcBef>
              <a:spcAft>
                <a:spcPts val="0"/>
              </a:spcAft>
              <a:buNone/>
            </a:pPr>
            <a:r>
              <a:rPr lang="en" sz="3000"/>
              <a:t>The deceptive guise of objectivity in data-driven systems, where deeply embedded assumptions, prejudices, and structural hierarchies are coded into seemingly neutral measurements. These processes actively reproduce and amplify systemic oppression, entrenching discrimination under the false pretense of fairness and efficiency.</a:t>
            </a:r>
            <a:endParaRPr sz="3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28"/>
          <p:cNvSpPr txBox="1"/>
          <p:nvPr>
            <p:ph type="title"/>
          </p:nvPr>
        </p:nvSpPr>
        <p:spPr>
          <a:xfrm>
            <a:off x="461100" y="589075"/>
            <a:ext cx="4641600" cy="1399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The myth of inclusion</a:t>
            </a:r>
            <a:endParaRPr/>
          </a:p>
        </p:txBody>
      </p:sp>
      <p:sp>
        <p:nvSpPr>
          <p:cNvPr id="120" name="Google Shape;120;p28"/>
          <p:cNvSpPr txBox="1"/>
          <p:nvPr/>
        </p:nvSpPr>
        <p:spPr>
          <a:xfrm>
            <a:off x="5199875" y="622050"/>
            <a:ext cx="3693300" cy="991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900"/>
              </a:spcBef>
              <a:spcAft>
                <a:spcPts val="0"/>
              </a:spcAft>
              <a:buClr>
                <a:schemeClr val="dk1"/>
              </a:buClr>
              <a:buSzPts val="1100"/>
              <a:buFont typeface="Arial"/>
              <a:buNone/>
            </a:pPr>
            <a:r>
              <a:rPr lang="en">
                <a:solidFill>
                  <a:schemeClr val="lt1"/>
                </a:solidFill>
                <a:latin typeface="Libre Franklin"/>
                <a:ea typeface="Libre Franklin"/>
                <a:cs typeface="Libre Franklin"/>
                <a:sym typeface="Libre Franklin"/>
              </a:rPr>
              <a:t>On one hand, inclusion in public health data is framed as an effort to ensure that marginalized communities are counted, represented, and considered in decision-making. This can lead to targeted interventions that improve health outcomes for historically excluded populations. For example, increasing racial, gender, and socioeconomic categories in public health data collection allows for more nuanced insights into health disparities.</a:t>
            </a:r>
            <a:endParaRPr>
              <a:solidFill>
                <a:schemeClr val="lt1"/>
              </a:solidFill>
              <a:latin typeface="Libre Franklin"/>
              <a:ea typeface="Libre Franklin"/>
              <a:cs typeface="Libre Franklin"/>
              <a:sym typeface="Libre Franklin"/>
            </a:endParaRPr>
          </a:p>
          <a:p>
            <a:pPr indent="0" lvl="0" marL="0" rtl="0" algn="l">
              <a:lnSpc>
                <a:spcPct val="100000"/>
              </a:lnSpc>
              <a:spcBef>
                <a:spcPts val="900"/>
              </a:spcBef>
              <a:spcAft>
                <a:spcPts val="0"/>
              </a:spcAft>
              <a:buNone/>
            </a:pPr>
            <a:r>
              <a:rPr lang="en">
                <a:solidFill>
                  <a:schemeClr val="lt1"/>
                </a:solidFill>
                <a:latin typeface="Libre Franklin"/>
                <a:ea typeface="Libre Franklin"/>
                <a:cs typeface="Libre Franklin"/>
                <a:sym typeface="Libre Franklin"/>
              </a:rPr>
              <a:t>Inclusion within a biased system does not inherently challenge the foundations of public health data that have historically been used to control, surveil, and police marginalized communities. </a:t>
            </a:r>
            <a:endParaRPr>
              <a:solidFill>
                <a:schemeClr val="lt1"/>
              </a:solidFill>
              <a:latin typeface="Libre Franklin"/>
              <a:ea typeface="Libre Franklin"/>
              <a:cs typeface="Libre Franklin"/>
              <a:sym typeface="Libre Franklin"/>
            </a:endParaRPr>
          </a:p>
        </p:txBody>
      </p:sp>
      <p:pic>
        <p:nvPicPr>
          <p:cNvPr id="121" name="Google Shape;121;p28"/>
          <p:cNvPicPr preferRelativeResize="0"/>
          <p:nvPr/>
        </p:nvPicPr>
        <p:blipFill>
          <a:blip r:embed="rId3">
            <a:alphaModFix/>
          </a:blip>
          <a:stretch>
            <a:fillRect/>
          </a:stretch>
        </p:blipFill>
        <p:spPr>
          <a:xfrm>
            <a:off x="910550" y="1988575"/>
            <a:ext cx="3264124" cy="24481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9"/>
          <p:cNvSpPr txBox="1"/>
          <p:nvPr>
            <p:ph type="title"/>
          </p:nvPr>
        </p:nvSpPr>
        <p:spPr>
          <a:xfrm>
            <a:off x="0" y="459850"/>
            <a:ext cx="5224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t>Artificial intelligence</a:t>
            </a:r>
            <a:endParaRPr sz="4200"/>
          </a:p>
          <a:p>
            <a:pPr indent="0" lvl="0" marL="0" rtl="0" algn="l">
              <a:spcBef>
                <a:spcPts val="0"/>
              </a:spcBef>
              <a:spcAft>
                <a:spcPts val="0"/>
              </a:spcAft>
              <a:buNone/>
            </a:pPr>
            <a:r>
              <a:rPr lang="en" sz="4200"/>
              <a:t>AUTHENTIC RACISM</a:t>
            </a:r>
            <a:endParaRPr sz="4200"/>
          </a:p>
          <a:p>
            <a:pPr indent="0" lvl="0" marL="0" rtl="0" algn="l">
              <a:spcBef>
                <a:spcPts val="0"/>
              </a:spcBef>
              <a:spcAft>
                <a:spcPts val="0"/>
              </a:spcAft>
              <a:buNone/>
            </a:pPr>
            <a:r>
              <a:rPr lang="en" sz="4200"/>
              <a:t>2019</a:t>
            </a:r>
            <a:endParaRPr sz="4200"/>
          </a:p>
        </p:txBody>
      </p:sp>
      <p:sp>
        <p:nvSpPr>
          <p:cNvPr id="127" name="Google Shape;127;p29"/>
          <p:cNvSpPr txBox="1"/>
          <p:nvPr/>
        </p:nvSpPr>
        <p:spPr>
          <a:xfrm>
            <a:off x="4354275" y="243000"/>
            <a:ext cx="4548600" cy="366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lt1"/>
                </a:solidFill>
                <a:latin typeface="Libre Franklin"/>
                <a:ea typeface="Libre Franklin"/>
                <a:cs typeface="Libre Franklin"/>
                <a:sym typeface="Libre Franklin"/>
              </a:rPr>
              <a:t>Black patients tended to pay for more active interventions such as emergency visits for diabetes or hypertension complications. </a:t>
            </a:r>
            <a:endParaRPr sz="15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1500">
                <a:solidFill>
                  <a:schemeClr val="lt1"/>
                </a:solidFill>
                <a:latin typeface="Libre Franklin"/>
                <a:ea typeface="Libre Franklin"/>
                <a:cs typeface="Libre Franklin"/>
                <a:sym typeface="Libre Franklin"/>
              </a:rPr>
              <a:t> </a:t>
            </a:r>
            <a:endParaRPr sz="15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1500">
                <a:solidFill>
                  <a:schemeClr val="lt1"/>
                </a:solidFill>
                <a:latin typeface="Libre Franklin"/>
                <a:ea typeface="Libre Franklin"/>
                <a:cs typeface="Libre Franklin"/>
                <a:sym typeface="Libre Franklin"/>
              </a:rPr>
              <a:t>Among all patients classified as very high-risk, black individuals turned out to have 26.3 percent more chronic illnesses than white ones (despite sharing similar risk scores). Because their recorded health care costs were on par with those of healthier white people, the program was less likely to flag eligible black patients for high-risk care management. </a:t>
            </a:r>
            <a:endParaRPr sz="15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15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1500">
                <a:solidFill>
                  <a:schemeClr val="lt1"/>
                </a:solidFill>
                <a:latin typeface="Libre Franklin"/>
                <a:ea typeface="Libre Franklin"/>
                <a:cs typeface="Libre Franklin"/>
                <a:sym typeface="Libre Franklin"/>
              </a:rPr>
              <a:t>When contacted about these results, eight of the top U.S. health insurance companies, as well as two major hospitals and the professional group the Society of Actuaries, declined to comment. The published study results did not name the algorithm or identify its developer.</a:t>
            </a:r>
            <a:endParaRPr sz="1500">
              <a:solidFill>
                <a:schemeClr val="lt1"/>
              </a:solidFill>
              <a:latin typeface="Libre Franklin"/>
              <a:ea typeface="Libre Franklin"/>
              <a:cs typeface="Libre Franklin"/>
              <a:sym typeface="Libre Frankli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30"/>
          <p:cNvSpPr txBox="1"/>
          <p:nvPr>
            <p:ph type="title"/>
          </p:nvPr>
        </p:nvSpPr>
        <p:spPr>
          <a:xfrm>
            <a:off x="490250" y="90550"/>
            <a:ext cx="6367800" cy="1659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No humans involved</a:t>
            </a:r>
            <a:endParaRPr/>
          </a:p>
        </p:txBody>
      </p:sp>
      <p:pic>
        <p:nvPicPr>
          <p:cNvPr id="133" name="Google Shape;133;p30"/>
          <p:cNvPicPr preferRelativeResize="0"/>
          <p:nvPr/>
        </p:nvPicPr>
        <p:blipFill>
          <a:blip r:embed="rId3">
            <a:alphaModFix/>
          </a:blip>
          <a:stretch>
            <a:fillRect/>
          </a:stretch>
        </p:blipFill>
        <p:spPr>
          <a:xfrm>
            <a:off x="5763600" y="47200"/>
            <a:ext cx="3287250" cy="4663776"/>
          </a:xfrm>
          <a:prstGeom prst="rect">
            <a:avLst/>
          </a:prstGeom>
          <a:noFill/>
          <a:ln>
            <a:noFill/>
          </a:ln>
        </p:spPr>
      </p:pic>
      <p:sp>
        <p:nvSpPr>
          <p:cNvPr id="134" name="Google Shape;134;p30"/>
          <p:cNvSpPr txBox="1"/>
          <p:nvPr/>
        </p:nvSpPr>
        <p:spPr>
          <a:xfrm>
            <a:off x="490250" y="1652300"/>
            <a:ext cx="5074200" cy="197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800">
                <a:solidFill>
                  <a:schemeClr val="lt1"/>
                </a:solidFill>
                <a:latin typeface="Libre Franklin"/>
                <a:ea typeface="Libre Franklin"/>
                <a:cs typeface="Libre Franklin"/>
                <a:sym typeface="Libre Franklin"/>
              </a:rPr>
              <a:t>"The present global configuration of power is based on a conception of being human in which some are made to count as more human than others…Our silence, our indifference, our theoretical abstractions have contributed to this state of affairs."</a:t>
            </a:r>
            <a:endParaRPr i="1" sz="1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i="1" sz="1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1800">
                <a:solidFill>
                  <a:schemeClr val="lt1"/>
                </a:solidFill>
                <a:latin typeface="Libre Franklin"/>
                <a:ea typeface="Libre Franklin"/>
                <a:cs typeface="Libre Franklin"/>
                <a:sym typeface="Libre Franklin"/>
              </a:rPr>
              <a:t>Sylvia Wynter</a:t>
            </a:r>
            <a:endParaRPr sz="1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1800">
                <a:solidFill>
                  <a:schemeClr val="lt1"/>
                </a:solidFill>
                <a:latin typeface="Libre Franklin"/>
                <a:ea typeface="Libre Franklin"/>
                <a:cs typeface="Libre Franklin"/>
                <a:sym typeface="Libre Franklin"/>
              </a:rPr>
              <a:t>An Open Letter to My Colleagues</a:t>
            </a:r>
            <a:endParaRPr sz="1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rPr lang="en" sz="1800">
                <a:solidFill>
                  <a:schemeClr val="lt1"/>
                </a:solidFill>
                <a:latin typeface="Libre Franklin"/>
                <a:ea typeface="Libre Franklin"/>
                <a:cs typeface="Libre Franklin"/>
                <a:sym typeface="Libre Franklin"/>
              </a:rPr>
              <a:t>May 1992</a:t>
            </a:r>
            <a:endParaRPr sz="1800">
              <a:solidFill>
                <a:schemeClr val="lt1"/>
              </a:solidFill>
              <a:latin typeface="Libre Franklin"/>
              <a:ea typeface="Libre Franklin"/>
              <a:cs typeface="Libre Franklin"/>
              <a:sym typeface="Libre Franklin"/>
            </a:endParaRPr>
          </a:p>
          <a:p>
            <a:pPr indent="0" lvl="0" marL="0" rtl="0" algn="l">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descr="from Season 2 Episode 10 &quot;This Is Not for Tears&quot;&#10;&#10;All rights reserved to HBO." id="139" name="Google Shape;139;p31" title="Succession - You're not a killer.">
            <a:hlinkClick r:id="rId3"/>
          </p:cNvPr>
          <p:cNvPicPr preferRelativeResize="0"/>
          <p:nvPr/>
        </p:nvPicPr>
        <p:blipFill>
          <a:blip r:embed="rId4">
            <a:alphaModFix/>
          </a:blip>
          <a:stretch>
            <a:fillRect/>
          </a:stretch>
        </p:blipFill>
        <p:spPr>
          <a:xfrm>
            <a:off x="398063" y="136075"/>
            <a:ext cx="8347875" cy="4695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2"/>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 Humans InvolvED</a:t>
            </a:r>
            <a:endParaRPr/>
          </a:p>
        </p:txBody>
      </p:sp>
      <p:sp>
        <p:nvSpPr>
          <p:cNvPr id="145" name="Google Shape;145;p32"/>
          <p:cNvSpPr txBox="1"/>
          <p:nvPr>
            <p:ph idx="1" type="body"/>
          </p:nvPr>
        </p:nvSpPr>
        <p:spPr>
          <a:xfrm>
            <a:off x="220950" y="863550"/>
            <a:ext cx="8520600" cy="3416400"/>
          </a:xfrm>
          <a:prstGeom prst="rect">
            <a:avLst/>
          </a:prstGeom>
        </p:spPr>
        <p:txBody>
          <a:bodyPr anchorCtr="0" anchor="t" bIns="91425" lIns="91425" spcFirstLastPara="1" rIns="91425" wrap="square" tIns="91425">
            <a:noAutofit/>
          </a:bodyPr>
          <a:lstStyle/>
          <a:p>
            <a:pPr indent="-330200" lvl="0" marL="457200" rtl="0" algn="l">
              <a:spcBef>
                <a:spcPts val="900"/>
              </a:spcBef>
              <a:spcAft>
                <a:spcPts val="0"/>
              </a:spcAft>
              <a:buClr>
                <a:schemeClr val="lt1"/>
              </a:buClr>
              <a:buSzPts val="1600"/>
              <a:buFont typeface="Arial"/>
              <a:buChar char="●"/>
            </a:pPr>
            <a:r>
              <a:rPr lang="en" sz="1600"/>
              <a:t>Medical Neglect &amp; Experimentation:</a:t>
            </a:r>
            <a:r>
              <a:rPr b="0" lang="en" sz="1600"/>
              <a:t> Historical abuses like the Tuskegee Study and forced sterilizations show how marginalized communities have been treated as research subjects rather than patients. Today, racial disparities in maternal mortality continue this pattern of dehumanization.</a:t>
            </a:r>
            <a:endParaRPr b="0" sz="1600"/>
          </a:p>
          <a:p>
            <a:pPr indent="-330200" lvl="0" marL="457200" rtl="0" algn="l">
              <a:spcBef>
                <a:spcPts val="0"/>
              </a:spcBef>
              <a:spcAft>
                <a:spcPts val="0"/>
              </a:spcAft>
              <a:buClr>
                <a:schemeClr val="lt1"/>
              </a:buClr>
              <a:buSzPts val="1600"/>
              <a:buFont typeface="Arial"/>
              <a:buChar char="●"/>
            </a:pPr>
            <a:r>
              <a:rPr lang="en" sz="1600"/>
              <a:t>Lack of Data &amp; Research:</a:t>
            </a:r>
            <a:r>
              <a:rPr b="0" lang="en" sz="1600"/>
              <a:t> Many health studies exclude or </a:t>
            </a:r>
            <a:r>
              <a:rPr b="0" lang="en" sz="1600"/>
              <a:t>underrepresented</a:t>
            </a:r>
            <a:r>
              <a:rPr b="0" lang="en" sz="1600"/>
              <a:t> groups like Black trans people and incarcerated individuals, making them invisible in health policy and funding.</a:t>
            </a:r>
            <a:endParaRPr b="0" sz="1600"/>
          </a:p>
          <a:p>
            <a:pPr indent="-330200" lvl="0" marL="457200" rtl="0" algn="l">
              <a:spcBef>
                <a:spcPts val="0"/>
              </a:spcBef>
              <a:spcAft>
                <a:spcPts val="0"/>
              </a:spcAft>
              <a:buClr>
                <a:schemeClr val="lt1"/>
              </a:buClr>
              <a:buSzPts val="1600"/>
              <a:buFont typeface="Arial"/>
              <a:buChar char="●"/>
            </a:pPr>
            <a:r>
              <a:rPr lang="en" sz="1600"/>
              <a:t>Disinvestment in Community Health:</a:t>
            </a:r>
            <a:r>
              <a:rPr b="0" lang="en" sz="1600"/>
              <a:t> Black and brown neighborhoods often lack hospitals, primary care, and mental health services, leading to preventable health crises. Government responses to health emergencies in these communities are often slow and inadequate.</a:t>
            </a:r>
            <a:endParaRPr b="0" sz="1600"/>
          </a:p>
          <a:p>
            <a:pPr indent="-330200" lvl="0" marL="457200" rtl="0" algn="l">
              <a:spcBef>
                <a:spcPts val="0"/>
              </a:spcBef>
              <a:spcAft>
                <a:spcPts val="0"/>
              </a:spcAft>
              <a:buClr>
                <a:schemeClr val="lt1"/>
              </a:buClr>
              <a:buSzPts val="1600"/>
              <a:buFont typeface="Arial"/>
              <a:buChar char="●"/>
            </a:pPr>
            <a:r>
              <a:rPr lang="en" sz="1600"/>
              <a:t>Criminalization Instead of Care:</a:t>
            </a:r>
            <a:r>
              <a:rPr b="0" lang="en" sz="1600"/>
              <a:t> Rather than providing harm reduction for drug users or mental health support, policies prioritize policing and punishment, leading to more violence against Black and Indigenous people in crisis.</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We need to respect, protect and fulfill a sense of dignity for everyone through public health.</a:t>
            </a:r>
            <a:endParaRPr sz="6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34"/>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does data violence occur?</a:t>
            </a:r>
            <a:endParaRPr/>
          </a:p>
        </p:txBody>
      </p:sp>
      <p:sp>
        <p:nvSpPr>
          <p:cNvPr id="156" name="Google Shape;156;p34"/>
          <p:cNvSpPr txBox="1"/>
          <p:nvPr>
            <p:ph idx="1" type="body"/>
          </p:nvPr>
        </p:nvSpPr>
        <p:spPr>
          <a:xfrm>
            <a:off x="220950" y="863550"/>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i="1" lang="en" sz="1600"/>
              <a:t>“Capitalism is a world system that thrives on the violence of the oppressed.” </a:t>
            </a:r>
            <a:r>
              <a:rPr lang="en" sz="1600"/>
              <a:t>Frantz Fanon – The Wretched of the Earth (1961)</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rPr b="0" i="1" lang="en" sz="1600"/>
              <a:t>“The history of capitalism is a history of brutal violence—whether through slavery, colonialism, or the prison-industrial complex.” </a:t>
            </a:r>
            <a:r>
              <a:rPr lang="en" sz="1600"/>
              <a:t>Angela Davis – Are Prisons Obsolete? (2003)</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rPr b="0" i="1" lang="en" sz="1600"/>
              <a:t>“Racial capitalism relies upon violent dispossession, exploitation, and the dehumanization of entire peoples.” </a:t>
            </a:r>
            <a:r>
              <a:rPr lang="en" sz="1600"/>
              <a:t>Cedric J. Robinson – Black Marxism: The Making of the Black Radical Tradition (1983)</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Clr>
                <a:schemeClr val="dk1"/>
              </a:buClr>
              <a:buSzPts val="1100"/>
              <a:buFont typeface="Arial"/>
              <a:buNone/>
            </a:pPr>
            <a:r>
              <a:rPr b="0" i="1" lang="en" sz="1600"/>
              <a:t>“The violence of capitalism is epistemic, economic, and existential—it decides whose lives are valued and whose are expendable.” </a:t>
            </a:r>
            <a:r>
              <a:rPr lang="en" sz="1600"/>
              <a:t>Sylvia Wynter – Unsettling the Coloniality of Being (2003)</a:t>
            </a:r>
            <a:endParaRPr sz="1600"/>
          </a:p>
          <a:p>
            <a:pPr indent="0" lvl="0" marL="0" rtl="0" algn="l">
              <a:lnSpc>
                <a:spcPct val="100000"/>
              </a:lnSpc>
              <a:spcBef>
                <a:spcPts val="0"/>
              </a:spcBef>
              <a:spcAft>
                <a:spcPts val="0"/>
              </a:spcAft>
              <a:buClr>
                <a:schemeClr val="dk1"/>
              </a:buClr>
              <a:buSzPts val="1100"/>
              <a:buFont typeface="Arial"/>
              <a:buNone/>
            </a:pPr>
            <a:r>
              <a:t/>
            </a:r>
            <a:endParaRPr sz="1600"/>
          </a:p>
          <a:p>
            <a:pPr indent="0" lvl="0" marL="0" rtl="0" algn="l">
              <a:lnSpc>
                <a:spcPct val="100000"/>
              </a:lnSpc>
              <a:spcBef>
                <a:spcPts val="0"/>
              </a:spcBef>
              <a:spcAft>
                <a:spcPts val="0"/>
              </a:spcAft>
              <a:buNone/>
            </a:pPr>
            <a:r>
              <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5"/>
          <p:cNvSpPr txBox="1"/>
          <p:nvPr>
            <p:ph type="ctrTitle"/>
          </p:nvPr>
        </p:nvSpPr>
        <p:spPr>
          <a:xfrm>
            <a:off x="311700" y="412525"/>
            <a:ext cx="8520600" cy="93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Public Health Economy</a:t>
            </a:r>
            <a:endParaRPr/>
          </a:p>
        </p:txBody>
      </p:sp>
      <p:sp>
        <p:nvSpPr>
          <p:cNvPr id="162" name="Google Shape;162;p35"/>
          <p:cNvSpPr txBox="1"/>
          <p:nvPr>
            <p:ph idx="1" type="subTitle"/>
          </p:nvPr>
        </p:nvSpPr>
        <p:spPr>
          <a:xfrm>
            <a:off x="311700" y="13515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a:t>
            </a:r>
            <a:r>
              <a:rPr lang="en">
                <a:solidFill>
                  <a:schemeClr val="dk1"/>
                </a:solidFill>
                <a:highlight>
                  <a:schemeClr val="lt1"/>
                </a:highlight>
              </a:rPr>
              <a:t>public health economy</a:t>
            </a:r>
            <a:r>
              <a:rPr lang="en">
                <a:solidFill>
                  <a:schemeClr val="dk1"/>
                </a:solidFill>
              </a:rPr>
              <a:t> </a:t>
            </a:r>
            <a:r>
              <a:rPr lang="en"/>
              <a:t>is a complex interplay of economic, political, and social forces that shape the health and well-being of communities that highlights the ongoing competition for resources and power, where morality and self-interest often collide, perpetuating health inequities.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If evaluators aren’t intentional, their work reinforces the existing violence of the public health economy. </a:t>
            </a:r>
            <a:endParaRPr sz="3600"/>
          </a:p>
          <a:p>
            <a:pPr indent="0" lvl="0" marL="0" rtl="0" algn="ctr">
              <a:spcBef>
                <a:spcPts val="0"/>
              </a:spcBef>
              <a:spcAft>
                <a:spcPts val="0"/>
              </a:spcAft>
              <a:buNone/>
            </a:pPr>
            <a:r>
              <a:t/>
            </a:r>
            <a:endParaRPr sz="3600"/>
          </a:p>
          <a:p>
            <a:pPr indent="0" lvl="0" marL="0" rtl="0" algn="ctr">
              <a:spcBef>
                <a:spcPts val="0"/>
              </a:spcBef>
              <a:spcAft>
                <a:spcPts val="0"/>
              </a:spcAft>
              <a:buClr>
                <a:schemeClr val="dk1"/>
              </a:buClr>
              <a:buSzPts val="1100"/>
              <a:buFont typeface="Arial"/>
              <a:buNone/>
            </a:pPr>
            <a:r>
              <a:rPr lang="en" sz="3600"/>
              <a:t>Instead we call for evaluators, evaluation commissioners, those who read and use the findings of evaluation to align with public health liberation.</a:t>
            </a:r>
            <a:endParaRPr sz="3600"/>
          </a:p>
          <a:p>
            <a:pPr indent="0" lvl="0" marL="0" rtl="0" algn="ctr">
              <a:spcBef>
                <a:spcPts val="0"/>
              </a:spcBef>
              <a:spcAft>
                <a:spcPts val="0"/>
              </a:spcAft>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6"/>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PUBLIC HEALTH ECONOMY</a:t>
            </a:r>
            <a:endParaRPr/>
          </a:p>
        </p:txBody>
      </p:sp>
      <p:sp>
        <p:nvSpPr>
          <p:cNvPr id="168" name="Google Shape;168;p36"/>
          <p:cNvSpPr txBox="1"/>
          <p:nvPr>
            <p:ph idx="1" type="body"/>
          </p:nvPr>
        </p:nvSpPr>
        <p:spPr>
          <a:xfrm>
            <a:off x="220950" y="8635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…IS RACIST</a:t>
            </a:r>
            <a:endParaRPr sz="1600"/>
          </a:p>
          <a:p>
            <a:pPr indent="0" lvl="0" marL="0" rtl="0" algn="l">
              <a:spcBef>
                <a:spcPts val="0"/>
              </a:spcBef>
              <a:spcAft>
                <a:spcPts val="0"/>
              </a:spcAft>
              <a:buNone/>
            </a:pPr>
            <a:r>
              <a:rPr b="0" lang="en" sz="1600"/>
              <a:t>If public health is shaped by violence and the violence is capitalism and the capitalism is racist then racism is a public health issue.</a:t>
            </a:r>
            <a:endParaRPr b="0"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a:t>
            </a:r>
            <a:r>
              <a:rPr lang="en" sz="1600"/>
              <a:t>PROTECTS POWER IMBALANCES</a:t>
            </a:r>
            <a:endParaRPr sz="1600"/>
          </a:p>
          <a:p>
            <a:pPr indent="0" lvl="0" marL="0" rtl="0" algn="l">
              <a:spcBef>
                <a:spcPts val="0"/>
              </a:spcBef>
              <a:spcAft>
                <a:spcPts val="0"/>
              </a:spcAft>
              <a:buNone/>
            </a:pPr>
            <a:r>
              <a:rPr b="0" lang="en" sz="1600"/>
              <a:t>Public health institutions control access to health data and decision-making, excluding marginalized communities through gatekeeping practices like high costs and restricted participation, keeping power in the hands of elite institutions.</a:t>
            </a:r>
            <a:endParaRPr b="0" sz="1600"/>
          </a:p>
          <a:p>
            <a:pPr indent="0" lvl="0" marL="0" rtl="0" algn="l">
              <a:spcBef>
                <a:spcPts val="0"/>
              </a:spcBef>
              <a:spcAft>
                <a:spcPts val="0"/>
              </a:spcAft>
              <a:buNone/>
            </a:pPr>
            <a:r>
              <a:t/>
            </a:r>
            <a:endParaRPr sz="1600"/>
          </a:p>
          <a:p>
            <a:pPr indent="0" lvl="0" marL="0" rtl="0" algn="l">
              <a:spcBef>
                <a:spcPts val="0"/>
              </a:spcBef>
              <a:spcAft>
                <a:spcPts val="0"/>
              </a:spcAft>
              <a:buNone/>
            </a:pPr>
            <a:r>
              <a:rPr lang="en" sz="1600"/>
              <a:t>…COMMITS EPISTEMICIDE </a:t>
            </a:r>
            <a:endParaRPr sz="1600"/>
          </a:p>
          <a:p>
            <a:pPr indent="0" lvl="0" marL="0" rtl="0" algn="l">
              <a:spcBef>
                <a:spcPts val="0"/>
              </a:spcBef>
              <a:spcAft>
                <a:spcPts val="0"/>
              </a:spcAft>
              <a:buClr>
                <a:schemeClr val="dk1"/>
              </a:buClr>
              <a:buSzPts val="1100"/>
              <a:buFont typeface="Arial"/>
              <a:buNone/>
            </a:pPr>
            <a:r>
              <a:rPr b="0" lang="en" sz="1600"/>
              <a:t>The public health economy is fragmented and competitive, with institutions prioritizing funding and self-interest over collaboration, leading to redundant research, inefficient interventions, and data misuse that fails to serve affected communities.</a:t>
            </a:r>
            <a:endParaRPr b="0" sz="1600"/>
          </a:p>
          <a:p>
            <a:pPr indent="0" lvl="0" marL="0" rtl="0" algn="l">
              <a:spcBef>
                <a:spcPts val="0"/>
              </a:spcBef>
              <a:spcAft>
                <a:spcPts val="0"/>
              </a:spcAft>
              <a:buNone/>
            </a:pPr>
            <a:r>
              <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
                                            <p:txEl>
                                              <p:pRg end="8" st="8"/>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2" name="Shape 172"/>
        <p:cNvGrpSpPr/>
        <p:nvPr/>
      </p:nvGrpSpPr>
      <p:grpSpPr>
        <a:xfrm>
          <a:off x="0" y="0"/>
          <a:ext cx="0" cy="0"/>
          <a:chOff x="0" y="0"/>
          <a:chExt cx="0" cy="0"/>
        </a:xfrm>
      </p:grpSpPr>
      <p:sp>
        <p:nvSpPr>
          <p:cNvPr id="173" name="Google Shape;173;p3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0" lang="en" sz="3600">
                <a:solidFill>
                  <a:schemeClr val="dk1"/>
                </a:solidFill>
                <a:highlight>
                  <a:schemeClr val="lt1"/>
                </a:highlight>
              </a:rPr>
              <a:t>Epistemicide</a:t>
            </a:r>
            <a:r>
              <a:rPr b="0" lang="en" sz="3600">
                <a:solidFill>
                  <a:schemeClr val="lt1"/>
                </a:solidFill>
              </a:rPr>
              <a:t> is the killing, silencing, annihilation, or devaluing of a knowledge system. We argue epistemicide happens when epistemic injustices are persistent and systematic and collectively work as a structured and systemic oppression of particular ways of knowing.</a:t>
            </a:r>
            <a:endParaRPr sz="3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We need to respect, protect and fulfill a sense of dignity for everyone through public health.</a:t>
            </a:r>
            <a:endParaRPr sz="6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9"/>
          <p:cNvSpPr txBox="1"/>
          <p:nvPr>
            <p:ph type="title"/>
          </p:nvPr>
        </p:nvSpPr>
        <p:spPr>
          <a:xfrm>
            <a:off x="311700" y="150100"/>
            <a:ext cx="8520600" cy="1288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highlight>
                  <a:schemeClr val="lt1"/>
                </a:highlight>
              </a:rPr>
              <a:t>Public Health Liberation</a:t>
            </a:r>
            <a:r>
              <a:rPr lang="en" sz="2400">
                <a:solidFill>
                  <a:schemeClr val="dk1"/>
                </a:solidFill>
              </a:rPr>
              <a:t> </a:t>
            </a:r>
            <a:r>
              <a:rPr lang="en" sz="2400"/>
              <a:t>is an emerging framework aimed at advancing health equity by addressing systemic inequities within the public health economy.</a:t>
            </a:r>
            <a:endParaRPr sz="2400"/>
          </a:p>
        </p:txBody>
      </p:sp>
      <p:sp>
        <p:nvSpPr>
          <p:cNvPr id="184" name="Google Shape;184;p39"/>
          <p:cNvSpPr txBox="1"/>
          <p:nvPr>
            <p:ph idx="1" type="body"/>
          </p:nvPr>
        </p:nvSpPr>
        <p:spPr>
          <a:xfrm>
            <a:off x="220950" y="1137150"/>
            <a:ext cx="8520600" cy="29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t>Reframing Structural Violence: </a:t>
            </a:r>
            <a:r>
              <a:rPr b="0" lang="en" sz="1500"/>
              <a:t>PHL critiques how public health research often ignores the historical and racial roots of health inequities and aims to integrate these realities into analysis.</a:t>
            </a:r>
            <a:endParaRPr b="0" sz="1500"/>
          </a:p>
          <a:p>
            <a:pPr indent="0" lvl="0" marL="0" rtl="0" algn="l">
              <a:spcBef>
                <a:spcPts val="1600"/>
              </a:spcBef>
              <a:spcAft>
                <a:spcPts val="0"/>
              </a:spcAft>
              <a:buClr>
                <a:schemeClr val="dk1"/>
              </a:buClr>
              <a:buSzPts val="1100"/>
              <a:buFont typeface="Arial"/>
              <a:buNone/>
            </a:pPr>
            <a:r>
              <a:rPr lang="en" sz="1500"/>
              <a:t>Challenging Economic Biases: </a:t>
            </a:r>
            <a:r>
              <a:rPr b="0" lang="en" sz="1500"/>
              <a:t>PHL argues that the public health economy is disorganized and driven by dominant forces that ignore structural inequities, advocating for community-driven solutions.</a:t>
            </a:r>
            <a:endParaRPr b="0" sz="1500"/>
          </a:p>
          <a:p>
            <a:pPr indent="0" lvl="0" marL="0" rtl="0" algn="l">
              <a:spcBef>
                <a:spcPts val="1600"/>
              </a:spcBef>
              <a:spcAft>
                <a:spcPts val="0"/>
              </a:spcAft>
              <a:buClr>
                <a:schemeClr val="dk1"/>
              </a:buClr>
              <a:buSzPts val="1100"/>
              <a:buFont typeface="Arial"/>
              <a:buNone/>
            </a:pPr>
            <a:r>
              <a:rPr lang="en" sz="1500"/>
              <a:t>Inclusive Representation: </a:t>
            </a:r>
            <a:r>
              <a:rPr b="0" lang="en" sz="1500"/>
              <a:t>PHL supports integrating both grassroots and institutional efforts to ensure marginalized communities shape public health agendas and data is used for empowerment.</a:t>
            </a:r>
            <a:endParaRPr b="0" sz="1500"/>
          </a:p>
          <a:p>
            <a:pPr indent="0" lvl="0" marL="0" rtl="0" algn="l">
              <a:spcBef>
                <a:spcPts val="1600"/>
              </a:spcBef>
              <a:spcAft>
                <a:spcPts val="0"/>
              </a:spcAft>
              <a:buClr>
                <a:schemeClr val="dk1"/>
              </a:buClr>
              <a:buSzPts val="1100"/>
              <a:buFont typeface="Arial"/>
              <a:buNone/>
            </a:pPr>
            <a:r>
              <a:rPr lang="en" sz="1500"/>
              <a:t>Creating Liberation Spaces: </a:t>
            </a:r>
            <a:r>
              <a:rPr b="0" lang="en" sz="1500"/>
              <a:t>PHL promotes safe spaces where communities can challenge the misuse of health data and build advocacy based on lived experiences and resistance.</a:t>
            </a:r>
            <a:endParaRPr b="0" sz="1500"/>
          </a:p>
          <a:p>
            <a:pPr indent="0" lvl="0" marL="0" rtl="0" algn="l">
              <a:spcBef>
                <a:spcPts val="1600"/>
              </a:spcBef>
              <a:spcAft>
                <a:spcPts val="1600"/>
              </a:spcAft>
              <a:buNone/>
            </a:pPr>
            <a:r>
              <a:t/>
            </a:r>
            <a:endParaRPr sz="1500"/>
          </a:p>
        </p:txBody>
      </p:sp>
      <p:sp>
        <p:nvSpPr>
          <p:cNvPr id="185" name="Google Shape;185;p39"/>
          <p:cNvSpPr txBox="1"/>
          <p:nvPr/>
        </p:nvSpPr>
        <p:spPr>
          <a:xfrm>
            <a:off x="241800" y="4509800"/>
            <a:ext cx="84789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chemeClr val="lt1"/>
                </a:solidFill>
                <a:latin typeface="Antic Slab"/>
                <a:ea typeface="Antic Slab"/>
                <a:cs typeface="Antic Slab"/>
                <a:sym typeface="Antic Slab"/>
              </a:rPr>
              <a:t>Williams MPH, C., Birungi MSc, J., Brown, M. P. H., Deutsch, M. D., Williams PhD, M. P. A., Perkins MA, P. S., ... &amp; El-Bayoumi MD, J. (2022). Public Health Liberation–an emerging transdiscipline to elucidate and transform the public health economy. Advances in Clinical Medical Research and Healthcare Delivery, 2(3), 10.</a:t>
            </a:r>
            <a:endParaRPr i="1" sz="900">
              <a:solidFill>
                <a:schemeClr val="lt1"/>
              </a:solidFill>
              <a:latin typeface="Antic Slab"/>
              <a:ea typeface="Antic Slab"/>
              <a:cs typeface="Antic Slab"/>
              <a:sym typeface="Antic Slab"/>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4">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40"/>
          <p:cNvSpPr txBox="1"/>
          <p:nvPr>
            <p:ph type="title"/>
          </p:nvPr>
        </p:nvSpPr>
        <p:spPr>
          <a:xfrm>
            <a:off x="311700" y="218125"/>
            <a:ext cx="8520600" cy="8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highlight>
                  <a:schemeClr val="lt1"/>
                </a:highlight>
              </a:rPr>
              <a:t>Theory of Health Inequity Reproduction (THIR)</a:t>
            </a:r>
            <a:r>
              <a:rPr lang="en" sz="2400"/>
              <a:t> explains how health disparities persist through biased policies, funding models, and institutional structures.</a:t>
            </a:r>
            <a:endParaRPr sz="2400"/>
          </a:p>
        </p:txBody>
      </p:sp>
      <p:sp>
        <p:nvSpPr>
          <p:cNvPr id="191" name="Google Shape;191;p40"/>
          <p:cNvSpPr txBox="1"/>
          <p:nvPr>
            <p:ph idx="1" type="body"/>
          </p:nvPr>
        </p:nvSpPr>
        <p:spPr>
          <a:xfrm>
            <a:off x="220950" y="1282950"/>
            <a:ext cx="8520600" cy="29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change things we must:</a:t>
            </a:r>
            <a:endParaRPr/>
          </a:p>
          <a:p>
            <a:pPr indent="-342900" lvl="0" marL="457200" rtl="0" algn="l">
              <a:spcBef>
                <a:spcPts val="1600"/>
              </a:spcBef>
              <a:spcAft>
                <a:spcPts val="0"/>
              </a:spcAft>
              <a:buSzPts val="1800"/>
              <a:buChar char="●"/>
            </a:pPr>
            <a:r>
              <a:rPr lang="en"/>
              <a:t>Recognize that h</a:t>
            </a:r>
            <a:r>
              <a:rPr lang="en"/>
              <a:t>ealth equity must square with the economic reality that capitalism itself is at odds with achieving health equity. </a:t>
            </a:r>
            <a:endParaRPr/>
          </a:p>
          <a:p>
            <a:pPr indent="-342900" lvl="0" marL="457200" rtl="0" algn="l">
              <a:spcBef>
                <a:spcPts val="0"/>
              </a:spcBef>
              <a:spcAft>
                <a:spcPts val="0"/>
              </a:spcAft>
              <a:buSzPts val="1800"/>
              <a:buChar char="●"/>
            </a:pPr>
            <a:r>
              <a:rPr lang="en"/>
              <a:t>Acknowledge Structural Barriers</a:t>
            </a:r>
            <a:endParaRPr/>
          </a:p>
          <a:p>
            <a:pPr indent="-342900" lvl="0" marL="457200" rtl="0" algn="l">
              <a:spcBef>
                <a:spcPts val="0"/>
              </a:spcBef>
              <a:spcAft>
                <a:spcPts val="0"/>
              </a:spcAft>
              <a:buSzPts val="1800"/>
              <a:buChar char="●"/>
            </a:pPr>
            <a:r>
              <a:rPr lang="en"/>
              <a:t>Increased Social Mobilization: Greater advocacy and calls for change, especially from affected populations and allies.</a:t>
            </a:r>
            <a:endParaRPr/>
          </a:p>
          <a:p>
            <a:pPr indent="-342900" lvl="0" marL="457200" rtl="0" algn="l">
              <a:spcBef>
                <a:spcPts val="0"/>
              </a:spcBef>
              <a:spcAft>
                <a:spcPts val="0"/>
              </a:spcAft>
              <a:buSzPts val="1800"/>
              <a:buChar char="●"/>
            </a:pPr>
            <a:r>
              <a:rPr lang="en"/>
              <a:t>Stronger Constraints on Harmful Conduct: Implementing policies to limit actions that contribute to disparities.</a:t>
            </a:r>
            <a:endParaRPr/>
          </a:p>
          <a:p>
            <a:pPr indent="-342900" lvl="0" marL="457200" rtl="0" algn="l">
              <a:spcBef>
                <a:spcPts val="0"/>
              </a:spcBef>
              <a:spcAft>
                <a:spcPts val="0"/>
              </a:spcAft>
              <a:buSzPts val="1800"/>
              <a:buChar char="●"/>
            </a:pPr>
            <a:r>
              <a:t/>
            </a:r>
            <a:endParaRPr/>
          </a:p>
          <a:p>
            <a:pPr indent="-342900" lvl="0" marL="457200" rtl="0" algn="l">
              <a:spcBef>
                <a:spcPts val="0"/>
              </a:spcBef>
              <a:spcAft>
                <a:spcPts val="0"/>
              </a:spcAft>
              <a:buSzPts val="1800"/>
              <a:buChar char="●"/>
            </a:pPr>
            <a:r>
              <a:t/>
            </a:r>
            <a:endParaRPr/>
          </a:p>
          <a:p>
            <a:pPr indent="0" lvl="0" marL="0" rtl="0" algn="l">
              <a:spcBef>
                <a:spcPts val="900"/>
              </a:spcBef>
              <a:spcAft>
                <a:spcPts val="1600"/>
              </a:spcAft>
              <a:buNone/>
            </a:pPr>
            <a:r>
              <a:t/>
            </a:r>
            <a:endParaRPr/>
          </a:p>
        </p:txBody>
      </p:sp>
      <p:sp>
        <p:nvSpPr>
          <p:cNvPr id="192" name="Google Shape;192;p40"/>
          <p:cNvSpPr txBox="1"/>
          <p:nvPr/>
        </p:nvSpPr>
        <p:spPr>
          <a:xfrm>
            <a:off x="262425" y="4461200"/>
            <a:ext cx="8478900" cy="27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900">
                <a:solidFill>
                  <a:schemeClr val="lt1"/>
                </a:solidFill>
                <a:latin typeface="Antic Slab"/>
                <a:ea typeface="Antic Slab"/>
                <a:cs typeface="Antic Slab"/>
                <a:sym typeface="Antic Slab"/>
              </a:rPr>
              <a:t>Williams MPH, C., Birungi MSc, J., Brown, M. P. H., Deutsch, M. D., Williams PhD, M. P. A., Perkins MA, P. S., ... &amp; El-Bayoumi MD, J. (2022). Public Health Liberation–an emerging transdiscipline to elucidate and transform the public health economy. Advances in Clinical Medical Research and Healthcare Delivery, 2(3), 10.</a:t>
            </a:r>
            <a:endParaRPr i="1" sz="900">
              <a:solidFill>
                <a:schemeClr val="lt1"/>
              </a:solidFill>
              <a:latin typeface="Antic Slab"/>
              <a:ea typeface="Antic Slab"/>
              <a:cs typeface="Antic Slab"/>
              <a:sym typeface="Antic Slab"/>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41"/>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Challenge</a:t>
            </a:r>
            <a:endParaRPr/>
          </a:p>
        </p:txBody>
      </p:sp>
      <p:sp>
        <p:nvSpPr>
          <p:cNvPr id="198" name="Google Shape;198;p41"/>
          <p:cNvSpPr txBox="1"/>
          <p:nvPr>
            <p:ph idx="1" type="body"/>
          </p:nvPr>
        </p:nvSpPr>
        <p:spPr>
          <a:xfrm>
            <a:off x="220950" y="863550"/>
            <a:ext cx="8520600" cy="3416400"/>
          </a:xfrm>
          <a:prstGeom prst="rect">
            <a:avLst/>
          </a:prstGeom>
        </p:spPr>
        <p:txBody>
          <a:bodyPr anchorCtr="0" anchor="t" bIns="91425" lIns="91425" spcFirstLastPara="1" rIns="91425" wrap="square" tIns="91425">
            <a:noAutofit/>
          </a:bodyPr>
          <a:lstStyle/>
          <a:p>
            <a:pPr indent="-298450" lvl="0" marL="457200" rtl="0" algn="l">
              <a:spcBef>
                <a:spcPts val="900"/>
              </a:spcBef>
              <a:spcAft>
                <a:spcPts val="0"/>
              </a:spcAft>
              <a:buClr>
                <a:schemeClr val="lt1"/>
              </a:buClr>
              <a:buSzPts val="1100"/>
              <a:buFont typeface="Arial"/>
              <a:buChar char="❏"/>
            </a:pPr>
            <a:r>
              <a:rPr b="0" lang="en"/>
              <a:t>Maintaining the Status Quo vs. Challenging It</a:t>
            </a:r>
            <a:endParaRPr b="0"/>
          </a:p>
          <a:p>
            <a:pPr indent="-298450" lvl="0" marL="457200" rtl="0" algn="l">
              <a:spcBef>
                <a:spcPts val="0"/>
              </a:spcBef>
              <a:spcAft>
                <a:spcPts val="0"/>
              </a:spcAft>
              <a:buClr>
                <a:schemeClr val="lt1"/>
              </a:buClr>
              <a:buSzPts val="1100"/>
              <a:buFont typeface="Arial"/>
              <a:buChar char="❏"/>
            </a:pPr>
            <a:r>
              <a:rPr b="0" lang="en"/>
              <a:t>Extracting Data v</a:t>
            </a:r>
            <a:r>
              <a:rPr b="0" lang="en"/>
              <a:t>s. </a:t>
            </a:r>
            <a:r>
              <a:rPr b="0" lang="en"/>
              <a:t>Redistributing Power</a:t>
            </a:r>
            <a:endParaRPr b="0"/>
          </a:p>
          <a:p>
            <a:pPr indent="-298450" lvl="0" marL="457200" rtl="0" algn="l">
              <a:spcBef>
                <a:spcPts val="0"/>
              </a:spcBef>
              <a:spcAft>
                <a:spcPts val="0"/>
              </a:spcAft>
              <a:buClr>
                <a:schemeClr val="lt1"/>
              </a:buClr>
              <a:buSzPts val="1100"/>
              <a:buFont typeface="Arial"/>
              <a:buChar char="❏"/>
            </a:pPr>
            <a:r>
              <a:rPr b="0" lang="en"/>
              <a:t>Epistemicide v</a:t>
            </a:r>
            <a:r>
              <a:rPr b="0" lang="en"/>
              <a:t>s. </a:t>
            </a:r>
            <a:r>
              <a:rPr b="0" lang="en"/>
              <a:t> Protecting Multiple Ways of Knowing</a:t>
            </a:r>
            <a:endParaRPr b="0"/>
          </a:p>
          <a:p>
            <a:pPr indent="-298450" lvl="0" marL="457200" rtl="0" algn="l">
              <a:spcBef>
                <a:spcPts val="0"/>
              </a:spcBef>
              <a:spcAft>
                <a:spcPts val="0"/>
              </a:spcAft>
              <a:buClr>
                <a:schemeClr val="lt1"/>
              </a:buClr>
              <a:buSzPts val="1100"/>
              <a:buFont typeface="Arial"/>
              <a:buChar char="❏"/>
            </a:pPr>
            <a:r>
              <a:rPr b="0" lang="en"/>
              <a:t>Tools of Justification v</a:t>
            </a:r>
            <a:r>
              <a:rPr b="0" lang="en"/>
              <a:t>s. </a:t>
            </a:r>
            <a:r>
              <a:rPr b="0" lang="en"/>
              <a:t> Liberation</a:t>
            </a:r>
            <a:endParaRPr b="0"/>
          </a:p>
          <a:p>
            <a:pPr indent="-298450" lvl="0" marL="457200" rtl="0" algn="l">
              <a:spcBef>
                <a:spcPts val="0"/>
              </a:spcBef>
              <a:spcAft>
                <a:spcPts val="0"/>
              </a:spcAft>
              <a:buClr>
                <a:schemeClr val="lt1"/>
              </a:buClr>
              <a:buSzPts val="1100"/>
              <a:buFont typeface="Arial"/>
              <a:buChar char="❏"/>
            </a:pPr>
            <a:r>
              <a:rPr b="0" lang="en"/>
              <a:t>Enabling Fragmentation and Competition v</a:t>
            </a:r>
            <a:r>
              <a:rPr b="0" lang="en"/>
              <a:t>s. </a:t>
            </a:r>
            <a:r>
              <a:rPr b="0" lang="en"/>
              <a:t>Collaboration, Collectivity and Community</a:t>
            </a:r>
            <a:endParaRPr b="0"/>
          </a:p>
          <a:p>
            <a:pPr indent="-298450" lvl="0" marL="457200" rtl="0" algn="l">
              <a:spcBef>
                <a:spcPts val="0"/>
              </a:spcBef>
              <a:spcAft>
                <a:spcPts val="0"/>
              </a:spcAft>
              <a:buClr>
                <a:schemeClr val="lt1"/>
              </a:buClr>
              <a:buSzPts val="1100"/>
              <a:buFont typeface="Arial"/>
              <a:buChar char="❏"/>
            </a:pPr>
            <a:r>
              <a:rPr b="0" lang="en"/>
              <a:t>Reinforcing Carceral Findings and Approaches v</a:t>
            </a:r>
            <a:r>
              <a:rPr b="0" lang="en"/>
              <a:t>s. </a:t>
            </a:r>
            <a:r>
              <a:rPr b="0" lang="en"/>
              <a:t>Abolition and Transformative Justice</a:t>
            </a:r>
            <a:endParaRPr b="0"/>
          </a:p>
          <a:p>
            <a:pPr indent="0" lvl="0" marL="0" rtl="0" algn="l">
              <a:spcBef>
                <a:spcPts val="900"/>
              </a:spcBef>
              <a:spcAft>
                <a:spcPts val="160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42"/>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200"/>
              <a:t>Afrofuturist Evaluation </a:t>
            </a:r>
            <a:r>
              <a:rPr lang="en" sz="3200"/>
              <a:t>| </a:t>
            </a:r>
            <a:r>
              <a:rPr lang="en" sz="3200"/>
              <a:t>UBUNTU Research and Evaluation</a:t>
            </a:r>
            <a:endParaRPr sz="3200"/>
          </a:p>
          <a:p>
            <a:pPr indent="0" lvl="0" marL="0" rtl="0" algn="l">
              <a:spcBef>
                <a:spcPts val="0"/>
              </a:spcBef>
              <a:spcAft>
                <a:spcPts val="0"/>
              </a:spcAft>
              <a:buClr>
                <a:schemeClr val="dk1"/>
              </a:buClr>
              <a:buSzPts val="1100"/>
              <a:buFont typeface="Arial"/>
              <a:buNone/>
            </a:pPr>
            <a:r>
              <a:t/>
            </a:r>
            <a:endParaRPr sz="3200"/>
          </a:p>
          <a:p>
            <a:pPr indent="0" lvl="0" marL="0" rtl="0" algn="l">
              <a:spcBef>
                <a:spcPts val="0"/>
              </a:spcBef>
              <a:spcAft>
                <a:spcPts val="0"/>
              </a:spcAft>
              <a:buNone/>
            </a:pPr>
            <a:r>
              <a:t/>
            </a:r>
            <a:endParaRPr sz="3200"/>
          </a:p>
        </p:txBody>
      </p:sp>
      <p:sp>
        <p:nvSpPr>
          <p:cNvPr id="204" name="Google Shape;204;p4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Afrofuturist Evaluation, developed by UBUNTU Research and Evaluation, centers Black imagination, liberation, and dignity in public health research by challenging traditional, white-dominant evaluation frameworks. It addresses data violence by recognizing how racist systems shape public health outcomes and prioritizes culturally rooted, community-driven evaluation methods. </a:t>
            </a:r>
            <a:endParaRPr/>
          </a:p>
          <a:p>
            <a:pPr indent="0" lvl="0" marL="0" rtl="0" algn="l">
              <a:spcBef>
                <a:spcPts val="1600"/>
              </a:spcBef>
              <a:spcAft>
                <a:spcPts val="1600"/>
              </a:spcAft>
              <a:buNone/>
            </a:pPr>
            <a:r>
              <a:rPr b="0" i="1" lang="en" sz="1000">
                <a:latin typeface="Antic Slab"/>
                <a:ea typeface="Antic Slab"/>
                <a:cs typeface="Antic Slab"/>
                <a:sym typeface="Antic Slab"/>
              </a:rPr>
              <a:t>Wingate, L. A., Boyce, A. S., Becho, L. W., &amp; Robertson, K. N. (Eds.). (2024). Core Concepts in Evaluation: Classic Writings and Contemporary Commentary. SAGE Publications.</a:t>
            </a:r>
            <a:endParaRPr i="1">
              <a:latin typeface="Antic Slab"/>
              <a:ea typeface="Antic Slab"/>
              <a:cs typeface="Antic Slab"/>
              <a:sym typeface="Antic Slab"/>
            </a:endParaRPr>
          </a:p>
        </p:txBody>
      </p:sp>
      <p:pic>
        <p:nvPicPr>
          <p:cNvPr id="205" name="Google Shape;205;p42" title="IMG_0743.HEIC"/>
          <p:cNvPicPr preferRelativeResize="0"/>
          <p:nvPr/>
        </p:nvPicPr>
        <p:blipFill rotWithShape="1">
          <a:blip r:embed="rId3">
            <a:alphaModFix/>
          </a:blip>
          <a:srcRect b="0" l="0" r="0" t="24277"/>
          <a:stretch/>
        </p:blipFill>
        <p:spPr>
          <a:xfrm>
            <a:off x="3718375" y="1214950"/>
            <a:ext cx="6207124" cy="35252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3"/>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Community Data Cooperatives | The Detroit Community Technology Project (DCTP)</a:t>
            </a:r>
            <a:endParaRPr sz="24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11" name="Google Shape;211;p4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900"/>
              </a:spcBef>
              <a:spcAft>
                <a:spcPts val="0"/>
              </a:spcAft>
              <a:buClr>
                <a:schemeClr val="dk1"/>
              </a:buClr>
              <a:buSzPts val="1100"/>
              <a:buFont typeface="Arial"/>
              <a:buNone/>
            </a:pPr>
            <a:r>
              <a:rPr lang="en"/>
              <a:t>Community Data Cooperatives, led by DCTP, empower communities to own and control their data rather than being exploited by external institutions. By addressing data violence, they challenge extractive data practices that often marginalize Black and brown communities in public health research. These cooperatives promote dignity by ensuring that community members define how their data is collected, used, and protected, fostering self-determination and equity in public health decision-making.</a:t>
            </a:r>
            <a:endParaRPr/>
          </a:p>
          <a:p>
            <a:pPr indent="0" lvl="0" marL="0" rtl="0" algn="l">
              <a:spcBef>
                <a:spcPts val="900"/>
              </a:spcBef>
              <a:spcAft>
                <a:spcPts val="1600"/>
              </a:spcAft>
              <a:buNone/>
            </a:pPr>
            <a:r>
              <a:t/>
            </a:r>
            <a:endParaRPr/>
          </a:p>
        </p:txBody>
      </p:sp>
      <p:pic>
        <p:nvPicPr>
          <p:cNvPr id="212" name="Google Shape;212;p43"/>
          <p:cNvPicPr preferRelativeResize="0"/>
          <p:nvPr/>
        </p:nvPicPr>
        <p:blipFill>
          <a:blip r:embed="rId3">
            <a:alphaModFix/>
          </a:blip>
          <a:stretch>
            <a:fillRect/>
          </a:stretch>
        </p:blipFill>
        <p:spPr>
          <a:xfrm>
            <a:off x="551724" y="1102200"/>
            <a:ext cx="3424571" cy="34164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44"/>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Participatory Action Research | The Harlem Youth Justice Board</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a:p>
            <a:pPr indent="0" lvl="0" marL="0" rtl="0" algn="l">
              <a:spcBef>
                <a:spcPts val="0"/>
              </a:spcBef>
              <a:spcAft>
                <a:spcPts val="0"/>
              </a:spcAft>
              <a:buNone/>
            </a:pPr>
            <a:r>
              <a:t/>
            </a:r>
            <a:endParaRPr sz="3000"/>
          </a:p>
        </p:txBody>
      </p:sp>
      <p:sp>
        <p:nvSpPr>
          <p:cNvPr id="218" name="Google Shape;218;p44"/>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Harlem Youth Justice Board uses Participatory Action Research (PAR) to involve young people in investigating and addressing issues that impact their health and well-being. This approach counters data violence by shifting research power from institutions to the communities directly affected, ensuring their voices shape policies and solutions. By valuing lived experiences and promoting co-ownership of knowledge, PAR upholds dignity in public health by centering youth as experts and change agents.</a:t>
            </a:r>
            <a:endParaRPr/>
          </a:p>
        </p:txBody>
      </p:sp>
      <p:pic>
        <p:nvPicPr>
          <p:cNvPr id="219" name="Google Shape;219;p44"/>
          <p:cNvPicPr preferRelativeResize="0"/>
          <p:nvPr/>
        </p:nvPicPr>
        <p:blipFill>
          <a:blip r:embed="rId3">
            <a:alphaModFix/>
          </a:blip>
          <a:stretch>
            <a:fillRect/>
          </a:stretch>
        </p:blipFill>
        <p:spPr>
          <a:xfrm>
            <a:off x="4519525" y="1152475"/>
            <a:ext cx="4312775" cy="2875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5"/>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Critique Digital Surveillance | Stop LAPD Spying Coalition</a:t>
            </a:r>
            <a:endParaRPr sz="30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5" name="Google Shape;225;p4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1600"/>
              </a:spcAft>
              <a:buNone/>
            </a:pPr>
            <a:r>
              <a:t/>
            </a:r>
            <a:endParaRPr/>
          </a:p>
        </p:txBody>
      </p:sp>
      <p:sp>
        <p:nvSpPr>
          <p:cNvPr id="226" name="Google Shape;226;p45"/>
          <p:cNvSpPr txBox="1"/>
          <p:nvPr>
            <p:ph idx="2" type="body"/>
          </p:nvPr>
        </p:nvSpPr>
        <p:spPr>
          <a:xfrm>
            <a:off x="4832400" y="103582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The Stop LAPD Spying Coalition exposes and challenges the harmful impact of government surveillance on marginalized communities, particularly in the context of public health. By highlighting how digital policing and data collection disproportionately target Black and brown populations, they reveal the ways surveillance reinforces systemic oppression and health disparities. Their advocacy for community-controlled data and policy change promotes dignity in public health by protecting privacy, resisting criminalization, and affirming the right to exist free from state violence.</a:t>
            </a:r>
            <a:endParaRPr/>
          </a:p>
        </p:txBody>
      </p:sp>
      <p:pic>
        <p:nvPicPr>
          <p:cNvPr id="227" name="Google Shape;227;p45"/>
          <p:cNvPicPr preferRelativeResize="0"/>
          <p:nvPr/>
        </p:nvPicPr>
        <p:blipFill>
          <a:blip r:embed="rId3">
            <a:alphaModFix/>
          </a:blip>
          <a:stretch>
            <a:fillRect/>
          </a:stretch>
        </p:blipFill>
        <p:spPr>
          <a:xfrm>
            <a:off x="406650" y="839025"/>
            <a:ext cx="3810000" cy="381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9"/>
          <p:cNvSpPr txBox="1"/>
          <p:nvPr>
            <p:ph type="ctrTitle"/>
          </p:nvPr>
        </p:nvSpPr>
        <p:spPr>
          <a:xfrm>
            <a:off x="311700" y="1763525"/>
            <a:ext cx="8520600" cy="939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The People's Data </a:t>
            </a:r>
            <a:endParaRPr/>
          </a:p>
        </p:txBody>
      </p:sp>
      <p:sp>
        <p:nvSpPr>
          <p:cNvPr id="67" name="Google Shape;67;p1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Ending Data Violence Towards Marginalized Communities</a:t>
            </a:r>
            <a:endParaRPr/>
          </a:p>
          <a:p>
            <a:pPr indent="0" lvl="0" marL="0" rtl="0" algn="ctr">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6"/>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We need to respect, protect and fulfill a sense of dignity for everyone through public health.</a:t>
            </a:r>
            <a:endParaRPr sz="60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 name="Shape 71"/>
        <p:cNvGrpSpPr/>
        <p:nvPr/>
      </p:nvGrpSpPr>
      <p:grpSpPr>
        <a:xfrm>
          <a:off x="0" y="0"/>
          <a:ext cx="0" cy="0"/>
          <a:chOff x="0" y="0"/>
          <a:chExt cx="0" cy="0"/>
        </a:xfrm>
      </p:grpSpPr>
      <p:sp>
        <p:nvSpPr>
          <p:cNvPr id="72" name="Google Shape;72;p20"/>
          <p:cNvSpPr txBox="1"/>
          <p:nvPr>
            <p:ph type="title"/>
          </p:nvPr>
        </p:nvSpPr>
        <p:spPr>
          <a:xfrm>
            <a:off x="311700" y="2181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Framing Questions</a:t>
            </a:r>
            <a:endParaRPr/>
          </a:p>
        </p:txBody>
      </p:sp>
      <p:sp>
        <p:nvSpPr>
          <p:cNvPr id="73" name="Google Shape;73;p20"/>
          <p:cNvSpPr txBox="1"/>
          <p:nvPr>
            <p:ph idx="1" type="body"/>
          </p:nvPr>
        </p:nvSpPr>
        <p:spPr>
          <a:xfrm>
            <a:off x="230825" y="98205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How did the Black Panther Party intentionally shift the power of data into the hands of the people?</a:t>
            </a:r>
            <a:endParaRPr/>
          </a:p>
          <a:p>
            <a:pPr indent="-342900" lvl="0" marL="457200" rtl="0" algn="l">
              <a:spcBef>
                <a:spcPts val="0"/>
              </a:spcBef>
              <a:spcAft>
                <a:spcPts val="0"/>
              </a:spcAft>
              <a:buSzPts val="1800"/>
              <a:buChar char="❏"/>
            </a:pPr>
            <a:r>
              <a:rPr lang="en"/>
              <a:t>What is data violence and how does it impact public health?</a:t>
            </a:r>
            <a:endParaRPr/>
          </a:p>
          <a:p>
            <a:pPr indent="-342900" lvl="0" marL="457200" rtl="0" algn="l">
              <a:spcBef>
                <a:spcPts val="0"/>
              </a:spcBef>
              <a:spcAft>
                <a:spcPts val="0"/>
              </a:spcAft>
              <a:buSzPts val="1800"/>
              <a:buChar char="❏"/>
            </a:pPr>
            <a:r>
              <a:rPr lang="en"/>
              <a:t>How does data violence happen?</a:t>
            </a:r>
            <a:endParaRPr/>
          </a:p>
          <a:p>
            <a:pPr indent="-342900" lvl="0" marL="457200" rtl="0" algn="l">
              <a:spcBef>
                <a:spcPts val="0"/>
              </a:spcBef>
              <a:spcAft>
                <a:spcPts val="0"/>
              </a:spcAft>
              <a:buSzPts val="1800"/>
              <a:buChar char="❏"/>
            </a:pPr>
            <a:r>
              <a:rPr lang="en"/>
              <a:t>How can Public Health Liberation (PHL) address data violence?</a:t>
            </a:r>
            <a:endParaRPr/>
          </a:p>
          <a:p>
            <a:pPr indent="-342900" lvl="0" marL="457200" rtl="0" algn="l">
              <a:spcBef>
                <a:spcPts val="0"/>
              </a:spcBef>
              <a:spcAft>
                <a:spcPts val="0"/>
              </a:spcAft>
              <a:buSzPts val="1800"/>
              <a:buChar char="❏"/>
            </a:pPr>
            <a:r>
              <a:rPr lang="en"/>
              <a:t>Why does this matter for evaluation and why should you care?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2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We need to respect, protect and fulfill a sense of dignity for everyone through public health.</a:t>
            </a:r>
            <a:endParaRPr sz="60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22"/>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chemeClr val="dk1"/>
                </a:solidFill>
                <a:highlight>
                  <a:schemeClr val="lt1"/>
                </a:highlight>
              </a:rPr>
              <a:t>All (data) power to the people</a:t>
            </a:r>
            <a:r>
              <a:rPr lang="en" sz="3600">
                <a:solidFill>
                  <a:schemeClr val="dk1"/>
                </a:solidFill>
              </a:rPr>
              <a:t>  </a:t>
            </a:r>
            <a:r>
              <a:rPr lang="en" sz="3600"/>
              <a:t>is an homage to the Black Panther Party’s call for self determination, community power-building and addressing institutionalized state-sanctioned (data) violence against the people.</a:t>
            </a:r>
            <a:endParaRPr sz="3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23"/>
          <p:cNvSpPr txBox="1"/>
          <p:nvPr>
            <p:ph type="title"/>
          </p:nvPr>
        </p:nvSpPr>
        <p:spPr>
          <a:xfrm>
            <a:off x="311700" y="259375"/>
            <a:ext cx="6561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Free Breakfast for Children Program &amp; Public Health Data</a:t>
            </a:r>
            <a:endParaRPr/>
          </a:p>
        </p:txBody>
      </p:sp>
      <p:sp>
        <p:nvSpPr>
          <p:cNvPr id="89" name="Google Shape;89;p23"/>
          <p:cNvSpPr txBox="1"/>
          <p:nvPr>
            <p:ph idx="1" type="body"/>
          </p:nvPr>
        </p:nvSpPr>
        <p:spPr>
          <a:xfrm>
            <a:off x="4218225" y="1184975"/>
            <a:ext cx="4752600" cy="347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500"/>
              <a:t>The BPP launched one of the first large-scale free breakfast programs for Black children, recognizing that hunger and poor nutrition were public health crises affecting academic performance and community well-being.</a:t>
            </a:r>
            <a:endParaRPr sz="1500"/>
          </a:p>
          <a:p>
            <a:pPr indent="0" lvl="0" marL="0" rtl="0" algn="l">
              <a:spcBef>
                <a:spcPts val="1600"/>
              </a:spcBef>
              <a:spcAft>
                <a:spcPts val="0"/>
              </a:spcAft>
              <a:buClr>
                <a:schemeClr val="dk1"/>
              </a:buClr>
              <a:buSzPts val="1100"/>
              <a:buFont typeface="Arial"/>
              <a:buNone/>
            </a:pPr>
            <a:r>
              <a:rPr lang="en" sz="1500"/>
              <a:t>The program wasn’t just about feeding kids; it also collected data on how systemic neglect led to food insecurity. They used this data to prove the state’s failure in providing for Black children, forcing the U.S. government to later implement its own national school breakfast program.</a:t>
            </a:r>
            <a:endParaRPr sz="1500"/>
          </a:p>
          <a:p>
            <a:pPr indent="0" lvl="0" marL="0" rtl="0" algn="l">
              <a:spcBef>
                <a:spcPts val="1600"/>
              </a:spcBef>
              <a:spcAft>
                <a:spcPts val="0"/>
              </a:spcAft>
              <a:buClr>
                <a:schemeClr val="dk1"/>
              </a:buClr>
              <a:buSzPts val="1100"/>
              <a:buFont typeface="Arial"/>
              <a:buNone/>
            </a:pPr>
            <a:r>
              <a:t/>
            </a:r>
            <a:endParaRPr sz="1400"/>
          </a:p>
          <a:p>
            <a:pPr indent="0" lvl="0" marL="0" rtl="0" algn="l">
              <a:spcBef>
                <a:spcPts val="1600"/>
              </a:spcBef>
              <a:spcAft>
                <a:spcPts val="1600"/>
              </a:spcAft>
              <a:buNone/>
            </a:pPr>
            <a:r>
              <a:t/>
            </a:r>
            <a:endParaRPr sz="1400"/>
          </a:p>
        </p:txBody>
      </p:sp>
      <p:pic>
        <p:nvPicPr>
          <p:cNvPr id="90" name="Google Shape;90;p23"/>
          <p:cNvPicPr preferRelativeResize="0"/>
          <p:nvPr/>
        </p:nvPicPr>
        <p:blipFill>
          <a:blip r:embed="rId3">
            <a:alphaModFix/>
          </a:blip>
          <a:stretch>
            <a:fillRect/>
          </a:stretch>
        </p:blipFill>
        <p:spPr>
          <a:xfrm>
            <a:off x="1031902" y="1184975"/>
            <a:ext cx="2707900" cy="3886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4"/>
          <p:cNvSpPr txBox="1"/>
          <p:nvPr>
            <p:ph type="title"/>
          </p:nvPr>
        </p:nvSpPr>
        <p:spPr>
          <a:xfrm>
            <a:off x="311700" y="555600"/>
            <a:ext cx="39162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Community-Controlled Police Oversight &amp; Copwatch Programs</a:t>
            </a:r>
            <a:endParaRPr/>
          </a:p>
        </p:txBody>
      </p:sp>
      <p:sp>
        <p:nvSpPr>
          <p:cNvPr id="96" name="Google Shape;96;p24"/>
          <p:cNvSpPr txBox="1"/>
          <p:nvPr>
            <p:ph idx="1" type="body"/>
          </p:nvPr>
        </p:nvSpPr>
        <p:spPr>
          <a:xfrm>
            <a:off x="311700" y="1865850"/>
            <a:ext cx="4260300" cy="1701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The BPP recognized that the state used law enforcement data to criminalize Black people, so they collected their own counter-data to expose racialized violence and advocate for community control over policing.</a:t>
            </a:r>
            <a:endParaRPr sz="1400"/>
          </a:p>
        </p:txBody>
      </p:sp>
      <p:pic>
        <p:nvPicPr>
          <p:cNvPr id="97" name="Google Shape;97;p24"/>
          <p:cNvPicPr preferRelativeResize="0"/>
          <p:nvPr/>
        </p:nvPicPr>
        <p:blipFill>
          <a:blip r:embed="rId3">
            <a:alphaModFix/>
          </a:blip>
          <a:stretch>
            <a:fillRect/>
          </a:stretch>
        </p:blipFill>
        <p:spPr>
          <a:xfrm>
            <a:off x="4727675" y="727975"/>
            <a:ext cx="3166488" cy="3527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5"/>
          <p:cNvSpPr txBox="1"/>
          <p:nvPr>
            <p:ph type="title"/>
          </p:nvPr>
        </p:nvSpPr>
        <p:spPr>
          <a:xfrm>
            <a:off x="311700" y="137650"/>
            <a:ext cx="76194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The People’s Medical Research &amp; Sickle Cell Anemia Awareness Campaign</a:t>
            </a:r>
            <a:endParaRPr/>
          </a:p>
        </p:txBody>
      </p:sp>
      <p:sp>
        <p:nvSpPr>
          <p:cNvPr id="103" name="Google Shape;103;p25"/>
          <p:cNvSpPr txBox="1"/>
          <p:nvPr>
            <p:ph idx="1" type="body"/>
          </p:nvPr>
        </p:nvSpPr>
        <p:spPr>
          <a:xfrm>
            <a:off x="165225" y="982050"/>
            <a:ext cx="33339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BPP exposed the U.S. government’s failure to fund research on sickle cell anemia, a disease that disproportionately affected Black communities. They conducted independent screenings, launched educational campaigns, and provided free medical services in their community clinics.</a:t>
            </a:r>
            <a:endParaRPr/>
          </a:p>
          <a:p>
            <a:pPr indent="0" lvl="0" marL="0" rtl="0" algn="l">
              <a:spcBef>
                <a:spcPts val="1600"/>
              </a:spcBef>
              <a:spcAft>
                <a:spcPts val="0"/>
              </a:spcAft>
              <a:buClr>
                <a:schemeClr val="dk1"/>
              </a:buClr>
              <a:buSzPts val="1100"/>
              <a:buFont typeface="Arial"/>
              <a:buNone/>
            </a:pPr>
            <a:r>
              <a:rPr lang="en"/>
              <a:t>The BPP collected its own medical data, raising awareness and demanding accountability from the healthcare system.</a:t>
            </a:r>
            <a:endParaRPr/>
          </a:p>
          <a:p>
            <a:pPr indent="0" lvl="0" marL="0" rtl="0" algn="l">
              <a:spcBef>
                <a:spcPts val="1600"/>
              </a:spcBef>
              <a:spcAft>
                <a:spcPts val="0"/>
              </a:spcAft>
              <a:buClr>
                <a:schemeClr val="dk1"/>
              </a:buClr>
              <a:buSzPts val="1100"/>
              <a:buFont typeface="Arial"/>
              <a:buNone/>
            </a:pPr>
            <a:r>
              <a:rPr lang="en"/>
              <a:t>Their work led to increased federal funding for sickle cell anemia research, proving that data in the right hands can force systemic change.</a:t>
            </a:r>
            <a:endParaRPr/>
          </a:p>
          <a:p>
            <a:pPr indent="0" lvl="0" marL="0" rtl="0" algn="l">
              <a:spcBef>
                <a:spcPts val="1600"/>
              </a:spcBef>
              <a:spcAft>
                <a:spcPts val="0"/>
              </a:spcAft>
              <a:buClr>
                <a:schemeClr val="dk1"/>
              </a:buClr>
              <a:buSzPts val="1100"/>
              <a:buFont typeface="Arial"/>
              <a:buNone/>
            </a:pPr>
            <a:r>
              <a:t/>
            </a:r>
            <a:endParaRPr/>
          </a:p>
          <a:p>
            <a:pPr indent="0" lvl="0" marL="0" rtl="0" algn="l">
              <a:spcBef>
                <a:spcPts val="1600"/>
              </a:spcBef>
              <a:spcAft>
                <a:spcPts val="1600"/>
              </a:spcAft>
              <a:buNone/>
            </a:pPr>
            <a:r>
              <a:t/>
            </a:r>
            <a:endParaRPr/>
          </a:p>
        </p:txBody>
      </p:sp>
      <p:pic>
        <p:nvPicPr>
          <p:cNvPr id="104" name="Google Shape;104;p25"/>
          <p:cNvPicPr preferRelativeResize="0"/>
          <p:nvPr/>
        </p:nvPicPr>
        <p:blipFill>
          <a:blip r:embed="rId3">
            <a:alphaModFix/>
          </a:blip>
          <a:stretch>
            <a:fillRect/>
          </a:stretch>
        </p:blipFill>
        <p:spPr>
          <a:xfrm>
            <a:off x="3646000" y="1146899"/>
            <a:ext cx="5257974" cy="3224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