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 id="2147483660" r:id="rId5"/>
    <p:sldMasterId id="2147483664" r:id="rId6"/>
  </p:sldMasterIdLst>
  <p:notesMasterIdLst>
    <p:notesMasterId r:id="rId30"/>
  </p:notesMasterIdLst>
  <p:handoutMasterIdLst>
    <p:handoutMasterId r:id="rId31"/>
  </p:handoutMasterIdLst>
  <p:sldIdLst>
    <p:sldId id="307" r:id="rId7"/>
    <p:sldId id="326" r:id="rId8"/>
    <p:sldId id="306" r:id="rId9"/>
    <p:sldId id="321" r:id="rId10"/>
    <p:sldId id="2132736709" r:id="rId11"/>
    <p:sldId id="2132736687" r:id="rId12"/>
    <p:sldId id="2132736693" r:id="rId13"/>
    <p:sldId id="2132736692" r:id="rId14"/>
    <p:sldId id="2132736691" r:id="rId15"/>
    <p:sldId id="2132736682" r:id="rId16"/>
    <p:sldId id="2132736702" r:id="rId17"/>
    <p:sldId id="270" r:id="rId18"/>
    <p:sldId id="2132736695" r:id="rId19"/>
    <p:sldId id="289" r:id="rId20"/>
    <p:sldId id="2132736705" r:id="rId21"/>
    <p:sldId id="283" r:id="rId22"/>
    <p:sldId id="291" r:id="rId23"/>
    <p:sldId id="276" r:id="rId24"/>
    <p:sldId id="271" r:id="rId25"/>
    <p:sldId id="295" r:id="rId26"/>
    <p:sldId id="2132736706" r:id="rId27"/>
    <p:sldId id="2132736696" r:id="rId28"/>
    <p:sldId id="2132736708" r:id="rId29"/>
  </p:sldIdLst>
  <p:sldSz cx="12192000" cy="6858000"/>
  <p:notesSz cx="6858000" cy="9144000"/>
  <p:embeddedFontLst>
    <p:embeddedFont>
      <p:font typeface="Impact" panose="020B0806030902050204" pitchFamily="34" charset="0"/>
      <p:regular r:id="rId32"/>
    </p:embeddedFont>
    <p:embeddedFont>
      <p:font typeface="Open Sans" panose="020B0606030504020204" pitchFamily="34" charset="0"/>
      <p:regular r:id="rId33"/>
      <p:bold r:id="rId34"/>
      <p:italic r:id="rId35"/>
      <p:boldItalic r:id="rId36"/>
    </p:embeddedFont>
    <p:embeddedFont>
      <p:font typeface="Open Sans 1" panose="020B0604020202020204" charset="0"/>
      <p:regular r:id="rId37"/>
    </p:embeddedFont>
    <p:embeddedFont>
      <p:font typeface="Open Sans 2" panose="020B0604020202020204" charset="0"/>
      <p:regular r:id="rId38"/>
    </p:embeddedFont>
    <p:embeddedFont>
      <p:font typeface="Open Sans 2 Bold" panose="020B0604020202020204" charset="0"/>
      <p:regular r:id="rId39"/>
      <p:bold r:id="rId40"/>
    </p:embeddedFont>
    <p:embeddedFont>
      <p:font typeface="Rage Italic" panose="03070502040507070304" pitchFamily="66" charset="0"/>
      <p:regular r:id="rId41"/>
      <p:italic r:id="rId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F44A7F3-ABBE-9D30-4D49-ABA8E005E645}" name="Kristin Kappelman" initials="KK" userId="S::kkappelman@greatermkefdn.org::5f1e978a-cdcc-48c0-b4c6-08bb98958226" providerId="AD"/>
  <p188:author id="{C0587DFA-CCB4-AAEE-6ECD-11AC451E3253}" name="Samantha Reynoso" initials="SR" userId="S::sreynoso@greatermkefdn.org::ffbb15fb-bab6-4375-aca1-92b2601d880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259"/>
    <a:srgbClr val="23B2E5"/>
    <a:srgbClr val="002060"/>
    <a:srgbClr val="00B4B2"/>
    <a:srgbClr val="FCB027"/>
    <a:srgbClr val="FFFF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75" d="100"/>
          <a:sy n="75" d="100"/>
        </p:scale>
        <p:origin x="874" y="43"/>
      </p:cViewPr>
      <p:guideLst>
        <p:guide orient="horz" pos="216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8.fntdata"/><Relationship Id="rId21" Type="http://schemas.openxmlformats.org/officeDocument/2006/relationships/slide" Target="slides/slide15.xml"/><Relationship Id="rId34" Type="http://schemas.openxmlformats.org/officeDocument/2006/relationships/font" Target="fonts/font3.fntdata"/><Relationship Id="rId42" Type="http://schemas.openxmlformats.org/officeDocument/2006/relationships/font" Target="fonts/font11.fntdata"/><Relationship Id="rId47" Type="http://schemas.microsoft.com/office/2016/11/relationships/changesInfo" Target="changesInfos/changesInfo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openxmlformats.org/officeDocument/2006/relationships/theme" Target="theme/theme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font" Target="fonts/font5.fntdata"/><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handoutMaster" Target="handoutMasters/handoutMaster1.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notesMaster" Target="notesMasters/notesMaster1.xml"/><Relationship Id="rId35" Type="http://schemas.openxmlformats.org/officeDocument/2006/relationships/font" Target="fonts/font4.fntdata"/><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font" Target="fonts/font2.fntdata"/><Relationship Id="rId38" Type="http://schemas.openxmlformats.org/officeDocument/2006/relationships/font" Target="fonts/font7.fntdata"/><Relationship Id="rId46" Type="http://schemas.openxmlformats.org/officeDocument/2006/relationships/tableStyles" Target="tableStyles.xml"/><Relationship Id="rId20" Type="http://schemas.openxmlformats.org/officeDocument/2006/relationships/slide" Target="slides/slide14.xml"/><Relationship Id="rId41" Type="http://schemas.openxmlformats.org/officeDocument/2006/relationships/font" Target="fonts/font10.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ristin Kappelman" userId="5f1e978a-cdcc-48c0-b4c6-08bb98958226" providerId="ADAL" clId="{59D7B599-A735-4B80-BBF8-179B21DA9FFB}"/>
    <pc:docChg chg="undo custSel delSld modSld">
      <pc:chgData name="Kristin Kappelman" userId="5f1e978a-cdcc-48c0-b4c6-08bb98958226" providerId="ADAL" clId="{59D7B599-A735-4B80-BBF8-179B21DA9FFB}" dt="2026-03-19T21:24:14.696" v="713" actId="47"/>
      <pc:docMkLst>
        <pc:docMk/>
      </pc:docMkLst>
      <pc:sldChg chg="del mod modShow">
        <pc:chgData name="Kristin Kappelman" userId="5f1e978a-cdcc-48c0-b4c6-08bb98958226" providerId="ADAL" clId="{59D7B599-A735-4B80-BBF8-179B21DA9FFB}" dt="2026-03-19T21:24:13.507" v="712" actId="47"/>
        <pc:sldMkLst>
          <pc:docMk/>
          <pc:sldMk cId="0" sldId="261"/>
        </pc:sldMkLst>
      </pc:sldChg>
      <pc:sldChg chg="modNotesTx">
        <pc:chgData name="Kristin Kappelman" userId="5f1e978a-cdcc-48c0-b4c6-08bb98958226" providerId="ADAL" clId="{59D7B599-A735-4B80-BBF8-179B21DA9FFB}" dt="2026-03-11T18:38:22.987" v="457" actId="20577"/>
        <pc:sldMkLst>
          <pc:docMk/>
          <pc:sldMk cId="0" sldId="291"/>
        </pc:sldMkLst>
      </pc:sldChg>
      <pc:sldChg chg="modSp mod modNotesTx">
        <pc:chgData name="Kristin Kappelman" userId="5f1e978a-cdcc-48c0-b4c6-08bb98958226" providerId="ADAL" clId="{59D7B599-A735-4B80-BBF8-179B21DA9FFB}" dt="2026-03-11T18:13:47.430" v="455" actId="1076"/>
        <pc:sldMkLst>
          <pc:docMk/>
          <pc:sldMk cId="4130799897" sldId="307"/>
        </pc:sldMkLst>
        <pc:spChg chg="mod">
          <ac:chgData name="Kristin Kappelman" userId="5f1e978a-cdcc-48c0-b4c6-08bb98958226" providerId="ADAL" clId="{59D7B599-A735-4B80-BBF8-179B21DA9FFB}" dt="2026-03-11T18:13:47.430" v="455" actId="1076"/>
          <ac:spMkLst>
            <pc:docMk/>
            <pc:sldMk cId="4130799897" sldId="307"/>
            <ac:spMk id="2" creationId="{F326BE82-9471-045D-13D9-216ABE4B5DFF}"/>
          </ac:spMkLst>
        </pc:spChg>
        <pc:spChg chg="mod">
          <ac:chgData name="Kristin Kappelman" userId="5f1e978a-cdcc-48c0-b4c6-08bb98958226" providerId="ADAL" clId="{59D7B599-A735-4B80-BBF8-179B21DA9FFB}" dt="2026-03-11T15:54:15.279" v="11" actId="20577"/>
          <ac:spMkLst>
            <pc:docMk/>
            <pc:sldMk cId="4130799897" sldId="307"/>
            <ac:spMk id="5" creationId="{717C9E45-0E9F-6646-EB02-C4BF65A19835}"/>
          </ac:spMkLst>
        </pc:spChg>
        <pc:picChg chg="mod">
          <ac:chgData name="Kristin Kappelman" userId="5f1e978a-cdcc-48c0-b4c6-08bb98958226" providerId="ADAL" clId="{59D7B599-A735-4B80-BBF8-179B21DA9FFB}" dt="2026-03-11T18:13:43.721" v="454" actId="1076"/>
          <ac:picMkLst>
            <pc:docMk/>
            <pc:sldMk cId="4130799897" sldId="307"/>
            <ac:picMk id="9" creationId="{D95E2FC9-795D-CB54-EB51-DB9DB64EAEB9}"/>
          </ac:picMkLst>
        </pc:picChg>
      </pc:sldChg>
      <pc:sldChg chg="del mod modShow">
        <pc:chgData name="Kristin Kappelman" userId="5f1e978a-cdcc-48c0-b4c6-08bb98958226" providerId="ADAL" clId="{59D7B599-A735-4B80-BBF8-179B21DA9FFB}" dt="2026-03-19T21:23:59.605" v="707" actId="47"/>
        <pc:sldMkLst>
          <pc:docMk/>
          <pc:sldMk cId="2821801177" sldId="308"/>
        </pc:sldMkLst>
      </pc:sldChg>
      <pc:sldChg chg="del mod modShow">
        <pc:chgData name="Kristin Kappelman" userId="5f1e978a-cdcc-48c0-b4c6-08bb98958226" providerId="ADAL" clId="{59D7B599-A735-4B80-BBF8-179B21DA9FFB}" dt="2026-03-19T21:24:04.485" v="709" actId="47"/>
        <pc:sldMkLst>
          <pc:docMk/>
          <pc:sldMk cId="2572271314" sldId="309"/>
        </pc:sldMkLst>
      </pc:sldChg>
      <pc:sldChg chg="modSp mod modNotesTx">
        <pc:chgData name="Kristin Kappelman" userId="5f1e978a-cdcc-48c0-b4c6-08bb98958226" providerId="ADAL" clId="{59D7B599-A735-4B80-BBF8-179B21DA9FFB}" dt="2026-03-11T15:55:02.132" v="76" actId="20577"/>
        <pc:sldMkLst>
          <pc:docMk/>
          <pc:sldMk cId="1827301312" sldId="326"/>
        </pc:sldMkLst>
        <pc:spChg chg="mod">
          <ac:chgData name="Kristin Kappelman" userId="5f1e978a-cdcc-48c0-b4c6-08bb98958226" providerId="ADAL" clId="{59D7B599-A735-4B80-BBF8-179B21DA9FFB}" dt="2026-03-11T15:54:56.868" v="71" actId="20577"/>
          <ac:spMkLst>
            <pc:docMk/>
            <pc:sldMk cId="1827301312" sldId="326"/>
            <ac:spMk id="29" creationId="{00000000-0000-0000-0000-000000000000}"/>
          </ac:spMkLst>
        </pc:spChg>
      </pc:sldChg>
      <pc:sldChg chg="del mod modShow">
        <pc:chgData name="Kristin Kappelman" userId="5f1e978a-cdcc-48c0-b4c6-08bb98958226" providerId="ADAL" clId="{59D7B599-A735-4B80-BBF8-179B21DA9FFB}" dt="2026-03-19T21:24:05.547" v="710" actId="47"/>
        <pc:sldMkLst>
          <pc:docMk/>
          <pc:sldMk cId="3921052333" sldId="2132736524"/>
        </pc:sldMkLst>
      </pc:sldChg>
      <pc:sldChg chg="modNotesTx">
        <pc:chgData name="Kristin Kappelman" userId="5f1e978a-cdcc-48c0-b4c6-08bb98958226" providerId="ADAL" clId="{59D7B599-A735-4B80-BBF8-179B21DA9FFB}" dt="2026-03-11T17:15:16.802" v="374" actId="6549"/>
        <pc:sldMkLst>
          <pc:docMk/>
          <pc:sldMk cId="0" sldId="2132736682"/>
        </pc:sldMkLst>
      </pc:sldChg>
      <pc:sldChg chg="del mod modShow">
        <pc:chgData name="Kristin Kappelman" userId="5f1e978a-cdcc-48c0-b4c6-08bb98958226" providerId="ADAL" clId="{59D7B599-A735-4B80-BBF8-179B21DA9FFB}" dt="2026-03-19T21:24:02.523" v="708" actId="47"/>
        <pc:sldMkLst>
          <pc:docMk/>
          <pc:sldMk cId="1112334771" sldId="2132736686"/>
        </pc:sldMkLst>
      </pc:sldChg>
      <pc:sldChg chg="modNotesTx">
        <pc:chgData name="Kristin Kappelman" userId="5f1e978a-cdcc-48c0-b4c6-08bb98958226" providerId="ADAL" clId="{59D7B599-A735-4B80-BBF8-179B21DA9FFB}" dt="2026-03-11T17:13:22.270" v="320" actId="6549"/>
        <pc:sldMkLst>
          <pc:docMk/>
          <pc:sldMk cId="0" sldId="2132736687"/>
        </pc:sldMkLst>
      </pc:sldChg>
      <pc:sldChg chg="del mod modShow modNotesTx">
        <pc:chgData name="Kristin Kappelman" userId="5f1e978a-cdcc-48c0-b4c6-08bb98958226" providerId="ADAL" clId="{59D7B599-A735-4B80-BBF8-179B21DA9FFB}" dt="2026-03-19T21:24:11.706" v="711" actId="47"/>
        <pc:sldMkLst>
          <pc:docMk/>
          <pc:sldMk cId="919497035" sldId="2132736688"/>
        </pc:sldMkLst>
      </pc:sldChg>
      <pc:sldChg chg="modNotesTx">
        <pc:chgData name="Kristin Kappelman" userId="5f1e978a-cdcc-48c0-b4c6-08bb98958226" providerId="ADAL" clId="{59D7B599-A735-4B80-BBF8-179B21DA9FFB}" dt="2026-03-11T17:14:34.576" v="373" actId="6549"/>
        <pc:sldMkLst>
          <pc:docMk/>
          <pc:sldMk cId="1664488290" sldId="2132736691"/>
        </pc:sldMkLst>
      </pc:sldChg>
      <pc:sldChg chg="modNotesTx">
        <pc:chgData name="Kristin Kappelman" userId="5f1e978a-cdcc-48c0-b4c6-08bb98958226" providerId="ADAL" clId="{59D7B599-A735-4B80-BBF8-179B21DA9FFB}" dt="2026-03-11T17:15:29.562" v="375" actId="6549"/>
        <pc:sldMkLst>
          <pc:docMk/>
          <pc:sldMk cId="1313906241" sldId="2132736692"/>
        </pc:sldMkLst>
      </pc:sldChg>
      <pc:sldChg chg="modNotesTx">
        <pc:chgData name="Kristin Kappelman" userId="5f1e978a-cdcc-48c0-b4c6-08bb98958226" providerId="ADAL" clId="{59D7B599-A735-4B80-BBF8-179B21DA9FFB}" dt="2026-03-11T15:58:19.332" v="316" actId="20577"/>
        <pc:sldMkLst>
          <pc:docMk/>
          <pc:sldMk cId="0" sldId="2132736693"/>
        </pc:sldMkLst>
      </pc:sldChg>
      <pc:sldChg chg="modSp mod modShow modNotesTx">
        <pc:chgData name="Kristin Kappelman" userId="5f1e978a-cdcc-48c0-b4c6-08bb98958226" providerId="ADAL" clId="{59D7B599-A735-4B80-BBF8-179B21DA9FFB}" dt="2026-03-19T14:32:25.380" v="706" actId="20577"/>
        <pc:sldMkLst>
          <pc:docMk/>
          <pc:sldMk cId="0" sldId="2132736696"/>
        </pc:sldMkLst>
        <pc:spChg chg="mod">
          <ac:chgData name="Kristin Kappelman" userId="5f1e978a-cdcc-48c0-b4c6-08bb98958226" providerId="ADAL" clId="{59D7B599-A735-4B80-BBF8-179B21DA9FFB}" dt="2026-03-19T14:31:45.188" v="504" actId="20577"/>
          <ac:spMkLst>
            <pc:docMk/>
            <pc:sldMk cId="0" sldId="2132736696"/>
            <ac:spMk id="21" creationId="{00000000-0000-0000-0000-000000000000}"/>
          </ac:spMkLst>
        </pc:spChg>
      </pc:sldChg>
      <pc:sldChg chg="modNotesTx">
        <pc:chgData name="Kristin Kappelman" userId="5f1e978a-cdcc-48c0-b4c6-08bb98958226" providerId="ADAL" clId="{59D7B599-A735-4B80-BBF8-179B21DA9FFB}" dt="2026-03-11T17:15:55.962" v="386" actId="20577"/>
        <pc:sldMkLst>
          <pc:docMk/>
          <pc:sldMk cId="2117669831" sldId="2132736702"/>
        </pc:sldMkLst>
      </pc:sldChg>
      <pc:sldChg chg="modNotesTx">
        <pc:chgData name="Kristin Kappelman" userId="5f1e978a-cdcc-48c0-b4c6-08bb98958226" providerId="ADAL" clId="{59D7B599-A735-4B80-BBF8-179B21DA9FFB}" dt="2026-03-11T17:16:55.243" v="448" actId="20577"/>
        <pc:sldMkLst>
          <pc:docMk/>
          <pc:sldMk cId="0" sldId="2132736705"/>
        </pc:sldMkLst>
      </pc:sldChg>
      <pc:sldChg chg="modNotesTx">
        <pc:chgData name="Kristin Kappelman" userId="5f1e978a-cdcc-48c0-b4c6-08bb98958226" providerId="ADAL" clId="{59D7B599-A735-4B80-BBF8-179B21DA9FFB}" dt="2026-03-11T18:38:45.901" v="459" actId="20577"/>
        <pc:sldMkLst>
          <pc:docMk/>
          <pc:sldMk cId="3673836904" sldId="2132736706"/>
        </pc:sldMkLst>
      </pc:sldChg>
      <pc:sldChg chg="del mod modShow">
        <pc:chgData name="Kristin Kappelman" userId="5f1e978a-cdcc-48c0-b4c6-08bb98958226" providerId="ADAL" clId="{59D7B599-A735-4B80-BBF8-179B21DA9FFB}" dt="2026-03-19T21:24:14.696" v="713" actId="47"/>
        <pc:sldMkLst>
          <pc:docMk/>
          <pc:sldMk cId="3236469018" sldId="2132736710"/>
        </pc:sldMkLst>
      </pc:sldChg>
    </pc:docChg>
  </pc:docChgLst>
  <pc:docChgLst>
    <pc:chgData name="Samantha Reynoso" userId="ffbb15fb-bab6-4375-aca1-92b2601d8804" providerId="ADAL" clId="{71FF3966-2820-4468-BA35-A2E38D04D1C4}"/>
    <pc:docChg chg="modSld">
      <pc:chgData name="Samantha Reynoso" userId="ffbb15fb-bab6-4375-aca1-92b2601d8804" providerId="ADAL" clId="{71FF3966-2820-4468-BA35-A2E38D04D1C4}" dt="2026-03-18T15:42:14.377" v="105" actId="20577"/>
      <pc:docMkLst>
        <pc:docMk/>
      </pc:docMkLst>
      <pc:sldChg chg="modNotesTx">
        <pc:chgData name="Samantha Reynoso" userId="ffbb15fb-bab6-4375-aca1-92b2601d8804" providerId="ADAL" clId="{71FF3966-2820-4468-BA35-A2E38D04D1C4}" dt="2026-03-18T15:18:12.776" v="1" actId="20577"/>
        <pc:sldMkLst>
          <pc:docMk/>
          <pc:sldMk cId="0" sldId="2132736693"/>
        </pc:sldMkLst>
      </pc:sldChg>
      <pc:sldChg chg="modNotesTx">
        <pc:chgData name="Samantha Reynoso" userId="ffbb15fb-bab6-4375-aca1-92b2601d8804" providerId="ADAL" clId="{71FF3966-2820-4468-BA35-A2E38D04D1C4}" dt="2026-03-18T15:42:14.377" v="105" actId="20577"/>
        <pc:sldMkLst>
          <pc:docMk/>
          <pc:sldMk cId="0" sldId="2132736708"/>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Sales</c:v>
                </c:pt>
              </c:strCache>
            </c:strRef>
          </c:tx>
          <c:spPr>
            <a:solidFill>
              <a:schemeClr val="accent2"/>
            </a:solidFill>
          </c:spPr>
          <c:dPt>
            <c:idx val="0"/>
            <c:bubble3D val="0"/>
            <c:spPr>
              <a:solidFill>
                <a:schemeClr val="accent2"/>
              </a:solidFill>
              <a:ln w="19050">
                <a:solidFill>
                  <a:schemeClr val="lt1"/>
                </a:solidFill>
              </a:ln>
              <a:effectLst/>
            </c:spPr>
            <c:extLst>
              <c:ext xmlns:c16="http://schemas.microsoft.com/office/drawing/2014/chart" uri="{C3380CC4-5D6E-409C-BE32-E72D297353CC}">
                <c16:uniqueId val="{00000001-771C-4205-A82A-7921318462BE}"/>
              </c:ext>
            </c:extLst>
          </c:dPt>
          <c:dPt>
            <c:idx val="1"/>
            <c:bubble3D val="0"/>
            <c:spPr>
              <a:solidFill>
                <a:schemeClr val="bg1">
                  <a:lumMod val="75000"/>
                </a:schemeClr>
              </a:solidFill>
              <a:ln w="19050">
                <a:solidFill>
                  <a:schemeClr val="lt1"/>
                </a:solidFill>
              </a:ln>
              <a:effectLst/>
            </c:spPr>
            <c:extLst>
              <c:ext xmlns:c16="http://schemas.microsoft.com/office/drawing/2014/chart" uri="{C3380CC4-5D6E-409C-BE32-E72D297353CC}">
                <c16:uniqueId val="{00000001-F9D5-4BEB-B74F-EA9B8411E0D8}"/>
              </c:ext>
            </c:extLst>
          </c:dPt>
          <c:cat>
            <c:strRef>
              <c:f>Sheet1!$A$2:$A$3</c:f>
              <c:strCache>
                <c:ptCount val="2"/>
                <c:pt idx="0">
                  <c:v>Shares</c:v>
                </c:pt>
                <c:pt idx="1">
                  <c:v>Shares</c:v>
                </c:pt>
              </c:strCache>
            </c:strRef>
          </c:cat>
          <c:val>
            <c:numRef>
              <c:f>Sheet1!$B$2:$B$3</c:f>
              <c:numCache>
                <c:formatCode>0%</c:formatCode>
                <c:ptCount val="2"/>
                <c:pt idx="0">
                  <c:v>0.55000000000000004</c:v>
                </c:pt>
                <c:pt idx="1">
                  <c:v>0.45</c:v>
                </c:pt>
              </c:numCache>
            </c:numRef>
          </c:val>
          <c:extLst>
            <c:ext xmlns:c16="http://schemas.microsoft.com/office/drawing/2014/chart" uri="{C3380CC4-5D6E-409C-BE32-E72D297353CC}">
              <c16:uniqueId val="{00000000-F9D5-4BEB-B74F-EA9B8411E0D8}"/>
            </c:ext>
          </c:extLst>
        </c:ser>
        <c:dLbls>
          <c:showLegendKey val="0"/>
          <c:showVal val="0"/>
          <c:showCatName val="0"/>
          <c:showSerName val="0"/>
          <c:showPercent val="0"/>
          <c:showBubbleSize val="0"/>
          <c:showLeaderLines val="1"/>
        </c:dLbls>
        <c:firstSliceAng val="0"/>
        <c:holeSize val="57"/>
      </c:doughnutChart>
      <c:spPr>
        <a:noFill/>
        <a:ln w="25400">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969A3077-6AC7-56A9-A3AC-1E39A6A4EDB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88F8761A-5BDE-79BA-1CE8-7C7ECC54DA7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A32B946-28B8-4370-97CA-FE9D56F80D83}" type="datetimeFigureOut">
              <a:rPr lang="en-US" smtClean="0"/>
              <a:t>3/27/2026</a:t>
            </a:fld>
            <a:endParaRPr lang="en-US"/>
          </a:p>
        </p:txBody>
      </p:sp>
      <p:sp>
        <p:nvSpPr>
          <p:cNvPr id="4" name="Footer Placeholder 3">
            <a:extLst>
              <a:ext uri="{FF2B5EF4-FFF2-40B4-BE49-F238E27FC236}">
                <a16:creationId xmlns:a16="http://schemas.microsoft.com/office/drawing/2014/main" id="{62AAB207-352A-024B-C0C4-4E52904F7AD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D29CA2F-A7EC-E0BE-611D-3160B01360F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5BEBD4C-D55B-49E2-88A8-D31103C18E0F}" type="slidenum">
              <a:rPr lang="en-US" smtClean="0"/>
              <a:t>‹#›</a:t>
            </a:fld>
            <a:endParaRPr lang="en-US"/>
          </a:p>
        </p:txBody>
      </p:sp>
    </p:spTree>
    <p:extLst>
      <p:ext uri="{BB962C8B-B14F-4D97-AF65-F5344CB8AC3E}">
        <p14:creationId xmlns:p14="http://schemas.microsoft.com/office/powerpoint/2010/main" val="18892439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9908036-3302-4A0B-A47B-B241FF5FAA74}" type="datetimeFigureOut">
              <a:rPr lang="en-US" smtClean="0"/>
              <a:t>3/27/2026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A04DE7-3726-47DF-8EDA-894621687AFF}" type="slidenum">
              <a:rPr lang="en-US" smtClean="0"/>
              <a:t>‹#›</a:t>
            </a:fld>
            <a:endParaRPr lang="en-US"/>
          </a:p>
        </p:txBody>
      </p:sp>
    </p:spTree>
    <p:extLst>
      <p:ext uri="{BB962C8B-B14F-4D97-AF65-F5344CB8AC3E}">
        <p14:creationId xmlns:p14="http://schemas.microsoft.com/office/powerpoint/2010/main" val="39005324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SR: Hello and welcome to our session: Centering Community Voice to influence Systems &amp; Policy for Early Childhood Education. We’re so excited that you’re here and thrilled to be presenting at today’s Data Dive! </a:t>
            </a:r>
          </a:p>
          <a:p>
            <a:endParaRPr lang="en-US"/>
          </a:p>
          <a:p>
            <a:r>
              <a:rPr lang="en-US"/>
              <a:t>I’m Samantha Reynoso, the Research and Evaluation Manager at Milwaukee Succeeds.</a:t>
            </a:r>
          </a:p>
          <a:p>
            <a:endParaRPr lang="en-US"/>
          </a:p>
          <a:p>
            <a:r>
              <a:rPr lang="en-US"/>
              <a:t>I’m Kristin Kappelman, the director of research at Milwaukee Succeeds. Together we are part of the data team at Milwaukee Succeeds, a collective impact organization focused on education equity in Milwaukee. </a:t>
            </a:r>
          </a:p>
          <a:p>
            <a:endParaRPr lang="en-US"/>
          </a:p>
        </p:txBody>
      </p:sp>
      <p:sp>
        <p:nvSpPr>
          <p:cNvPr id="4" name="Slide Number Placeholder 3"/>
          <p:cNvSpPr>
            <a:spLocks noGrp="1"/>
          </p:cNvSpPr>
          <p:nvPr>
            <p:ph type="sldNum" sz="quarter" idx="5"/>
          </p:nvPr>
        </p:nvSpPr>
        <p:spPr/>
        <p:txBody>
          <a:bodyPr/>
          <a:lstStyle/>
          <a:p>
            <a:fld id="{161397D7-6DA0-4F56-89AC-CCE862B31970}" type="slidenum">
              <a:rPr lang="en-US" smtClean="0"/>
              <a:t>1</a:t>
            </a:fld>
            <a:endParaRPr lang="en-US"/>
          </a:p>
        </p:txBody>
      </p:sp>
    </p:spTree>
    <p:extLst>
      <p:ext uri="{BB962C8B-B14F-4D97-AF65-F5344CB8AC3E}">
        <p14:creationId xmlns:p14="http://schemas.microsoft.com/office/powerpoint/2010/main" val="19860879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a:t>KK</a:t>
            </a:r>
          </a:p>
          <a:p>
            <a:pPr marL="171450" indent="-171450">
              <a:buFont typeface="Arial" panose="020B0604020202020204" pitchFamily="34" charset="0"/>
              <a:buChar char="•"/>
            </a:pPr>
            <a:r>
              <a:rPr lang="en-US" b="0"/>
              <a:t>Our next evaluation takes us from families to ECE providers—looking at how COVID relief funding supported the early care and education workforce. </a:t>
            </a:r>
          </a:p>
          <a:p>
            <a:pPr marL="171450" indent="-171450">
              <a:buFont typeface="Arial" panose="020B0604020202020204" pitchFamily="34" charset="0"/>
              <a:buChar char="•"/>
            </a:pPr>
            <a:r>
              <a:rPr lang="en-US" b="0"/>
              <a:t>The State of Wisconsin created Child Care Counts to distribute federal COVID-relief dollars so providers could stay open, keep staff employed, and continue offering quality care.</a:t>
            </a:r>
          </a:p>
          <a:p>
            <a:pPr marL="171450" indent="-171450">
              <a:buFont typeface="Arial" panose="020B0604020202020204" pitchFamily="34" charset="0"/>
              <a:buChar char="•"/>
            </a:pPr>
            <a:r>
              <a:rPr lang="en-US" b="0"/>
              <a:t>In Milwaukee alone, more than 2,300 providers received over $160 million through Child Care Counts.</a:t>
            </a:r>
          </a:p>
          <a:p>
            <a:pPr marL="171450" indent="-171450">
              <a:buFont typeface="Arial" panose="020B0604020202020204" pitchFamily="34" charset="0"/>
              <a:buChar char="•"/>
            </a:pPr>
            <a:r>
              <a:rPr lang="en-US" b="0"/>
              <a:t>Our first study, Making Every Dollar Count (2022), was the first of its kind in Wisconsin—documenting how stabilization funds were used and what needs remained. That report was cited by the Institute for Research on Poverty and by the Wisconsin Legislative Fiscal Bureau. </a:t>
            </a:r>
          </a:p>
          <a:p>
            <a:pPr marL="171450" indent="-171450">
              <a:buFont typeface="Arial" panose="020B0604020202020204" pitchFamily="34" charset="0"/>
              <a:buChar char="•"/>
            </a:pPr>
            <a:r>
              <a:rPr lang="en-US" b="0"/>
              <a:t>As the program was set to sunset in 2025, we launched Still Making Every Dollar Count in late 2024 to capture provider experiences in time for the state budget-advocacy season. The turnaround was quick because timing mattered for influence. </a:t>
            </a:r>
            <a:endParaRPr lang="en-US" b="1"/>
          </a:p>
          <a:p>
            <a:pPr marL="171450" indent="-171450">
              <a:buFont typeface="Arial" panose="020B0604020202020204" pitchFamily="34" charset="0"/>
              <a:buChar char="•"/>
            </a:pPr>
            <a:r>
              <a:rPr lang="en-US" b="0"/>
              <a:t>We were transparent about why we were collecting data: to help decision-makers understand why a sustained public investment in ECE mattered. </a:t>
            </a:r>
          </a:p>
        </p:txBody>
      </p:sp>
      <p:sp>
        <p:nvSpPr>
          <p:cNvPr id="4" name="Slide Number Placeholder 3"/>
          <p:cNvSpPr>
            <a:spLocks noGrp="1"/>
          </p:cNvSpPr>
          <p:nvPr>
            <p:ph type="sldNum" sz="quarter" idx="5"/>
          </p:nvPr>
        </p:nvSpPr>
        <p:spPr/>
        <p:txBody>
          <a:bodyPr/>
          <a:lstStyle/>
          <a:p>
            <a:fld id="{9C368CBB-CCCF-4276-8256-98C5707F295E}" type="slidenum">
              <a:rPr lang="en-US" smtClean="0"/>
              <a:t>10</a:t>
            </a:fld>
            <a:endParaRPr lang="en-US"/>
          </a:p>
        </p:txBody>
      </p:sp>
    </p:spTree>
    <p:extLst>
      <p:ext uri="{BB962C8B-B14F-4D97-AF65-F5344CB8AC3E}">
        <p14:creationId xmlns:p14="http://schemas.microsoft.com/office/powerpoint/2010/main" val="2284831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0"/>
              <a:t>KK</a:t>
            </a:r>
          </a:p>
          <a:p>
            <a:pPr marL="171450" indent="-171450">
              <a:buFont typeface="Arial" panose="020B0604020202020204" pitchFamily="34" charset="0"/>
              <a:buChar char="•"/>
            </a:pPr>
            <a:r>
              <a:rPr lang="en-US" b="0"/>
              <a:t>We heard from 663 Milwaukee child care providers (a 56 % response). Most used CCC funds for wages and benefits, rent or mortgage, utilities, classroom and cleaning supplies, and food—the essentials that kept programs running. </a:t>
            </a:r>
          </a:p>
          <a:p>
            <a:pPr marL="171450" indent="-171450">
              <a:buFont typeface="Arial" panose="020B0604020202020204" pitchFamily="34" charset="0"/>
              <a:buChar char="•"/>
            </a:pPr>
            <a:r>
              <a:rPr lang="en-US" b="0"/>
              <a:t>About 100 providers said they might have to close once payments ended, putting 1000’s of child-care slots at risk.</a:t>
            </a:r>
          </a:p>
          <a:p>
            <a:pPr marL="171450" indent="-171450">
              <a:buFont typeface="Arial" panose="020B0604020202020204" pitchFamily="34" charset="0"/>
              <a:buChar char="•"/>
            </a:pPr>
            <a:r>
              <a:rPr lang="en-US" b="0"/>
              <a:t>Both the report and infographic were translated into Spanish and published publicly on Milwaukee Succeeds’ website.</a:t>
            </a:r>
          </a:p>
          <a:p>
            <a:pPr marL="171450" indent="-171450">
              <a:buFont typeface="Arial" panose="020B0604020202020204" pitchFamily="34" charset="0"/>
              <a:buChar char="•"/>
            </a:pPr>
            <a:r>
              <a:rPr lang="en-US" b="0"/>
              <a:t>Findings were shared back with every participant who provided an email address, as well as with partners and DCF.</a:t>
            </a:r>
          </a:p>
          <a:p>
            <a:pPr marL="171450" indent="-171450">
              <a:buFont typeface="Arial" panose="020B0604020202020204" pitchFamily="34" charset="0"/>
              <a:buChar char="•"/>
            </a:pPr>
            <a:r>
              <a:rPr lang="en-US" b="0"/>
              <a:t>We intentionally placed findings in the hands of lobbyists and legislators ahead of the budget hearings. </a:t>
            </a:r>
          </a:p>
          <a:p>
            <a:pPr marL="628650" lvl="1" indent="-171450">
              <a:buFont typeface="Arial" panose="020B0604020202020204" pitchFamily="34" charset="0"/>
              <a:buChar char="•"/>
            </a:pPr>
            <a:r>
              <a:rPr lang="en-US" b="0"/>
              <a:t>And Families and ECE providers attended budget listening sessions and wrote letters to legislators using the data from the findings. </a:t>
            </a:r>
          </a:p>
          <a:p>
            <a:pPr marL="628650" lvl="1" indent="-171450">
              <a:buFont typeface="Arial" panose="020B0604020202020204" pitchFamily="34" charset="0"/>
              <a:buChar char="•"/>
            </a:pPr>
            <a:endParaRPr lang="en-US" b="0"/>
          </a:p>
          <a:p>
            <a:endParaRPr lang="en-US" b="0"/>
          </a:p>
        </p:txBody>
      </p:sp>
      <p:sp>
        <p:nvSpPr>
          <p:cNvPr id="4" name="Slide Number Placeholder 3"/>
          <p:cNvSpPr>
            <a:spLocks noGrp="1"/>
          </p:cNvSpPr>
          <p:nvPr>
            <p:ph type="sldNum" sz="quarter" idx="5"/>
          </p:nvPr>
        </p:nvSpPr>
        <p:spPr/>
        <p:txBody>
          <a:bodyPr/>
          <a:lstStyle/>
          <a:p>
            <a:fld id="{2416DD77-9E09-4091-9710-1AEE8CD0B94B}" type="slidenum">
              <a:rPr lang="en-US" smtClean="0"/>
              <a:t>11</a:t>
            </a:fld>
            <a:endParaRPr lang="en-US"/>
          </a:p>
        </p:txBody>
      </p:sp>
    </p:spTree>
    <p:extLst>
      <p:ext uri="{BB962C8B-B14F-4D97-AF65-F5344CB8AC3E}">
        <p14:creationId xmlns:p14="http://schemas.microsoft.com/office/powerpoint/2010/main" val="9336543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KK</a:t>
            </a:r>
          </a:p>
          <a:p>
            <a:r>
              <a:rPr lang="en-US"/>
              <a:t>All of this work — from </a:t>
            </a:r>
            <a:r>
              <a:rPr lang="en-US" i="1"/>
              <a:t>Unlocking Shares</a:t>
            </a:r>
            <a:r>
              <a:rPr lang="en-US"/>
              <a:t> to </a:t>
            </a:r>
            <a:r>
              <a:rPr lang="en-US" i="1"/>
              <a:t>Still Making Every Dollar Count</a:t>
            </a:r>
            <a:r>
              <a:rPr lang="en-US"/>
              <a:t> — was designed for use and systems change.</a:t>
            </a:r>
            <a:endParaRPr lang="en-US" b="0"/>
          </a:p>
          <a:p>
            <a:r>
              <a:rPr lang="en-US" b="0"/>
              <a:t>When the 2025–27 Wisconsin budget passed, it included the state’s first direct public investment in early care and education — $330 million statewide. That included a $123 million investment to Wisconsin Shares and the creation of the Child Care Bridge Payment Program, which extended stabilization funding for another year after </a:t>
            </a:r>
            <a:r>
              <a:rPr lang="en-US" b="0" i="0"/>
              <a:t>Child Care Counts </a:t>
            </a:r>
            <a:r>
              <a:rPr lang="en-US" b="0"/>
              <a:t>ended.</a:t>
            </a:r>
          </a:p>
          <a:p>
            <a:endParaRPr lang="en-US" b="0"/>
          </a:p>
          <a:p>
            <a:pPr marL="0" marR="0" lvl="0" indent="0" algn="l" defTabSz="914400" rtl="0" eaLnBrk="1" fontAlgn="auto" latinLnBrk="0" hangingPunct="1">
              <a:lnSpc>
                <a:spcPct val="100000"/>
              </a:lnSpc>
              <a:spcBef>
                <a:spcPts val="0"/>
              </a:spcBef>
              <a:spcAft>
                <a:spcPts val="0"/>
              </a:spcAft>
              <a:buClrTx/>
              <a:buSzTx/>
              <a:buFontTx/>
              <a:buNone/>
              <a:tabLst/>
              <a:defRPr/>
            </a:pPr>
            <a:r>
              <a:rPr lang="en-US" b="0"/>
              <a:t>We don’t attribute the historic state investment to just our evaluations</a:t>
            </a:r>
            <a:r>
              <a:rPr lang="en-US"/>
              <a:t>— policy wins like this come from many voices and years of advocacy. But our evaluations contributed timely, local evidence that helped make the case.</a:t>
            </a:r>
            <a:endParaRPr lang="en-US" b="0"/>
          </a:p>
          <a:p>
            <a:endParaRPr lang="en-US" b="0"/>
          </a:p>
          <a:p>
            <a:endParaRPr lang="en-US"/>
          </a:p>
          <a:p>
            <a:endParaRPr lang="en-US"/>
          </a:p>
          <a:p>
            <a:endParaRPr lang="en-US"/>
          </a:p>
        </p:txBody>
      </p:sp>
      <p:sp>
        <p:nvSpPr>
          <p:cNvPr id="4" name="Slide Number Placeholder 3"/>
          <p:cNvSpPr>
            <a:spLocks noGrp="1"/>
          </p:cNvSpPr>
          <p:nvPr>
            <p:ph type="sldNum" sz="quarter" idx="5"/>
          </p:nvPr>
        </p:nvSpPr>
        <p:spPr/>
        <p:txBody>
          <a:bodyPr/>
          <a:lstStyle/>
          <a:p>
            <a:fld id="{B7A04DE7-3726-47DF-8EDA-894621687AFF}" type="slidenum">
              <a:rPr lang="en-US" smtClean="0"/>
              <a:t>12</a:t>
            </a:fld>
            <a:endParaRPr lang="en-US"/>
          </a:p>
        </p:txBody>
      </p:sp>
    </p:spTree>
    <p:extLst>
      <p:ext uri="{BB962C8B-B14F-4D97-AF65-F5344CB8AC3E}">
        <p14:creationId xmlns:p14="http://schemas.microsoft.com/office/powerpoint/2010/main" val="38658896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SR</a:t>
            </a:r>
          </a:p>
          <a:p>
            <a:r>
              <a:rPr lang="en-US"/>
              <a:t>We have 7 key strategies that inform our work, and we’ll go into more detail for each of these on upcoming slides. We’ll also provide a QR code at the end of the presentation where you can download this as a resource. We’ll share a copy of the slide deck and resources with everyone who signed up for this presentation.</a:t>
            </a:r>
          </a:p>
          <a:p>
            <a:endParaRPr lang="en-US"/>
          </a:p>
        </p:txBody>
      </p:sp>
      <p:sp>
        <p:nvSpPr>
          <p:cNvPr id="4" name="Slide Number Placeholder 3"/>
          <p:cNvSpPr>
            <a:spLocks noGrp="1"/>
          </p:cNvSpPr>
          <p:nvPr>
            <p:ph type="sldNum" sz="quarter" idx="5"/>
          </p:nvPr>
        </p:nvSpPr>
        <p:spPr/>
        <p:txBody>
          <a:bodyPr/>
          <a:lstStyle/>
          <a:p>
            <a:fld id="{B7A04DE7-3726-47DF-8EDA-894621687AFF}" type="slidenum">
              <a:rPr lang="en-US" smtClean="0"/>
              <a:t>13</a:t>
            </a:fld>
            <a:endParaRPr lang="en-US"/>
          </a:p>
        </p:txBody>
      </p:sp>
    </p:spTree>
    <p:extLst>
      <p:ext uri="{BB962C8B-B14F-4D97-AF65-F5344CB8AC3E}">
        <p14:creationId xmlns:p14="http://schemas.microsoft.com/office/powerpoint/2010/main" val="4761587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5448" lvl="1" indent="0" algn="l">
              <a:spcBef>
                <a:spcPts val="600"/>
              </a:spcBef>
              <a:spcAft>
                <a:spcPts val="600"/>
              </a:spcAft>
              <a:buFont typeface="Arial"/>
              <a:buNone/>
            </a:pPr>
            <a:r>
              <a:rPr lang="en-US" sz="1200">
                <a:solidFill>
                  <a:srgbClr val="445259"/>
                </a:solidFill>
                <a:latin typeface="Open Sans 2"/>
                <a:ea typeface="Open Sans 2"/>
                <a:cs typeface="Open Sans 2"/>
                <a:sym typeface="Open Sans 2"/>
              </a:rPr>
              <a:t>SR</a:t>
            </a:r>
            <a:endParaRPr lang="en-US"/>
          </a:p>
          <a:p>
            <a:r>
              <a:rPr lang="en-US" b="0"/>
              <a:t>Relationships are at the heart of everything we do.</a:t>
            </a:r>
            <a:br>
              <a:rPr lang="en-US" b="0"/>
            </a:br>
            <a:r>
              <a:rPr lang="en-US" b="0"/>
              <a:t>We hold relationships across levels—from families and early educators to partner organizations and state agencies.</a:t>
            </a:r>
            <a:br>
              <a:rPr lang="en-US" b="0"/>
            </a:br>
            <a:r>
              <a:rPr lang="en-US" b="0"/>
              <a:t>Community partners trust us with their data and experiences, and we owe them transparency and follow-through in return.</a:t>
            </a:r>
            <a:br>
              <a:rPr lang="en-US" b="0"/>
            </a:br>
            <a:r>
              <a:rPr lang="en-US" b="0"/>
              <a:t>Our ongoing relationship with DCF allows secure access to non-public data and open, honest dialogue about findings—even when results are hard to hear. They’ve even shared that they see us as their research department.</a:t>
            </a:r>
          </a:p>
          <a:p>
            <a:pPr marL="155448" lvl="1" indent="0" algn="l">
              <a:spcBef>
                <a:spcPts val="600"/>
              </a:spcBef>
              <a:spcAft>
                <a:spcPts val="600"/>
              </a:spcAft>
              <a:buFont typeface="Arial"/>
              <a:buNone/>
            </a:pPr>
            <a:endParaRPr lang="en-US" sz="1200">
              <a:solidFill>
                <a:srgbClr val="445259"/>
              </a:solidFill>
              <a:latin typeface="Open Sans 2"/>
              <a:ea typeface="Open Sans 2"/>
              <a:cs typeface="Open Sans 2"/>
              <a:sym typeface="Open Sans 2"/>
            </a:endParaRPr>
          </a:p>
          <a:p>
            <a:endParaRPr lang="en-US"/>
          </a:p>
        </p:txBody>
      </p:sp>
      <p:sp>
        <p:nvSpPr>
          <p:cNvPr id="4" name="Slide Number Placeholder 3"/>
          <p:cNvSpPr>
            <a:spLocks noGrp="1"/>
          </p:cNvSpPr>
          <p:nvPr>
            <p:ph type="sldNum" sz="quarter" idx="5"/>
          </p:nvPr>
        </p:nvSpPr>
        <p:spPr/>
        <p:txBody>
          <a:bodyPr/>
          <a:lstStyle/>
          <a:p>
            <a:fld id="{B7A04DE7-3726-47DF-8EDA-894621687AFF}" type="slidenum">
              <a:rPr lang="en-US" smtClean="0"/>
              <a:t>14</a:t>
            </a:fld>
            <a:endParaRPr lang="en-US"/>
          </a:p>
        </p:txBody>
      </p:sp>
    </p:spTree>
    <p:extLst>
      <p:ext uri="{BB962C8B-B14F-4D97-AF65-F5344CB8AC3E}">
        <p14:creationId xmlns:p14="http://schemas.microsoft.com/office/powerpoint/2010/main" val="42612496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5448" lvl="1" indent="0" algn="l">
              <a:lnSpc>
                <a:spcPts val="1900"/>
              </a:lnSpc>
              <a:spcBef>
                <a:spcPts val="600"/>
              </a:spcBef>
              <a:buFont typeface="Arial"/>
              <a:buNone/>
            </a:pPr>
            <a:r>
              <a:rPr lang="en-US" sz="1200">
                <a:solidFill>
                  <a:srgbClr val="445259"/>
                </a:solidFill>
                <a:latin typeface="Open Sans 2"/>
                <a:ea typeface="Open Sans 2"/>
                <a:cs typeface="Open Sans 2"/>
                <a:sym typeface="Open Sans 2"/>
              </a:rPr>
              <a:t>SR</a:t>
            </a:r>
          </a:p>
          <a:p>
            <a:pPr marL="326898" marR="0" lvl="1" indent="-1714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lang="en-US">
                <a:solidFill>
                  <a:srgbClr val="445259"/>
                </a:solidFill>
                <a:latin typeface="Open Sans 2"/>
                <a:ea typeface="Open Sans 2"/>
                <a:cs typeface="Open Sans 2"/>
                <a:sym typeface="Open Sans 2"/>
              </a:rPr>
              <a:t>Community guides the direction of our work. </a:t>
            </a:r>
          </a:p>
          <a:p>
            <a:pPr marL="326898" marR="0" lvl="1" indent="-171450" algn="l" defTabSz="914400" rtl="0" eaLnBrk="1" fontAlgn="auto" latinLnBrk="0" hangingPunct="1">
              <a:lnSpc>
                <a:spcPts val="1900"/>
              </a:lnSpc>
              <a:spcBef>
                <a:spcPts val="600"/>
              </a:spcBef>
              <a:spcAft>
                <a:spcPts val="0"/>
              </a:spcAft>
              <a:buClrTx/>
              <a:buSzTx/>
              <a:buFont typeface="Arial" panose="020B0604020202020204" pitchFamily="34" charset="0"/>
              <a:buChar char="•"/>
              <a:tabLst/>
              <a:defRPr/>
            </a:pPr>
            <a:r>
              <a:rPr lang="en-US"/>
              <a:t>Both of the evaluations we talked about today were built around priorities that we heard from the community. </a:t>
            </a:r>
            <a:r>
              <a:rPr lang="en-US" i="1"/>
              <a:t>Unlocking Wisconsin Shares</a:t>
            </a:r>
            <a:r>
              <a:rPr lang="en-US"/>
              <a:t> focused on affordability for families, and </a:t>
            </a:r>
            <a:r>
              <a:rPr lang="en-US" i="1"/>
              <a:t>Still Making Every Dollar Count</a:t>
            </a:r>
            <a:r>
              <a:rPr lang="en-US"/>
              <a:t> looked at workforce stability.</a:t>
            </a:r>
          </a:p>
          <a:p>
            <a:pPr marL="310896" lvl="1" indent="-155448" algn="l">
              <a:lnSpc>
                <a:spcPts val="1900"/>
              </a:lnSpc>
              <a:spcBef>
                <a:spcPts val="600"/>
              </a:spcBef>
              <a:buFont typeface="Arial"/>
              <a:buChar char="•"/>
            </a:pPr>
            <a:r>
              <a:rPr lang="en-US" sz="1200">
                <a:solidFill>
                  <a:srgbClr val="445259"/>
                </a:solidFill>
                <a:latin typeface="Open Sans 2"/>
                <a:ea typeface="Open Sans 2"/>
                <a:cs typeface="Open Sans 2"/>
                <a:sym typeface="Open Sans 2"/>
              </a:rPr>
              <a:t>Qualitative data are always incorporated to add context and reflect lived experience. </a:t>
            </a:r>
          </a:p>
          <a:p>
            <a:pPr marL="310896" lvl="1" indent="-155448" algn="l">
              <a:lnSpc>
                <a:spcPts val="1900"/>
              </a:lnSpc>
              <a:spcBef>
                <a:spcPts val="600"/>
              </a:spcBef>
              <a:buFont typeface="Arial"/>
              <a:buChar char="•"/>
            </a:pPr>
            <a:r>
              <a:rPr lang="en-US" sz="1200">
                <a:solidFill>
                  <a:srgbClr val="445259"/>
                </a:solidFill>
                <a:latin typeface="Open Sans 2"/>
                <a:ea typeface="Open Sans 2"/>
                <a:cs typeface="Open Sans 2"/>
                <a:sym typeface="Open Sans 2"/>
              </a:rPr>
              <a:t>Lived experience partners provide feedback that shapes the work, especially via our data advisory committees. These groups ensure that the work reflect community priorities. </a:t>
            </a:r>
          </a:p>
          <a:p>
            <a:pPr marL="310896" lvl="1" indent="-155448" algn="l">
              <a:lnSpc>
                <a:spcPts val="1900"/>
              </a:lnSpc>
              <a:spcBef>
                <a:spcPts val="600"/>
              </a:spcBef>
              <a:buFont typeface="Arial"/>
              <a:buChar char="•"/>
            </a:pPr>
            <a:endParaRPr lang="en-US" sz="1200">
              <a:solidFill>
                <a:srgbClr val="445259"/>
              </a:solidFill>
              <a:latin typeface="Open Sans 2"/>
              <a:ea typeface="Open Sans 2"/>
              <a:cs typeface="Open Sans 2"/>
              <a:sym typeface="Open Sans 2"/>
            </a:endParaRPr>
          </a:p>
          <a:p>
            <a:endParaRPr lang="en-US"/>
          </a:p>
        </p:txBody>
      </p:sp>
      <p:sp>
        <p:nvSpPr>
          <p:cNvPr id="4" name="Slide Number Placeholder 3"/>
          <p:cNvSpPr>
            <a:spLocks noGrp="1"/>
          </p:cNvSpPr>
          <p:nvPr>
            <p:ph type="sldNum" sz="quarter" idx="5"/>
          </p:nvPr>
        </p:nvSpPr>
        <p:spPr/>
        <p:txBody>
          <a:bodyPr/>
          <a:lstStyle/>
          <a:p>
            <a:fld id="{B7A04DE7-3726-47DF-8EDA-894621687AFF}" type="slidenum">
              <a:rPr lang="en-US" smtClean="0"/>
              <a:t>15</a:t>
            </a:fld>
            <a:endParaRPr lang="en-US"/>
          </a:p>
        </p:txBody>
      </p:sp>
    </p:spTree>
    <p:extLst>
      <p:ext uri="{BB962C8B-B14F-4D97-AF65-F5344CB8AC3E}">
        <p14:creationId xmlns:p14="http://schemas.microsoft.com/office/powerpoint/2010/main" val="1894785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6242" lvl="1" indent="0" algn="l">
              <a:lnSpc>
                <a:spcPts val="2232"/>
              </a:lnSpc>
              <a:spcBef>
                <a:spcPts val="600"/>
              </a:spcBef>
              <a:buFont typeface="Arial"/>
              <a:buNone/>
            </a:pPr>
            <a:r>
              <a:rPr lang="en-US" sz="1200">
                <a:solidFill>
                  <a:srgbClr val="445259"/>
                </a:solidFill>
                <a:latin typeface="Open Sans 2"/>
                <a:ea typeface="Open Sans 2"/>
                <a:cs typeface="Open Sans 2"/>
                <a:sym typeface="Open Sans 2"/>
              </a:rPr>
              <a:t>SR</a:t>
            </a:r>
          </a:p>
          <a:p>
            <a:pPr marL="332485" lvl="1" indent="-166243" algn="l">
              <a:lnSpc>
                <a:spcPts val="2232"/>
              </a:lnSpc>
              <a:spcBef>
                <a:spcPts val="600"/>
              </a:spcBef>
              <a:buFont typeface="Arial"/>
              <a:buChar char="•"/>
            </a:pPr>
            <a:r>
              <a:rPr lang="en-US" sz="1200">
                <a:solidFill>
                  <a:srgbClr val="445259"/>
                </a:solidFill>
                <a:latin typeface="Open Sans 2"/>
                <a:ea typeface="Open Sans 2"/>
                <a:cs typeface="Open Sans 2"/>
                <a:sym typeface="Open Sans 2"/>
              </a:rPr>
              <a:t>We value the time and expertise of our lived experience partners. </a:t>
            </a:r>
          </a:p>
          <a:p>
            <a:pPr marL="332485" lvl="1" indent="-166243" algn="l">
              <a:lnSpc>
                <a:spcPts val="2232"/>
              </a:lnSpc>
              <a:spcBef>
                <a:spcPts val="600"/>
              </a:spcBef>
              <a:buFont typeface="Arial"/>
              <a:buChar char="•"/>
            </a:pPr>
            <a:r>
              <a:rPr lang="en-US" sz="1200">
                <a:solidFill>
                  <a:srgbClr val="445259"/>
                </a:solidFill>
                <a:latin typeface="Open Sans 2"/>
                <a:ea typeface="Open Sans 2"/>
                <a:cs typeface="Open Sans 2"/>
                <a:sym typeface="Open Sans 2"/>
              </a:rPr>
              <a:t>That means we build compensation into all of our project budgets. </a:t>
            </a:r>
          </a:p>
          <a:p>
            <a:pPr marL="332485" lvl="1" indent="-166243" algn="l">
              <a:lnSpc>
                <a:spcPts val="2232"/>
              </a:lnSpc>
              <a:spcBef>
                <a:spcPts val="600"/>
              </a:spcBef>
              <a:buFont typeface="Arial"/>
              <a:buChar char="•"/>
            </a:pPr>
            <a:r>
              <a:rPr lang="en-US" sz="1200">
                <a:solidFill>
                  <a:srgbClr val="445259"/>
                </a:solidFill>
                <a:latin typeface="Open Sans 2"/>
                <a:ea typeface="Open Sans 2"/>
                <a:cs typeface="Open Sans 2"/>
                <a:sym typeface="Open Sans 2"/>
              </a:rPr>
              <a:t>Our Youth and parent ambassadors are paid hourly, including when they listen to recorded meetings or attend public events. </a:t>
            </a:r>
          </a:p>
          <a:p>
            <a:pPr marL="332485" lvl="1" indent="-166243" algn="l">
              <a:lnSpc>
                <a:spcPts val="2232"/>
              </a:lnSpc>
              <a:spcBef>
                <a:spcPts val="600"/>
              </a:spcBef>
              <a:buFont typeface="Arial"/>
              <a:buChar char="•"/>
            </a:pPr>
            <a:r>
              <a:rPr lang="en-US" sz="1200">
                <a:solidFill>
                  <a:srgbClr val="445259"/>
                </a:solidFill>
                <a:latin typeface="Open Sans 2"/>
                <a:ea typeface="Open Sans 2"/>
                <a:cs typeface="Open Sans 2"/>
                <a:sym typeface="Open Sans 2"/>
              </a:rPr>
              <a:t>Our research contributors receive gift cards when they participate in focus groups, interviews or surveys. </a:t>
            </a:r>
          </a:p>
          <a:p>
            <a:endParaRPr lang="en-US"/>
          </a:p>
        </p:txBody>
      </p:sp>
      <p:sp>
        <p:nvSpPr>
          <p:cNvPr id="4" name="Slide Number Placeholder 3"/>
          <p:cNvSpPr>
            <a:spLocks noGrp="1"/>
          </p:cNvSpPr>
          <p:nvPr>
            <p:ph type="sldNum" sz="quarter" idx="5"/>
          </p:nvPr>
        </p:nvSpPr>
        <p:spPr/>
        <p:txBody>
          <a:bodyPr/>
          <a:lstStyle/>
          <a:p>
            <a:fld id="{B7A04DE7-3726-47DF-8EDA-894621687AFF}" type="slidenum">
              <a:rPr lang="en-US" smtClean="0"/>
              <a:t>16</a:t>
            </a:fld>
            <a:endParaRPr lang="en-US"/>
          </a:p>
        </p:txBody>
      </p:sp>
    </p:spTree>
    <p:extLst>
      <p:ext uri="{BB962C8B-B14F-4D97-AF65-F5344CB8AC3E}">
        <p14:creationId xmlns:p14="http://schemas.microsoft.com/office/powerpoint/2010/main" val="10127807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5448" lvl="1" indent="0" algn="l">
              <a:spcBef>
                <a:spcPts val="600"/>
              </a:spcBef>
              <a:buFont typeface="Arial"/>
              <a:buNone/>
            </a:pPr>
            <a:r>
              <a:rPr lang="en-US" sz="1200">
                <a:solidFill>
                  <a:srgbClr val="445259"/>
                </a:solidFill>
                <a:latin typeface="Open Sans 2"/>
                <a:ea typeface="Open Sans 2"/>
                <a:cs typeface="Open Sans 2"/>
                <a:sym typeface="Open Sans 2"/>
              </a:rPr>
              <a:t>SR</a:t>
            </a:r>
          </a:p>
          <a:p>
            <a:pPr marL="310896" lvl="1" indent="-155448" algn="l">
              <a:spcBef>
                <a:spcPts val="600"/>
              </a:spcBef>
              <a:buFont typeface="Arial"/>
              <a:buChar char="•"/>
            </a:pPr>
            <a:r>
              <a:rPr lang="en-US"/>
              <a:t>We explain upfront what data we’re collecting, how it will be used, and who will see it.</a:t>
            </a:r>
          </a:p>
          <a:p>
            <a:pPr marL="310896" lvl="1" indent="-155448" algn="l">
              <a:spcBef>
                <a:spcPts val="600"/>
              </a:spcBef>
              <a:buFont typeface="Arial"/>
              <a:buChar char="•"/>
            </a:pPr>
            <a:r>
              <a:rPr lang="en-US"/>
              <a:t>We share findings directly with the people and partners who contributed.</a:t>
            </a:r>
          </a:p>
          <a:p>
            <a:pPr marL="310896" lvl="1" indent="-155448" algn="l">
              <a:spcBef>
                <a:spcPts val="600"/>
              </a:spcBef>
              <a:buFont typeface="Arial"/>
              <a:buChar char="•"/>
            </a:pPr>
            <a:r>
              <a:rPr lang="en-US"/>
              <a:t>For internal evaluations, we build in feedback loops so participants know what we heard and how we adjusted.</a:t>
            </a:r>
          </a:p>
          <a:p>
            <a:pPr marL="310896" lvl="1" indent="-155448" algn="l">
              <a:spcBef>
                <a:spcPts val="600"/>
              </a:spcBef>
              <a:buFont typeface="Arial"/>
              <a:buChar char="•"/>
            </a:pPr>
            <a:r>
              <a:rPr lang="en-US"/>
              <a:t>Our reports are publicly available and include methods, tools, sources, and calculations, along with limitations and what didn’t go as planned.</a:t>
            </a:r>
          </a:p>
          <a:p>
            <a:pPr marL="310896" lvl="1" indent="-155448">
              <a:spcBef>
                <a:spcPts val="600"/>
              </a:spcBef>
              <a:buFont typeface="Arial"/>
              <a:buChar char="•"/>
            </a:pPr>
            <a:endParaRPr lang="en-US" sz="1200">
              <a:solidFill>
                <a:srgbClr val="445259"/>
              </a:solidFill>
              <a:latin typeface="Open Sans 2"/>
              <a:ea typeface="Open Sans 2"/>
              <a:cs typeface="Open Sans 2"/>
              <a:sym typeface="Open Sans 2"/>
            </a:endParaRPr>
          </a:p>
          <a:p>
            <a:pPr marL="310896" lvl="1" indent="-155448">
              <a:spcBef>
                <a:spcPts val="600"/>
              </a:spcBef>
              <a:buFont typeface="Arial"/>
              <a:buChar char="•"/>
            </a:pPr>
            <a:endParaRPr lang="en-US" sz="1200">
              <a:solidFill>
                <a:srgbClr val="445259"/>
              </a:solidFill>
              <a:latin typeface="Open Sans 2"/>
              <a:ea typeface="Open Sans 2"/>
              <a:cs typeface="Open Sans 2"/>
              <a:sym typeface="Open Sans 2"/>
            </a:endParaRPr>
          </a:p>
          <a:p>
            <a:pPr marL="310896" marR="0" lvl="1" indent="-155448" algn="l" defTabSz="914400" rtl="0" eaLnBrk="1" fontAlgn="auto" latinLnBrk="0" hangingPunct="1">
              <a:lnSpc>
                <a:spcPct val="100000"/>
              </a:lnSpc>
              <a:spcBef>
                <a:spcPts val="600"/>
              </a:spcBef>
              <a:spcAft>
                <a:spcPts val="0"/>
              </a:spcAft>
              <a:buClrTx/>
              <a:buSzTx/>
              <a:buFont typeface="Arial"/>
              <a:buChar char="•"/>
              <a:tabLst/>
              <a:defRPr/>
            </a:pPr>
            <a:r>
              <a:rPr lang="en-US" sz="1200">
                <a:solidFill>
                  <a:srgbClr val="445259"/>
                </a:solidFill>
                <a:latin typeface="Open Sans 2"/>
                <a:ea typeface="Open Sans 2"/>
                <a:cs typeface="Open Sans 2"/>
                <a:sym typeface="Open Sans 2"/>
              </a:rPr>
              <a:t>Thinking about the strategies I just shared—relationships, community voice, compensation, and transparency—any quick reactions and thoughts?</a:t>
            </a:r>
          </a:p>
          <a:p>
            <a:pPr marL="310896" lvl="1" indent="-155448">
              <a:spcBef>
                <a:spcPts val="600"/>
              </a:spcBef>
              <a:buFont typeface="Arial"/>
              <a:buChar char="•"/>
            </a:pPr>
            <a:endParaRPr lang="en-US" sz="1200">
              <a:solidFill>
                <a:srgbClr val="445259"/>
              </a:solidFill>
              <a:latin typeface="Open Sans 2"/>
              <a:ea typeface="Open Sans 2"/>
              <a:cs typeface="Open Sans 2"/>
              <a:sym typeface="Open Sans 2"/>
            </a:endParaRPr>
          </a:p>
        </p:txBody>
      </p:sp>
      <p:sp>
        <p:nvSpPr>
          <p:cNvPr id="4" name="Slide Number Placeholder 3"/>
          <p:cNvSpPr>
            <a:spLocks noGrp="1"/>
          </p:cNvSpPr>
          <p:nvPr>
            <p:ph type="sldNum" sz="quarter" idx="5"/>
          </p:nvPr>
        </p:nvSpPr>
        <p:spPr/>
        <p:txBody>
          <a:bodyPr/>
          <a:lstStyle/>
          <a:p>
            <a:fld id="{B7A04DE7-3726-47DF-8EDA-894621687AFF}" type="slidenum">
              <a:rPr lang="en-US" smtClean="0"/>
              <a:t>17</a:t>
            </a:fld>
            <a:endParaRPr lang="en-US"/>
          </a:p>
        </p:txBody>
      </p:sp>
    </p:spTree>
    <p:extLst>
      <p:ext uri="{BB962C8B-B14F-4D97-AF65-F5344CB8AC3E}">
        <p14:creationId xmlns:p14="http://schemas.microsoft.com/office/powerpoint/2010/main" val="662526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KK</a:t>
            </a:r>
          </a:p>
          <a:p>
            <a:endParaRPr lang="en-US"/>
          </a:p>
          <a:p>
            <a:pPr marL="171450" indent="-171450">
              <a:buFont typeface="Arial" panose="020B0604020202020204" pitchFamily="34" charset="0"/>
              <a:buChar char="•"/>
            </a:pPr>
            <a:r>
              <a:rPr lang="en-US"/>
              <a:t>When we release our final products, we’re using plan language, visuals, and translations so that results are understandable and usable across multiple audiences. </a:t>
            </a:r>
          </a:p>
          <a:p>
            <a:pPr marL="171450" indent="-171450">
              <a:buFont typeface="Arial" panose="020B0604020202020204" pitchFamily="34" charset="0"/>
              <a:buChar char="•"/>
            </a:pPr>
            <a:r>
              <a:rPr lang="en-US"/>
              <a:t>Data visualization, including the use of color, white space, and phrasing to highlight the key takeaway, is important to ensure key messages are clear.</a:t>
            </a:r>
          </a:p>
          <a:p>
            <a:pPr marL="171450" indent="-171450">
              <a:buFont typeface="Arial" panose="020B0604020202020204" pitchFamily="34" charset="0"/>
              <a:buChar char="•"/>
            </a:pPr>
            <a:r>
              <a:rPr lang="en-US"/>
              <a:t>Our materials are often translated into Spanish as Milwaukee as a significant Spanish-speaking population, especially amongst child care providers.</a:t>
            </a:r>
          </a:p>
          <a:p>
            <a:pPr marL="171450" indent="-171450">
              <a:buFont typeface="Arial" panose="020B0604020202020204" pitchFamily="34" charset="0"/>
              <a:buChar char="•"/>
            </a:pPr>
            <a:r>
              <a:rPr lang="en-US"/>
              <a:t>Our data advisory committees review products before publication, and we’ll use multiple formats—full report, infographics, social media, and presentations—to share results.  </a:t>
            </a:r>
          </a:p>
        </p:txBody>
      </p:sp>
      <p:sp>
        <p:nvSpPr>
          <p:cNvPr id="4" name="Slide Number Placeholder 3"/>
          <p:cNvSpPr>
            <a:spLocks noGrp="1"/>
          </p:cNvSpPr>
          <p:nvPr>
            <p:ph type="sldNum" sz="quarter" idx="5"/>
          </p:nvPr>
        </p:nvSpPr>
        <p:spPr/>
        <p:txBody>
          <a:bodyPr/>
          <a:lstStyle/>
          <a:p>
            <a:fld id="{B7A04DE7-3726-47DF-8EDA-894621687AFF}" type="slidenum">
              <a:rPr lang="en-US" smtClean="0"/>
              <a:t>18</a:t>
            </a:fld>
            <a:endParaRPr lang="en-US"/>
          </a:p>
        </p:txBody>
      </p:sp>
    </p:spTree>
    <p:extLst>
      <p:ext uri="{BB962C8B-B14F-4D97-AF65-F5344CB8AC3E}">
        <p14:creationId xmlns:p14="http://schemas.microsoft.com/office/powerpoint/2010/main" val="11868075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5448" lvl="1" indent="0" algn="l">
              <a:lnSpc>
                <a:spcPts val="1900"/>
              </a:lnSpc>
              <a:buFont typeface="Arial"/>
              <a:buNone/>
            </a:pPr>
            <a:r>
              <a:rPr lang="en-US" sz="1200">
                <a:solidFill>
                  <a:srgbClr val="445259"/>
                </a:solidFill>
                <a:latin typeface="Open Sans 2"/>
                <a:ea typeface="Open Sans 2"/>
                <a:cs typeface="Open Sans 2"/>
                <a:sym typeface="Open Sans 2"/>
              </a:rPr>
              <a:t>KK</a:t>
            </a:r>
          </a:p>
          <a:p>
            <a:pPr marL="310896" lvl="1" indent="-155448" algn="l">
              <a:lnSpc>
                <a:spcPts val="1900"/>
              </a:lnSpc>
              <a:buFont typeface="Arial"/>
              <a:buChar char="•"/>
            </a:pPr>
            <a:r>
              <a:rPr lang="en-US" sz="1200">
                <a:solidFill>
                  <a:srgbClr val="445259"/>
                </a:solidFill>
                <a:latin typeface="Open Sans 2"/>
                <a:ea typeface="Open Sans 2"/>
                <a:cs typeface="Open Sans 2"/>
                <a:sym typeface="Open Sans 2"/>
              </a:rPr>
              <a:t>We believe in feedback loops and being responsive to our partners. We adjust tools, methods, and timelines as needs change.</a:t>
            </a:r>
          </a:p>
          <a:p>
            <a:pPr marL="310896" lvl="1" indent="-155448" algn="l">
              <a:lnSpc>
                <a:spcPts val="1900"/>
              </a:lnSpc>
              <a:buFont typeface="Arial"/>
              <a:buChar char="•"/>
            </a:pPr>
            <a:r>
              <a:rPr lang="en-US" sz="1200">
                <a:solidFill>
                  <a:srgbClr val="445259"/>
                </a:solidFill>
                <a:latin typeface="Open Sans 2"/>
                <a:ea typeface="Open Sans 2"/>
                <a:cs typeface="Open Sans 2"/>
                <a:sym typeface="Open Sans 2"/>
              </a:rPr>
              <a:t>Use advisory groups to review and refine questions and protocols, including how and types of questions we ask. </a:t>
            </a:r>
          </a:p>
          <a:p>
            <a:pPr marL="310896" lvl="1" indent="-155448" algn="l">
              <a:lnSpc>
                <a:spcPts val="1900"/>
              </a:lnSpc>
              <a:buFont typeface="Arial"/>
              <a:buChar char="•"/>
            </a:pPr>
            <a:r>
              <a:rPr lang="en-US" sz="1200">
                <a:solidFill>
                  <a:srgbClr val="445259"/>
                </a:solidFill>
                <a:latin typeface="Open Sans 2"/>
                <a:ea typeface="Open Sans 2"/>
                <a:cs typeface="Open Sans 2"/>
                <a:sym typeface="Open Sans 2"/>
              </a:rPr>
              <a:t>Translate materials to be more inclusive and increase reach.</a:t>
            </a:r>
          </a:p>
          <a:p>
            <a:pPr marL="310896" lvl="1" indent="-155448" algn="l">
              <a:lnSpc>
                <a:spcPts val="1900"/>
              </a:lnSpc>
              <a:buFont typeface="Arial"/>
              <a:buChar char="•"/>
            </a:pPr>
            <a:r>
              <a:rPr lang="en-US" sz="1200">
                <a:solidFill>
                  <a:srgbClr val="445259"/>
                </a:solidFill>
                <a:latin typeface="Open Sans 2"/>
                <a:ea typeface="Open Sans 2"/>
                <a:cs typeface="Open Sans 2"/>
                <a:sym typeface="Open Sans 2"/>
              </a:rPr>
              <a:t>Adjust as things happen</a:t>
            </a:r>
          </a:p>
          <a:p>
            <a:pPr marL="768096" lvl="2" indent="-155448">
              <a:lnSpc>
                <a:spcPts val="1900"/>
              </a:lnSpc>
              <a:buFont typeface="Arial"/>
              <a:buChar char="•"/>
            </a:pPr>
            <a:r>
              <a:rPr lang="en-US" sz="1200">
                <a:solidFill>
                  <a:srgbClr val="445259"/>
                </a:solidFill>
                <a:latin typeface="Open Sans 2"/>
                <a:ea typeface="Open Sans 2"/>
                <a:cs typeface="Open Sans 2"/>
                <a:sym typeface="Open Sans 2"/>
              </a:rPr>
              <a:t>Adapt outreach when barriers arise—like closing surveys or shifting to direct contact. For example, the Wisconsin Shares survey link was published online, so we got spammed with over 1,000 survey responses. We ended up closing that survey link, cleaning the data file, and then pivoting to unique survey links to select child care providers so we could more accurately monitor results as they came in. </a:t>
            </a:r>
          </a:p>
          <a:p>
            <a:pPr marL="310896" lvl="1" indent="-155448" algn="l">
              <a:lnSpc>
                <a:spcPts val="1900"/>
              </a:lnSpc>
              <a:buFont typeface="Arial"/>
              <a:buChar char="•"/>
            </a:pPr>
            <a:r>
              <a:rPr lang="en-US" sz="1200">
                <a:solidFill>
                  <a:srgbClr val="445259"/>
                </a:solidFill>
                <a:latin typeface="Open Sans 2"/>
                <a:ea typeface="Open Sans 2"/>
                <a:cs typeface="Open Sans 2"/>
                <a:sym typeface="Open Sans 2"/>
              </a:rPr>
              <a:t>We also use consultants or our parent ambassadors for outreach, making phone calls and sending emails. We used Text </a:t>
            </a:r>
            <a:r>
              <a:rPr lang="en-US" sz="1200" err="1">
                <a:solidFill>
                  <a:srgbClr val="445259"/>
                </a:solidFill>
                <a:latin typeface="Open Sans 2"/>
                <a:ea typeface="Open Sans 2"/>
                <a:cs typeface="Open Sans 2"/>
                <a:sym typeface="Open Sans 2"/>
              </a:rPr>
              <a:t>em</a:t>
            </a:r>
            <a:r>
              <a:rPr lang="en-US" sz="1200">
                <a:solidFill>
                  <a:srgbClr val="445259"/>
                </a:solidFill>
                <a:latin typeface="Open Sans 2"/>
                <a:ea typeface="Open Sans 2"/>
                <a:cs typeface="Open Sans 2"/>
                <a:sym typeface="Open Sans 2"/>
              </a:rPr>
              <a:t> all to increase our survey responses when we have cell numbers for our participants. </a:t>
            </a:r>
          </a:p>
          <a:p>
            <a:endParaRPr lang="en-US" sz="1200"/>
          </a:p>
        </p:txBody>
      </p:sp>
      <p:sp>
        <p:nvSpPr>
          <p:cNvPr id="4" name="Slide Number Placeholder 3"/>
          <p:cNvSpPr>
            <a:spLocks noGrp="1"/>
          </p:cNvSpPr>
          <p:nvPr>
            <p:ph type="sldNum" sz="quarter" idx="5"/>
          </p:nvPr>
        </p:nvSpPr>
        <p:spPr/>
        <p:txBody>
          <a:bodyPr/>
          <a:lstStyle/>
          <a:p>
            <a:fld id="{B7A04DE7-3726-47DF-8EDA-894621687AFF}" type="slidenum">
              <a:rPr lang="en-US" smtClean="0"/>
              <a:t>19</a:t>
            </a:fld>
            <a:endParaRPr lang="en-US"/>
          </a:p>
        </p:txBody>
      </p:sp>
    </p:spTree>
    <p:extLst>
      <p:ext uri="{BB962C8B-B14F-4D97-AF65-F5344CB8AC3E}">
        <p14:creationId xmlns:p14="http://schemas.microsoft.com/office/powerpoint/2010/main" val="305078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SR: We want to start with our learning objectives and agenda. </a:t>
            </a:r>
          </a:p>
          <a:p>
            <a:pPr algn="l">
              <a:lnSpc>
                <a:spcPts val="1900"/>
              </a:lnSpc>
              <a:spcBef>
                <a:spcPts val="600"/>
              </a:spcBef>
            </a:pPr>
            <a:r>
              <a:rPr lang="en-US">
                <a:solidFill>
                  <a:srgbClr val="FFFFFF"/>
                </a:solidFill>
                <a:latin typeface="Open Sans 2"/>
                <a:ea typeface="Open Sans 2"/>
                <a:cs typeface="Open Sans 2"/>
                <a:sym typeface="Open Sans 2"/>
              </a:rPr>
              <a:t>LEARNING OBJECTIVES</a:t>
            </a:r>
          </a:p>
          <a:p>
            <a:pPr marL="155448" lvl="1" algn="l">
              <a:spcBef>
                <a:spcPts val="600"/>
              </a:spcBef>
            </a:pPr>
            <a:r>
              <a:rPr lang="en-US" sz="1200">
                <a:solidFill>
                  <a:srgbClr val="FFFFFF"/>
                </a:solidFill>
                <a:latin typeface="Open Sans 2"/>
                <a:ea typeface="Open Sans 2"/>
                <a:cs typeface="Open Sans 2"/>
                <a:sym typeface="Open Sans 2"/>
              </a:rPr>
              <a:t>Learn concrete strategies for designing community-guided evaluations that influence systems, resonate with policymakers, and stay grounded in the voices of those most impacted</a:t>
            </a:r>
            <a:r>
              <a:rPr lang="en-US">
                <a:solidFill>
                  <a:srgbClr val="FFFFFF"/>
                </a:solidFill>
                <a:latin typeface="Open Sans 2"/>
                <a:ea typeface="Open Sans 2"/>
                <a:cs typeface="Open Sans 2"/>
                <a:sym typeface="Open Sans 2"/>
              </a:rPr>
              <a:t>. </a:t>
            </a:r>
            <a:br>
              <a:rPr lang="en-US">
                <a:solidFill>
                  <a:srgbClr val="FFFFFF"/>
                </a:solidFill>
                <a:latin typeface="Open Sans 2"/>
                <a:ea typeface="Open Sans 2"/>
                <a:cs typeface="Open Sans 2"/>
                <a:sym typeface="Open Sans 2"/>
              </a:rPr>
            </a:br>
            <a:r>
              <a:rPr lang="en-US" b="1">
                <a:solidFill>
                  <a:srgbClr val="445259"/>
                </a:solidFill>
                <a:latin typeface="Open Sans 2"/>
                <a:ea typeface="Open Sans 2"/>
                <a:cs typeface="Open Sans 2"/>
                <a:sym typeface="Open Sans 2"/>
              </a:rPr>
              <a:t>AGENDA</a:t>
            </a:r>
          </a:p>
          <a:p>
            <a:pPr marL="441198" lvl="1" indent="-285750" algn="l">
              <a:spcBef>
                <a:spcPts val="600"/>
              </a:spcBef>
              <a:buFont typeface="Arial" panose="020B0604020202020204" pitchFamily="34" charset="0"/>
              <a:buChar char="•"/>
            </a:pPr>
            <a:r>
              <a:rPr lang="en-US" sz="1200">
                <a:solidFill>
                  <a:srgbClr val="445259"/>
                </a:solidFill>
                <a:latin typeface="Open Sans 2"/>
                <a:ea typeface="Open Sans 2"/>
                <a:cs typeface="Open Sans 2"/>
                <a:sym typeface="Open Sans 2"/>
              </a:rPr>
              <a:t>Data equity acknowledgment</a:t>
            </a:r>
          </a:p>
          <a:p>
            <a:pPr marL="441198" lvl="1" indent="-285750" algn="l">
              <a:spcBef>
                <a:spcPts val="600"/>
              </a:spcBef>
              <a:buFont typeface="Arial" panose="020B0604020202020204" pitchFamily="34" charset="0"/>
              <a:buChar char="•"/>
            </a:pPr>
            <a:r>
              <a:rPr lang="en-US" sz="1200">
                <a:solidFill>
                  <a:srgbClr val="445259"/>
                </a:solidFill>
                <a:latin typeface="Open Sans 2"/>
                <a:ea typeface="Open Sans 2"/>
                <a:cs typeface="Open Sans 2"/>
                <a:sym typeface="Open Sans 2"/>
              </a:rPr>
              <a:t>Introductions and icebreaker</a:t>
            </a:r>
          </a:p>
          <a:p>
            <a:pPr marL="441198" lvl="1" indent="-285750" algn="l">
              <a:spcBef>
                <a:spcPts val="600"/>
              </a:spcBef>
              <a:buFont typeface="Arial" panose="020B0604020202020204" pitchFamily="34" charset="0"/>
              <a:buChar char="•"/>
            </a:pPr>
            <a:r>
              <a:rPr lang="en-US" sz="1200">
                <a:solidFill>
                  <a:srgbClr val="445259"/>
                </a:solidFill>
                <a:latin typeface="Open Sans 2"/>
                <a:ea typeface="Open Sans 2"/>
                <a:cs typeface="Open Sans 2"/>
                <a:sym typeface="Open Sans 2"/>
              </a:rPr>
              <a:t>Boring background stuff</a:t>
            </a:r>
          </a:p>
          <a:p>
            <a:pPr marL="441198" lvl="1" indent="-285750" algn="l">
              <a:spcBef>
                <a:spcPts val="600"/>
              </a:spcBef>
              <a:buFont typeface="Arial" panose="020B0604020202020204" pitchFamily="34" charset="0"/>
              <a:buChar char="•"/>
            </a:pPr>
            <a:r>
              <a:rPr lang="en-US" sz="1200">
                <a:solidFill>
                  <a:srgbClr val="445259"/>
                </a:solidFill>
                <a:latin typeface="Open Sans 2"/>
                <a:ea typeface="Open Sans 2"/>
                <a:cs typeface="Open Sans 2"/>
                <a:sym typeface="Open Sans 2"/>
              </a:rPr>
              <a:t>Case studies </a:t>
            </a:r>
          </a:p>
          <a:p>
            <a:pPr marL="441198" lvl="1" indent="-285750">
              <a:spcBef>
                <a:spcPts val="600"/>
              </a:spcBef>
              <a:buFont typeface="Arial" panose="020B0604020202020204" pitchFamily="34" charset="0"/>
              <a:buChar char="•"/>
            </a:pPr>
            <a:r>
              <a:rPr lang="en-US" sz="1200">
                <a:solidFill>
                  <a:srgbClr val="445259"/>
                </a:solidFill>
                <a:latin typeface="Open Sans 2"/>
                <a:ea typeface="Open Sans 2"/>
                <a:cs typeface="Open Sans 2"/>
                <a:sym typeface="Open Sans 2"/>
              </a:rPr>
              <a:t>Our strategies</a:t>
            </a:r>
          </a:p>
          <a:p>
            <a:pPr marL="441198" lvl="1" indent="-285750" algn="l">
              <a:spcBef>
                <a:spcPts val="600"/>
              </a:spcBef>
              <a:buFont typeface="Arial" panose="020B0604020202020204" pitchFamily="34" charset="0"/>
              <a:buChar char="•"/>
            </a:pPr>
            <a:r>
              <a:rPr lang="en-US" sz="1200">
                <a:solidFill>
                  <a:srgbClr val="445259"/>
                </a:solidFill>
                <a:latin typeface="Open Sans 2"/>
                <a:ea typeface="Open Sans 2"/>
                <a:cs typeface="Open Sans 2"/>
                <a:sym typeface="Open Sans 2"/>
              </a:rPr>
              <a:t>Q &amp; A</a:t>
            </a:r>
            <a:br>
              <a:rPr lang="en-US">
                <a:solidFill>
                  <a:srgbClr val="445259"/>
                </a:solidFill>
                <a:latin typeface="Open Sans 2"/>
                <a:ea typeface="Open Sans 2"/>
                <a:cs typeface="Open Sans 2"/>
                <a:sym typeface="Open Sans 2"/>
              </a:rPr>
            </a:br>
            <a:endParaRPr lang="en-US">
              <a:solidFill>
                <a:srgbClr val="445259"/>
              </a:solidFill>
              <a:latin typeface="Open Sans 2"/>
              <a:ea typeface="Open Sans 2"/>
              <a:cs typeface="Open Sans 2"/>
              <a:sym typeface="Open Sans 2"/>
            </a:endParaRPr>
          </a:p>
          <a:p>
            <a:pPr algn="l">
              <a:lnSpc>
                <a:spcPts val="1900"/>
              </a:lnSpc>
              <a:spcBef>
                <a:spcPts val="600"/>
              </a:spcBef>
            </a:pPr>
            <a:endParaRPr lang="en-US">
              <a:solidFill>
                <a:srgbClr val="FFFFFF"/>
              </a:solidFill>
              <a:latin typeface="Open Sans 2"/>
              <a:ea typeface="Open Sans 2"/>
              <a:cs typeface="Open Sans 2"/>
              <a:sym typeface="Open Sans 2"/>
            </a:endParaRPr>
          </a:p>
          <a:p>
            <a:endParaRPr lang="en-US"/>
          </a:p>
        </p:txBody>
      </p:sp>
      <p:sp>
        <p:nvSpPr>
          <p:cNvPr id="4" name="Slide Number Placeholder 3"/>
          <p:cNvSpPr>
            <a:spLocks noGrp="1"/>
          </p:cNvSpPr>
          <p:nvPr>
            <p:ph type="sldNum" sz="quarter" idx="5"/>
          </p:nvPr>
        </p:nvSpPr>
        <p:spPr/>
        <p:txBody>
          <a:bodyPr/>
          <a:lstStyle/>
          <a:p>
            <a:fld id="{1A7E30BD-8B21-4C45-B456-57085D4B0809}" type="slidenum">
              <a:rPr lang="en-US" smtClean="0"/>
              <a:t>2</a:t>
            </a:fld>
            <a:endParaRPr lang="en-US"/>
          </a:p>
        </p:txBody>
      </p:sp>
    </p:spTree>
    <p:extLst>
      <p:ext uri="{BB962C8B-B14F-4D97-AF65-F5344CB8AC3E}">
        <p14:creationId xmlns:p14="http://schemas.microsoft.com/office/powerpoint/2010/main" val="273514674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55448" lvl="1" indent="0" algn="l">
              <a:lnSpc>
                <a:spcPts val="2088"/>
              </a:lnSpc>
              <a:buFont typeface="Arial"/>
              <a:buNone/>
            </a:pPr>
            <a:r>
              <a:rPr lang="en-US" sz="1200">
                <a:solidFill>
                  <a:srgbClr val="445259"/>
                </a:solidFill>
                <a:latin typeface="Open Sans 2"/>
                <a:ea typeface="Open Sans 2"/>
                <a:cs typeface="Open Sans 2"/>
                <a:sym typeface="Open Sans 2"/>
              </a:rPr>
              <a:t>KK</a:t>
            </a:r>
          </a:p>
          <a:p>
            <a:pPr marL="310896" lvl="1" indent="-155448" algn="l">
              <a:lnSpc>
                <a:spcPts val="2088"/>
              </a:lnSpc>
              <a:buFont typeface="Arial"/>
              <a:buChar char="•"/>
            </a:pPr>
            <a:r>
              <a:rPr lang="en-US" sz="1200">
                <a:solidFill>
                  <a:srgbClr val="445259"/>
                </a:solidFill>
                <a:latin typeface="Open Sans 2"/>
                <a:ea typeface="Open Sans 2"/>
                <a:cs typeface="Open Sans 2"/>
                <a:sym typeface="Open Sans 2"/>
              </a:rPr>
              <a:t>We are extremely purposeful when it comes to our timelines, but also build in flexibility as needed.  </a:t>
            </a:r>
          </a:p>
          <a:p>
            <a:pPr marL="310896" lvl="1" indent="-155448" algn="l">
              <a:lnSpc>
                <a:spcPts val="2088"/>
              </a:lnSpc>
              <a:buFont typeface="Arial"/>
              <a:buChar char="•"/>
            </a:pPr>
            <a:r>
              <a:rPr lang="en-US" sz="1200">
                <a:solidFill>
                  <a:srgbClr val="445259"/>
                </a:solidFill>
                <a:latin typeface="Open Sans 2"/>
                <a:ea typeface="Open Sans 2"/>
                <a:cs typeface="Open Sans 2"/>
                <a:sym typeface="Open Sans 2"/>
              </a:rPr>
              <a:t>We work backwards, thinking about when something is the most useful or impactful. We know that results from Still Making Every Dollar Count were needed in March 2025, so we managed our work to correspond with that as our release date. SMEDC wouldn't have been useful in July, after the state budget had been signed.</a:t>
            </a:r>
          </a:p>
          <a:p>
            <a:pPr marL="310896" lvl="1" indent="-155448" algn="l">
              <a:lnSpc>
                <a:spcPts val="2088"/>
              </a:lnSpc>
              <a:buFont typeface="Arial"/>
              <a:buChar char="•"/>
            </a:pPr>
            <a:r>
              <a:rPr lang="en-US" sz="1200">
                <a:solidFill>
                  <a:srgbClr val="445259"/>
                </a:solidFill>
                <a:latin typeface="Open Sans 2"/>
                <a:ea typeface="Open Sans 2"/>
                <a:cs typeface="Open Sans 2"/>
                <a:sym typeface="Open Sans 2"/>
              </a:rPr>
              <a:t>We also consider when is it a good time for ECE providers or students to get a survey…May/June, when everyone is transitioning at school or gearing up for summer programming, is not the best time to launch a survey.  </a:t>
            </a:r>
          </a:p>
          <a:p>
            <a:pPr marL="310896" lvl="1" indent="-155448" algn="l">
              <a:lnSpc>
                <a:spcPts val="2088"/>
              </a:lnSpc>
              <a:buFont typeface="Arial"/>
              <a:buChar char="•"/>
            </a:pPr>
            <a:r>
              <a:rPr lang="en-US" sz="1200">
                <a:solidFill>
                  <a:srgbClr val="445259"/>
                </a:solidFill>
                <a:latin typeface="Open Sans 2"/>
                <a:ea typeface="Open Sans 2"/>
                <a:cs typeface="Open Sans 2"/>
                <a:sym typeface="Open Sans 2"/>
              </a:rPr>
              <a:t>Tend to have flexible-</a:t>
            </a:r>
            <a:r>
              <a:rPr lang="en-US" sz="1200" err="1">
                <a:solidFill>
                  <a:srgbClr val="445259"/>
                </a:solidFill>
                <a:latin typeface="Open Sans 2"/>
                <a:ea typeface="Open Sans 2"/>
                <a:cs typeface="Open Sans 2"/>
                <a:sym typeface="Open Sans 2"/>
              </a:rPr>
              <a:t>ish</a:t>
            </a:r>
            <a:r>
              <a:rPr lang="en-US" sz="1200">
                <a:solidFill>
                  <a:srgbClr val="445259"/>
                </a:solidFill>
                <a:latin typeface="Open Sans 2"/>
                <a:ea typeface="Open Sans 2"/>
                <a:cs typeface="Open Sans 2"/>
                <a:sym typeface="Open Sans 2"/>
              </a:rPr>
              <a:t> deadlines, will extend based on responses and partner feedback, unless we have something solid, like the state budget. </a:t>
            </a:r>
          </a:p>
          <a:p>
            <a:pPr marL="310896" lvl="1" indent="-155448" algn="l">
              <a:lnSpc>
                <a:spcPts val="2088"/>
              </a:lnSpc>
              <a:buFont typeface="Arial"/>
              <a:buChar char="•"/>
            </a:pPr>
            <a:r>
              <a:rPr lang="en-US" sz="1200">
                <a:solidFill>
                  <a:srgbClr val="445259"/>
                </a:solidFill>
                <a:latin typeface="Open Sans 2"/>
                <a:ea typeface="Open Sans 2"/>
                <a:cs typeface="Open Sans 2"/>
                <a:sym typeface="Open Sans 2"/>
              </a:rPr>
              <a:t>We have flexible timing for focus groups, interviews, feedback, meetings—often held in evenings or on weekends, when our partners may be free. We’ll have a mix of virtual and in-person options. </a:t>
            </a:r>
          </a:p>
          <a:p>
            <a:pPr marL="310896" lvl="1" indent="-155448" algn="l">
              <a:lnSpc>
                <a:spcPts val="2088"/>
              </a:lnSpc>
              <a:buFont typeface="Arial"/>
              <a:buChar char="•"/>
            </a:pPr>
            <a:r>
              <a:rPr lang="en-US" sz="1200">
                <a:solidFill>
                  <a:srgbClr val="445259"/>
                </a:solidFill>
                <a:latin typeface="Open Sans 2"/>
                <a:ea typeface="Open Sans 2"/>
                <a:cs typeface="Open Sans 2"/>
                <a:sym typeface="Open Sans 2"/>
              </a:rPr>
              <a:t>I mentioned our ambassadors making outreach phone calls for our surveys—they can do these phone calls when it works for them: evenings weekends, around their other responsibilities.</a:t>
            </a:r>
          </a:p>
        </p:txBody>
      </p:sp>
      <p:sp>
        <p:nvSpPr>
          <p:cNvPr id="4" name="Slide Number Placeholder 3"/>
          <p:cNvSpPr>
            <a:spLocks noGrp="1"/>
          </p:cNvSpPr>
          <p:nvPr>
            <p:ph type="sldNum" sz="quarter" idx="5"/>
          </p:nvPr>
        </p:nvSpPr>
        <p:spPr/>
        <p:txBody>
          <a:bodyPr/>
          <a:lstStyle/>
          <a:p>
            <a:fld id="{B7A04DE7-3726-47DF-8EDA-894621687AFF}" type="slidenum">
              <a:rPr lang="en-US" smtClean="0"/>
              <a:t>20</a:t>
            </a:fld>
            <a:endParaRPr lang="en-US"/>
          </a:p>
        </p:txBody>
      </p:sp>
    </p:spTree>
    <p:extLst>
      <p:ext uri="{BB962C8B-B14F-4D97-AF65-F5344CB8AC3E}">
        <p14:creationId xmlns:p14="http://schemas.microsoft.com/office/powerpoint/2010/main" val="12796292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KK</a:t>
            </a:r>
          </a:p>
          <a:p>
            <a:endParaRPr lang="en-US"/>
          </a:p>
          <a:p>
            <a:r>
              <a:rPr lang="en-US"/>
              <a:t>These are a few reflection questions that can be used to help increase your usage of these strategies, which is also available via the QR code at the end. </a:t>
            </a:r>
          </a:p>
          <a:p>
            <a:endParaRPr lang="en-US"/>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rgbClr val="445259"/>
                </a:solidFill>
                <a:latin typeface="Open Sans 2"/>
                <a:ea typeface="Open Sans 2"/>
                <a:cs typeface="Open Sans 2"/>
                <a:sym typeface="Open Sans 2"/>
              </a:rPr>
              <a:t>Thinking about the strategies I just shared—accessibility and language, responsiveness, and timing—any quick reactions and thoughts?</a:t>
            </a:r>
          </a:p>
          <a:p>
            <a:endParaRPr lang="en-US"/>
          </a:p>
        </p:txBody>
      </p:sp>
      <p:sp>
        <p:nvSpPr>
          <p:cNvPr id="4" name="Slide Number Placeholder 3"/>
          <p:cNvSpPr>
            <a:spLocks noGrp="1"/>
          </p:cNvSpPr>
          <p:nvPr>
            <p:ph type="sldNum" sz="quarter" idx="5"/>
          </p:nvPr>
        </p:nvSpPr>
        <p:spPr/>
        <p:txBody>
          <a:bodyPr/>
          <a:lstStyle/>
          <a:p>
            <a:fld id="{B7A04DE7-3726-47DF-8EDA-894621687AFF}" type="slidenum">
              <a:rPr lang="en-US" smtClean="0"/>
              <a:t>21</a:t>
            </a:fld>
            <a:endParaRPr lang="en-US"/>
          </a:p>
        </p:txBody>
      </p:sp>
    </p:spTree>
    <p:extLst>
      <p:ext uri="{BB962C8B-B14F-4D97-AF65-F5344CB8AC3E}">
        <p14:creationId xmlns:p14="http://schemas.microsoft.com/office/powerpoint/2010/main" val="20770034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some key projects that we’re working. I know we’re out of time, but we’re always to chat. Or grab a beer across the street. Fun fact: happy hour starts at 2 PM at on tap. </a:t>
            </a:r>
          </a:p>
          <a:p>
            <a:endParaRPr lang="en-US"/>
          </a:p>
          <a:p>
            <a:endParaRPr lang="en-US"/>
          </a:p>
          <a:p>
            <a:r>
              <a:rPr lang="en-US"/>
              <a:t>SR</a:t>
            </a:r>
          </a:p>
          <a:p>
            <a:r>
              <a:rPr lang="en-US"/>
              <a:t>We’re always building and improving- here’s what doing looking ahead.</a:t>
            </a:r>
          </a:p>
          <a:p>
            <a:pPr marL="171450" indent="-171450">
              <a:buFont typeface="Arial" panose="020B0604020202020204" pitchFamily="34" charset="0"/>
              <a:buChar char="•"/>
            </a:pPr>
            <a:r>
              <a:rPr lang="en-US" b="0"/>
              <a:t>We recently completed our data training series with our ECE Ambassadors. That came directly from their feedback after the program evaluation — they wanted to build their confidence using and interpreting data. It’s part of a longer effort to build capacity and shift power over time, with the goal of us eventually stepping back into a consulting role for support and the Ambassadors leading their own data, research, and evaluation projects.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a:t>We launched our Stability Project, which includes focus groups with ECE program owners and directors to identify factors that support programs to stay open and ones that lead to closure as well as developing three metrics to monitor stability in the child care sector (churn, closure, stability).</a:t>
            </a:r>
          </a:p>
          <a:p>
            <a:pPr marL="171450" indent="-171450">
              <a:buFont typeface="Arial" panose="020B0604020202020204" pitchFamily="34" charset="0"/>
              <a:buChar char="•"/>
            </a:pPr>
            <a:r>
              <a:rPr lang="en-US" b="0"/>
              <a:t>As part of the Stability Project we also launched Seeing the Value, a </a:t>
            </a:r>
            <a:r>
              <a:rPr lang="en-US" b="0" err="1"/>
              <a:t>PhotoVoice</a:t>
            </a:r>
            <a:r>
              <a:rPr lang="en-US" b="0"/>
              <a:t> project where ECE owners document what it’s like to run a program day to day. It’s a way to show the realities of early childhood work through their own images and words. We’re really excited to showcase this work with our co-researchers at the Week of the Young Child in April. </a:t>
            </a:r>
          </a:p>
          <a:p>
            <a:pPr marL="171450" indent="-171450">
              <a:buFont typeface="Arial" panose="020B0604020202020204" pitchFamily="34" charset="0"/>
              <a:buChar char="•"/>
            </a:pPr>
            <a:r>
              <a:rPr lang="en-US" b="0"/>
              <a:t>We’re planning a Wisconsin Shares study from the provider perspective next year. That idea came straight from the community — we kept hearing during focus groups that the program doesn’t work well for the ECE program owners and directors, and we want to better understand why.</a:t>
            </a:r>
          </a:p>
          <a:p>
            <a:pPr marL="0" indent="0">
              <a:buFont typeface="Arial" panose="020B0604020202020204" pitchFamily="34" charset="0"/>
              <a:buNone/>
            </a:pPr>
            <a:br>
              <a:rPr lang="en-US"/>
            </a:br>
            <a:endParaRPr lang="en-US"/>
          </a:p>
        </p:txBody>
      </p:sp>
      <p:sp>
        <p:nvSpPr>
          <p:cNvPr id="4" name="Slide Number Placeholder 3"/>
          <p:cNvSpPr>
            <a:spLocks noGrp="1"/>
          </p:cNvSpPr>
          <p:nvPr>
            <p:ph type="sldNum" sz="quarter" idx="5"/>
          </p:nvPr>
        </p:nvSpPr>
        <p:spPr/>
        <p:txBody>
          <a:bodyPr/>
          <a:lstStyle/>
          <a:p>
            <a:fld id="{B7A04DE7-3726-47DF-8EDA-894621687AFF}" type="slidenum">
              <a:rPr lang="en-US" smtClean="0"/>
              <a:t>22</a:t>
            </a:fld>
            <a:endParaRPr lang="en-US"/>
          </a:p>
        </p:txBody>
      </p:sp>
    </p:spTree>
    <p:extLst>
      <p:ext uri="{BB962C8B-B14F-4D97-AF65-F5344CB8AC3E}">
        <p14:creationId xmlns:p14="http://schemas.microsoft.com/office/powerpoint/2010/main" val="25618911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SR</a:t>
            </a:r>
          </a:p>
          <a:p>
            <a:r>
              <a:rPr lang="en-US"/>
              <a:t>Keep in touch! Our contact information is on the screen, we’d love to connect outside of the Data Dive today! </a:t>
            </a:r>
          </a:p>
          <a:p>
            <a:r>
              <a:rPr lang="en-US"/>
              <a:t>We’ve also included a QR code to the strategies we talked about today and the reflection question table. </a:t>
            </a:r>
          </a:p>
          <a:p>
            <a:r>
              <a:rPr lang="en-US"/>
              <a:t>Finally, we have the QR code to our Milwaukee Succeeds research page where you can see the full range of our work! </a:t>
            </a:r>
          </a:p>
        </p:txBody>
      </p:sp>
      <p:sp>
        <p:nvSpPr>
          <p:cNvPr id="4" name="Slide Number Placeholder 3"/>
          <p:cNvSpPr>
            <a:spLocks noGrp="1"/>
          </p:cNvSpPr>
          <p:nvPr>
            <p:ph type="sldNum" sz="quarter" idx="5"/>
          </p:nvPr>
        </p:nvSpPr>
        <p:spPr/>
        <p:txBody>
          <a:bodyPr/>
          <a:lstStyle/>
          <a:p>
            <a:fld id="{B7A04DE7-3726-47DF-8EDA-894621687AFF}" type="slidenum">
              <a:rPr lang="en-US" smtClean="0"/>
              <a:t>23</a:t>
            </a:fld>
            <a:endParaRPr lang="en-US"/>
          </a:p>
        </p:txBody>
      </p:sp>
    </p:spTree>
    <p:extLst>
      <p:ext uri="{BB962C8B-B14F-4D97-AF65-F5344CB8AC3E}">
        <p14:creationId xmlns:p14="http://schemas.microsoft.com/office/powerpoint/2010/main" val="25476131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SR</a:t>
            </a:r>
          </a:p>
          <a:p>
            <a:r>
              <a:rPr lang="en-US"/>
              <a:t>Before we begin, we would like to start with our data equity acknowledgement. </a:t>
            </a:r>
          </a:p>
          <a:p>
            <a:r>
              <a:rPr lang="en-US"/>
              <a:t>Milwaukee Succeeds and the data, evaluation, and research team take pride in our work and consistently strive to provide high-quality data, evaluation, and research to the greater Milwaukee community. Milwaukee has a long history of systemic racism, which touches every aspect of our work. We know that systemic racism and other historical contexts impact health, economic, employment, housing, and other outcomes. We understand that inequities are worse for communities that experience injustice. We know that while data can be used for the good, it has also been used for the bad. </a:t>
            </a:r>
          </a:p>
          <a:p>
            <a:r>
              <a:rPr lang="en-US"/>
              <a:t>We strive to ethically collect and share our data, research, and evaluation work, with our community as a guide, knowing that we cannot right the wrongs that have occurred but in the hope that we can make amends for the future. I invite you to scan the QR code to learn more about our data work, including our complete data equity standards and data biography. </a:t>
            </a:r>
          </a:p>
          <a:p>
            <a:r>
              <a:rPr lang="en-US"/>
              <a:t>We start all of our major presentations with this acknowledgement in order to ground our work and our presentation immediately in data equity, which has become more important in the past year. </a:t>
            </a:r>
          </a:p>
        </p:txBody>
      </p:sp>
      <p:sp>
        <p:nvSpPr>
          <p:cNvPr id="4" name="Slide Number Placeholder 3"/>
          <p:cNvSpPr>
            <a:spLocks noGrp="1"/>
          </p:cNvSpPr>
          <p:nvPr>
            <p:ph type="sldNum" sz="quarter" idx="5"/>
          </p:nvPr>
        </p:nvSpPr>
        <p:spPr/>
        <p:txBody>
          <a:bodyPr/>
          <a:lstStyle/>
          <a:p>
            <a:fld id="{E2807164-F0BC-4326-9A4C-ED24923C0383}" type="slidenum">
              <a:rPr lang="en-US" smtClean="0"/>
              <a:t>3</a:t>
            </a:fld>
            <a:endParaRPr lang="en-US"/>
          </a:p>
        </p:txBody>
      </p:sp>
    </p:spTree>
    <p:extLst>
      <p:ext uri="{BB962C8B-B14F-4D97-AF65-F5344CB8AC3E}">
        <p14:creationId xmlns:p14="http://schemas.microsoft.com/office/powerpoint/2010/main" val="13005667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a:t>KK</a:t>
            </a:r>
          </a:p>
          <a:p>
            <a:endParaRPr lang="en-US" b="0"/>
          </a:p>
          <a:p>
            <a:r>
              <a:rPr lang="en-US" b="0"/>
              <a:t>We want to start with an activity called the </a:t>
            </a:r>
            <a:r>
              <a:rPr lang="en-US" b="0" i="1"/>
              <a:t>Equity Spectrum</a:t>
            </a:r>
            <a:r>
              <a:rPr lang="en-US" b="0"/>
              <a:t>. If we were doing this in-person, we’d have you moving around the room. Instead, we’re going to use zoom polls. </a:t>
            </a:r>
          </a:p>
          <a:p>
            <a:endParaRPr lang="en-US" b="0"/>
          </a:p>
          <a:p>
            <a:r>
              <a:rPr lang="en-US" b="0"/>
              <a:t>A friendly reminder, this is all voluntary, so only participate if you’re comfortable in doing so. </a:t>
            </a:r>
          </a:p>
          <a:p>
            <a:pPr marL="0" marR="0">
              <a:lnSpc>
                <a:spcPct val="116000"/>
              </a:lnSpc>
              <a:spcBef>
                <a:spcPts val="0"/>
              </a:spcBef>
              <a:spcAft>
                <a:spcPts val="0"/>
              </a:spcAft>
            </a:pPr>
            <a:endParaRPr lang="en-US" sz="1200" b="1">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6000"/>
              </a:lnSpc>
              <a:spcBef>
                <a:spcPts val="0"/>
              </a:spcBef>
              <a:spcAft>
                <a:spcPts val="0"/>
              </a:spcAft>
              <a:buFont typeface="Symbol" panose="05050102010706020507" pitchFamily="18" charset="2"/>
              <a:buNone/>
            </a:pPr>
            <a:r>
              <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After each question, ask folks on different parts of the spectrum to share and discuss why they positioned themselves where they did and how it could be improved</a:t>
            </a:r>
            <a:endParaRPr lang="en-US" sz="1200">
              <a:effectLst/>
              <a:latin typeface="Aptos" panose="020B0004020202020204" pitchFamily="34" charset="0"/>
              <a:ea typeface="Times New Roman" panose="02020603050405020304" pitchFamily="18" charset="0"/>
              <a:cs typeface="Times New Roman" panose="02020603050405020304" pitchFamily="18" charset="0"/>
            </a:endParaRPr>
          </a:p>
          <a:p>
            <a:pPr marL="742950" marR="0" lvl="1" indent="-285750">
              <a:lnSpc>
                <a:spcPct val="116000"/>
              </a:lnSpc>
              <a:spcBef>
                <a:spcPts val="0"/>
              </a:spcBef>
              <a:spcAft>
                <a:spcPts val="0"/>
              </a:spcAft>
              <a:buFont typeface="Courier New" panose="02070309020205020404" pitchFamily="49" charset="0"/>
              <a:buChar char="o"/>
            </a:pPr>
            <a:endParaRPr lang="en-US" sz="1200">
              <a:effectLst/>
              <a:latin typeface="Aptos" panose="020B0004020202020204" pitchFamily="34" charset="0"/>
              <a:ea typeface="Times New Roman" panose="02020603050405020304" pitchFamily="18"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9C368CBB-CCCF-4276-8256-98C5707F295E}" type="slidenum">
              <a:rPr lang="en-US" smtClean="0"/>
              <a:t>4</a:t>
            </a:fld>
            <a:endParaRPr lang="en-US"/>
          </a:p>
        </p:txBody>
      </p:sp>
    </p:spTree>
    <p:extLst>
      <p:ext uri="{BB962C8B-B14F-4D97-AF65-F5344CB8AC3E}">
        <p14:creationId xmlns:p14="http://schemas.microsoft.com/office/powerpoint/2010/main" val="12810978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6000"/>
              </a:lnSpc>
              <a:spcBef>
                <a:spcPts val="0"/>
              </a:spcBef>
              <a:spcAft>
                <a:spcPts val="0"/>
              </a:spcAft>
              <a:buFont typeface="Symbol" panose="05050102010706020507" pitchFamily="18" charset="2"/>
              <a:buNone/>
            </a:pPr>
            <a:r>
              <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KK</a:t>
            </a:r>
          </a:p>
          <a:p>
            <a:pPr marL="342900" marR="0" lvl="0" indent="-342900">
              <a:lnSpc>
                <a:spcPct val="116000"/>
              </a:lnSpc>
              <a:spcBef>
                <a:spcPts val="0"/>
              </a:spcBef>
              <a:spcAft>
                <a:spcPts val="0"/>
              </a:spcAft>
              <a:buFont typeface="Symbol" panose="05050102010706020507" pitchFamily="18" charset="2"/>
              <a:buChar char=""/>
            </a:pPr>
            <a:r>
              <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After each question, ask folks on different parts of the spectrum to share and discuss why they positioned themselves where they did and how it could be improved</a:t>
            </a:r>
          </a:p>
          <a:p>
            <a:pPr marL="0" marR="0" lvl="0" indent="0">
              <a:lnSpc>
                <a:spcPct val="116000"/>
              </a:lnSpc>
              <a:spcBef>
                <a:spcPts val="0"/>
              </a:spcBef>
              <a:spcAft>
                <a:spcPts val="0"/>
              </a:spcAft>
              <a:buFont typeface="Symbol" panose="05050102010706020507" pitchFamily="18" charset="2"/>
              <a:buNone/>
            </a:pPr>
            <a:endParaRPr lang="en-US" sz="1200">
              <a:effectLst/>
              <a:latin typeface="Aptos" panose="020B0004020202020204" pitchFamily="34" charset="0"/>
              <a:ea typeface="Times New Roman" panose="02020603050405020304" pitchFamily="18" charset="0"/>
              <a:cs typeface="Times New Roman" panose="02020603050405020304" pitchFamily="18" charset="0"/>
            </a:endParaRPr>
          </a:p>
          <a:p>
            <a:pPr marL="342900" marR="0" lvl="0" indent="-342900">
              <a:lnSpc>
                <a:spcPct val="116000"/>
              </a:lnSpc>
              <a:spcBef>
                <a:spcPts val="0"/>
              </a:spcBef>
              <a:spcAft>
                <a:spcPts val="0"/>
              </a:spcAft>
              <a:buFont typeface="Symbol" panose="05050102010706020507" pitchFamily="18" charset="2"/>
              <a:buChar char=""/>
            </a:pPr>
            <a:r>
              <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Discussion Questions:</a:t>
            </a:r>
            <a:endParaRPr lang="en-US" sz="1200">
              <a:effectLst/>
              <a:latin typeface="Aptos" panose="020B0004020202020204" pitchFamily="34" charset="0"/>
              <a:ea typeface="Times New Roman" panose="02020603050405020304" pitchFamily="18" charset="0"/>
              <a:cs typeface="Times New Roman" panose="02020603050405020304" pitchFamily="18" charset="0"/>
            </a:endParaRPr>
          </a:p>
          <a:p>
            <a:pPr marL="742950" marR="0" lvl="1" indent="-285750">
              <a:lnSpc>
                <a:spcPct val="116000"/>
              </a:lnSpc>
              <a:spcBef>
                <a:spcPts val="0"/>
              </a:spcBef>
              <a:spcAft>
                <a:spcPts val="0"/>
              </a:spcAft>
              <a:buFont typeface="Courier New" panose="02070309020205020404" pitchFamily="49" charset="0"/>
              <a:buChar char="o"/>
            </a:pPr>
            <a:r>
              <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Where did most people stand on the spectrum? Why?</a:t>
            </a:r>
            <a:endParaRPr lang="en-US" sz="1200">
              <a:effectLst/>
              <a:latin typeface="Aptos" panose="020B0004020202020204" pitchFamily="34" charset="0"/>
              <a:ea typeface="Times New Roman" panose="02020603050405020304" pitchFamily="18" charset="0"/>
              <a:cs typeface="Times New Roman" panose="02020603050405020304" pitchFamily="18" charset="0"/>
            </a:endParaRPr>
          </a:p>
          <a:p>
            <a:pPr marL="742950" marR="0" lvl="1" indent="-285750">
              <a:lnSpc>
                <a:spcPct val="116000"/>
              </a:lnSpc>
              <a:spcBef>
                <a:spcPts val="0"/>
              </a:spcBef>
              <a:spcAft>
                <a:spcPts val="0"/>
              </a:spcAft>
              <a:buFont typeface="Courier New" panose="02070309020205020404" pitchFamily="49" charset="0"/>
              <a:buChar char="o"/>
            </a:pPr>
            <a:r>
              <a:rPr lang="en-US" sz="1200">
                <a:solidFill>
                  <a:srgbClr val="000000"/>
                </a:solidFill>
                <a:effectLst/>
                <a:latin typeface="Calibri" panose="020F0502020204030204" pitchFamily="34" charset="0"/>
                <a:ea typeface="Calibri" panose="020F0502020204030204" pitchFamily="34" charset="0"/>
                <a:cs typeface="Times New Roman" panose="02020603050405020304" pitchFamily="18" charset="0"/>
              </a:rPr>
              <a:t>What actions can we take to achieve a more equitable balance of power?</a:t>
            </a:r>
            <a:endParaRPr lang="en-US" sz="1200">
              <a:effectLst/>
              <a:latin typeface="Aptos" panose="020B0004020202020204" pitchFamily="34" charset="0"/>
              <a:ea typeface="Times New Roman" panose="02020603050405020304" pitchFamily="18" charset="0"/>
              <a:cs typeface="Times New Roman" panose="02020603050405020304" pitchFamily="18" charset="0"/>
            </a:endParaRPr>
          </a:p>
          <a:p>
            <a:endParaRPr lang="en-US"/>
          </a:p>
        </p:txBody>
      </p:sp>
      <p:sp>
        <p:nvSpPr>
          <p:cNvPr id="4" name="Slide Number Placeholder 3"/>
          <p:cNvSpPr>
            <a:spLocks noGrp="1"/>
          </p:cNvSpPr>
          <p:nvPr>
            <p:ph type="sldNum" sz="quarter" idx="5"/>
          </p:nvPr>
        </p:nvSpPr>
        <p:spPr/>
        <p:txBody>
          <a:bodyPr/>
          <a:lstStyle/>
          <a:p>
            <a:fld id="{9C368CBB-CCCF-4276-8256-98C5707F295E}" type="slidenum">
              <a:rPr lang="en-US" smtClean="0"/>
              <a:t>5</a:t>
            </a:fld>
            <a:endParaRPr lang="en-US"/>
          </a:p>
        </p:txBody>
      </p:sp>
    </p:spTree>
    <p:extLst>
      <p:ext uri="{BB962C8B-B14F-4D97-AF65-F5344CB8AC3E}">
        <p14:creationId xmlns:p14="http://schemas.microsoft.com/office/powerpoint/2010/main" val="2106350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KK</a:t>
            </a:r>
          </a:p>
          <a:p>
            <a:endParaRPr lang="en-US"/>
          </a:p>
          <a:p>
            <a:r>
              <a:rPr lang="en-US"/>
              <a:t>Sam and I work for an organization called Milwaukee Succeeds, which is the education department of the Greater Milwaukee Foundation, the largest community foundation in the state of Wisconsin.  Milwaukee Succeeds was formed in 2011, as part of the </a:t>
            </a:r>
            <a:r>
              <a:rPr lang="en-US" err="1"/>
              <a:t>StriveTogether</a:t>
            </a:r>
            <a:r>
              <a:rPr lang="en-US"/>
              <a:t> cradle to career network. We’re one of 4 partnerships like this in Wisconsin and have about 70 organizations like this across the nations.</a:t>
            </a:r>
          </a:p>
          <a:p>
            <a:endParaRPr lang="en-US"/>
          </a:p>
          <a:p>
            <a:pPr marL="0" marR="0"/>
            <a:r>
              <a:rPr lang="en-US" sz="1200" kern="100">
                <a:effectLst/>
                <a:latin typeface="Aptos" panose="020B0004020202020204" pitchFamily="34" charset="0"/>
                <a:ea typeface="Aptos" panose="020B0004020202020204" pitchFamily="34" charset="0"/>
                <a:cs typeface="Times New Roman" panose="02020603050405020304" pitchFamily="18" charset="0"/>
              </a:rPr>
              <a:t>Ultimately, we aim to influence how systems work and change using a continuous improvement mindset - as we shift from trying to program our way out of complex, longstanding, systemic community challenges to a more proactive stance. </a:t>
            </a:r>
          </a:p>
          <a:p>
            <a:pPr marL="0" marR="0"/>
            <a:endParaRPr lang="en-US" sz="1200" kern="100">
              <a:effectLst/>
              <a:latin typeface="Aptos" panose="020B0004020202020204" pitchFamily="34" charset="0"/>
              <a:ea typeface="Aptos" panose="020B0004020202020204" pitchFamily="34" charset="0"/>
              <a:cs typeface="Times New Roman" panose="02020603050405020304" pitchFamily="18" charset="0"/>
            </a:endParaRPr>
          </a:p>
          <a:p>
            <a:pPr marL="0" marR="0"/>
            <a:r>
              <a:rPr lang="en-US" sz="1200" kern="100">
                <a:effectLst/>
                <a:latin typeface="Aptos" panose="020B0004020202020204" pitchFamily="34" charset="0"/>
                <a:ea typeface="Aptos" panose="020B0004020202020204" pitchFamily="34" charset="0"/>
                <a:cs typeface="Times New Roman" panose="02020603050405020304" pitchFamily="18" charset="0"/>
              </a:rPr>
              <a:t>We currently have 3 strategic priority areas of data, research, and evaluation, early childhood education, and high school success. </a:t>
            </a:r>
          </a:p>
          <a:p>
            <a:endParaRPr lang="en-US"/>
          </a:p>
        </p:txBody>
      </p:sp>
      <p:sp>
        <p:nvSpPr>
          <p:cNvPr id="4" name="Slide Number Placeholder 3"/>
          <p:cNvSpPr>
            <a:spLocks noGrp="1"/>
          </p:cNvSpPr>
          <p:nvPr>
            <p:ph type="sldNum" sz="quarter" idx="5"/>
          </p:nvPr>
        </p:nvSpPr>
        <p:spPr/>
        <p:txBody>
          <a:bodyPr/>
          <a:lstStyle/>
          <a:p>
            <a:fld id="{B7A04DE7-3726-47DF-8EDA-894621687AFF}" type="slidenum">
              <a:rPr lang="en-US" smtClean="0"/>
              <a:t>6</a:t>
            </a:fld>
            <a:endParaRPr lang="en-US"/>
          </a:p>
        </p:txBody>
      </p:sp>
    </p:spTree>
    <p:extLst>
      <p:ext uri="{BB962C8B-B14F-4D97-AF65-F5344CB8AC3E}">
        <p14:creationId xmlns:p14="http://schemas.microsoft.com/office/powerpoint/2010/main" val="26500543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SR</a:t>
            </a:r>
          </a:p>
          <a:p>
            <a:pPr marL="0" indent="0">
              <a:buFont typeface="Arial" panose="020B0604020202020204" pitchFamily="34" charset="0"/>
              <a:buNone/>
            </a:pPr>
            <a:endParaRPr lang="en-US"/>
          </a:p>
          <a:p>
            <a:pPr marL="171450" indent="-171450">
              <a:buFont typeface="Arial" panose="020B0604020202020204" pitchFamily="34" charset="0"/>
              <a:buChar char="•"/>
            </a:pPr>
            <a:r>
              <a:rPr lang="en-US"/>
              <a:t>We want to focus on two of our evaluations in the ECE space as examples of how our work centered the experiences of those most impacted and helped inform decisions at the state and agency level but this information can be used for projects in other areas as well. </a:t>
            </a:r>
          </a:p>
          <a:p>
            <a:pPr marL="171450" indent="-171450">
              <a:buFont typeface="Arial" panose="020B0604020202020204" pitchFamily="34" charset="0"/>
              <a:buChar char="•"/>
            </a:pPr>
            <a:r>
              <a:rPr lang="en-US"/>
              <a:t>Across both evaluations, the findings were used by partners. The Department of Children and Families (DCF) made changes to their program, and the state invested in ECE for the first time. In addition, our findings fed into bigger policy conversations.</a:t>
            </a:r>
          </a:p>
          <a:p>
            <a:pPr marL="171450" indent="-171450">
              <a:buFont typeface="Arial" panose="020B0604020202020204" pitchFamily="34" charset="0"/>
              <a:buChar char="•"/>
            </a:pPr>
            <a:r>
              <a:rPr lang="en-US"/>
              <a:t>Across both, our role was connecting community experience to decision makers — communicating data in ways that policy and program staff could act on. </a:t>
            </a:r>
          </a:p>
          <a:p>
            <a:endParaRPr lang="en-US"/>
          </a:p>
          <a:p>
            <a:endParaRPr lang="en-US"/>
          </a:p>
          <a:p>
            <a:endParaRPr lang="en-US"/>
          </a:p>
        </p:txBody>
      </p:sp>
      <p:sp>
        <p:nvSpPr>
          <p:cNvPr id="4" name="Slide Number Placeholder 3"/>
          <p:cNvSpPr>
            <a:spLocks noGrp="1"/>
          </p:cNvSpPr>
          <p:nvPr>
            <p:ph type="sldNum" sz="quarter" idx="5"/>
          </p:nvPr>
        </p:nvSpPr>
        <p:spPr/>
        <p:txBody>
          <a:bodyPr/>
          <a:lstStyle/>
          <a:p>
            <a:fld id="{B7A04DE7-3726-47DF-8EDA-894621687AFF}" type="slidenum">
              <a:rPr lang="en-US" smtClean="0"/>
              <a:t>7</a:t>
            </a:fld>
            <a:endParaRPr lang="en-US"/>
          </a:p>
        </p:txBody>
      </p:sp>
    </p:spTree>
    <p:extLst>
      <p:ext uri="{BB962C8B-B14F-4D97-AF65-F5344CB8AC3E}">
        <p14:creationId xmlns:p14="http://schemas.microsoft.com/office/powerpoint/2010/main" val="1084962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46"/>
              </a:spcAft>
              <a:buClrTx/>
              <a:buSzTx/>
              <a:buFont typeface="Arial" panose="020B0604020202020204" pitchFamily="34" charset="0"/>
              <a:buNone/>
              <a:tabLst/>
              <a:defRPr/>
            </a:pPr>
            <a:r>
              <a:rPr lang="en-US" sz="1200" kern="100">
                <a:latin typeface="Aptos" panose="020B0004020202020204" pitchFamily="34" charset="0"/>
                <a:ea typeface="Aptos" panose="020B0004020202020204" pitchFamily="34" charset="0"/>
                <a:cs typeface="Arial" panose="020B0604020202020204" pitchFamily="34" charset="0"/>
              </a:rPr>
              <a:t>SR</a:t>
            </a:r>
          </a:p>
          <a:p>
            <a:pPr marL="342900" marR="0" lvl="0" indent="-342900" algn="l" defTabSz="914400" rtl="0" eaLnBrk="1" fontAlgn="auto" latinLnBrk="0" hangingPunct="1">
              <a:lnSpc>
                <a:spcPct val="107000"/>
              </a:lnSpc>
              <a:spcBef>
                <a:spcPts val="0"/>
              </a:spcBef>
              <a:spcAft>
                <a:spcPts val="846"/>
              </a:spcAft>
              <a:buClrTx/>
              <a:buSzTx/>
              <a:buFont typeface="Arial" panose="020B0604020202020204" pitchFamily="34" charset="0"/>
              <a:buChar char="•"/>
              <a:tabLst/>
              <a:defRPr/>
            </a:pPr>
            <a:r>
              <a:rPr lang="en-US" sz="1200" kern="100">
                <a:latin typeface="Aptos" panose="020B0004020202020204" pitchFamily="34" charset="0"/>
                <a:ea typeface="Aptos" panose="020B0004020202020204" pitchFamily="34" charset="0"/>
                <a:cs typeface="Arial" panose="020B0604020202020204" pitchFamily="34" charset="0"/>
              </a:rPr>
              <a:t>We’ll start with a bit of level setting on our first evaluation. Wisconsin Shares is the state’s child care subsidy program, overseen by DCF. It helps eligible parents and caregivers cover part of or all of their regulated child care costs. </a:t>
            </a:r>
          </a:p>
          <a:p>
            <a:pPr marL="342900" marR="0" lvl="0" indent="-342900" algn="l" defTabSz="914400" rtl="0" eaLnBrk="1" fontAlgn="auto" latinLnBrk="0" hangingPunct="1">
              <a:lnSpc>
                <a:spcPct val="107000"/>
              </a:lnSpc>
              <a:spcBef>
                <a:spcPts val="0"/>
              </a:spcBef>
              <a:spcAft>
                <a:spcPts val="846"/>
              </a:spcAft>
              <a:buClrTx/>
              <a:buSzTx/>
              <a:buFont typeface="Arial" panose="020B0604020202020204" pitchFamily="34" charset="0"/>
              <a:buChar char="•"/>
              <a:tabLst/>
              <a:defRPr/>
            </a:pPr>
            <a:r>
              <a:rPr lang="en-US" sz="1200"/>
              <a:t>Child care is incredibly expensive, so Shares is crucial for families in Milwaukee to access quality care. Care for one infant in Milwaukee is more than $18,000 a year, over a 1/3 of the city’s median income, more than housing, and more than twice in-state college tuition. </a:t>
            </a:r>
          </a:p>
          <a:p>
            <a:pPr marL="342900" indent="-342900">
              <a:buFont typeface="Arial" panose="020B0604020202020204" pitchFamily="34" charset="0"/>
              <a:buChar char="•"/>
            </a:pPr>
            <a:r>
              <a:rPr lang="en-US" sz="1200" strike="noStrike"/>
              <a:t>Yet, </a:t>
            </a:r>
            <a:r>
              <a:rPr lang="en-US" sz="1200"/>
              <a:t>55% of income-eligible families do NOT use Wisconsin Shares, meaning that over half of our community is eligible for Shares, but for some reason, is not participating. </a:t>
            </a:r>
          </a:p>
          <a:p>
            <a:pPr marL="457200" indent="-457200">
              <a:buFont typeface="Arial" panose="020B0604020202020204" pitchFamily="34" charset="0"/>
              <a:buChar char="•"/>
            </a:pPr>
            <a:r>
              <a:rPr lang="en-US" sz="1200"/>
              <a:t>We set out to evaluate the program from families’ perspectives to understand barriers and identify opportunities for improvement. </a:t>
            </a:r>
          </a:p>
          <a:p>
            <a:pPr marL="457200" indent="-457200">
              <a:buFont typeface="Arial" panose="020B0604020202020204" pitchFamily="34" charset="0"/>
              <a:buChar char="•"/>
            </a:pPr>
            <a:r>
              <a:rPr lang="en-US" sz="1200"/>
              <a:t>Because parents are busy and often hard to reach, we worked through trusted messengers like the Child Care Resource &amp; Referral Agency (4C) and our Early Childhood Education Ambassadors—compensated lived-experience partners. </a:t>
            </a:r>
          </a:p>
          <a:p>
            <a:pPr marL="457200" indent="-457200">
              <a:buFont typeface="Arial" panose="020B0604020202020204" pitchFamily="34" charset="0"/>
              <a:buChar char="•"/>
            </a:pPr>
            <a:r>
              <a:rPr lang="en-US" sz="1200"/>
              <a:t>We also told families why we were asking; we wanted to know so we could make recommendations to make Shares better for them and others. </a:t>
            </a:r>
          </a:p>
          <a:p>
            <a:pPr marL="457200" indent="-457200">
              <a:buFont typeface="Arial" panose="020B0604020202020204" pitchFamily="34" charset="0"/>
              <a:buChar char="•"/>
            </a:pPr>
            <a:r>
              <a:rPr lang="en-US" sz="1200" b="0"/>
              <a:t>Everyone who participated, received a $15 Amazon gift card for the 10-minute survey. </a:t>
            </a:r>
            <a:endParaRPr lang="en-US" sz="1200" b="0" kern="100">
              <a:latin typeface="Aptos" panose="020B0004020202020204" pitchFamily="34" charset="0"/>
              <a:ea typeface="Aptos" panose="020B00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83CA3811-14D3-4BEE-B559-E485E1EA902E}" type="slidenum">
              <a:rPr lang="en-US" smtClean="0"/>
              <a:t>8</a:t>
            </a:fld>
            <a:endParaRPr lang="en-US"/>
          </a:p>
        </p:txBody>
      </p:sp>
    </p:spTree>
    <p:extLst>
      <p:ext uri="{BB962C8B-B14F-4D97-AF65-F5344CB8AC3E}">
        <p14:creationId xmlns:p14="http://schemas.microsoft.com/office/powerpoint/2010/main" val="27060185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sz="1200"/>
              <a:t>SR</a:t>
            </a:r>
          </a:p>
          <a:p>
            <a:pPr marL="342900" indent="-342900">
              <a:buFont typeface="Arial" panose="020B0604020202020204" pitchFamily="34" charset="0"/>
              <a:buChar char="•"/>
            </a:pPr>
            <a:r>
              <a:rPr lang="en-US" sz="1200"/>
              <a:t>In total, </a:t>
            </a:r>
            <a:r>
              <a:rPr lang="en-US" sz="1200" b="0"/>
              <a:t>331 Milwaukee parents and caregivers completed the survey. Key findings included:</a:t>
            </a:r>
          </a:p>
          <a:p>
            <a:pPr marL="342900" indent="-342900">
              <a:buFont typeface="Arial" panose="020B0604020202020204" pitchFamily="34" charset="0"/>
              <a:buChar char="•"/>
            </a:pPr>
            <a:r>
              <a:rPr lang="en-US" sz="1200" b="0"/>
              <a:t>Families reported long hold times when calling, poor customer service, difficulty scheduling appointments, and confusion about the two-step process between multiple agencies. </a:t>
            </a:r>
          </a:p>
          <a:p>
            <a:pPr marL="800100" lvl="1" indent="-342900">
              <a:buFont typeface="Arial" panose="020B0604020202020204" pitchFamily="34" charset="0"/>
              <a:buChar char="•"/>
            </a:pPr>
            <a:r>
              <a:rPr lang="en-US" sz="1200" b="0"/>
              <a:t>Many also said that even with Wisconsin Shares, child care still costs too much.</a:t>
            </a:r>
          </a:p>
          <a:p>
            <a:pPr marL="342900" indent="-342900">
              <a:buFont typeface="Arial" panose="020B0604020202020204" pitchFamily="34" charset="0"/>
              <a:buChar char="•"/>
            </a:pPr>
            <a:r>
              <a:rPr lang="en-US" sz="1200"/>
              <a:t>Yet, most families said the program is essential. It lets them work, attend school, and afford safe, reliable child care. </a:t>
            </a:r>
          </a:p>
          <a:p>
            <a:pPr marL="800100" lvl="1" indent="-342900">
              <a:buFont typeface="Arial" panose="020B0604020202020204" pitchFamily="34" charset="0"/>
              <a:buChar char="•"/>
            </a:pPr>
            <a:r>
              <a:rPr lang="en-US" sz="1200"/>
              <a:t>About three-quarters said, even with all the challenges, they’d recommend the program to others.</a:t>
            </a:r>
          </a:p>
          <a:p>
            <a:pPr marL="342900" lvl="0" indent="-342900">
              <a:buFont typeface="Arial" panose="020B0604020202020204" pitchFamily="34" charset="0"/>
              <a:buChar char="•"/>
            </a:pPr>
            <a:r>
              <a:rPr lang="en-US" sz="1200"/>
              <a:t>With participant consent, open ended responses were included in the report appendix so parent’s voices could be read in their own words. </a:t>
            </a:r>
          </a:p>
          <a:p>
            <a:pPr marL="342900" lvl="0" indent="-342900">
              <a:buFont typeface="Arial" panose="020B0604020202020204" pitchFamily="34" charset="0"/>
              <a:buChar char="•"/>
            </a:pPr>
            <a:r>
              <a:rPr lang="en-US" sz="1200"/>
              <a:t>Findings were shared with the partners and DCF as opportunities for improvement, not criticism– the framings were about shared goals. </a:t>
            </a:r>
          </a:p>
          <a:p>
            <a:pPr marL="800100" lvl="1" indent="-342900">
              <a:buFont typeface="Arial" panose="020B0604020202020204" pitchFamily="34" charset="0"/>
              <a:buChar char="•"/>
            </a:pPr>
            <a:r>
              <a:rPr lang="en-US" sz="1200"/>
              <a:t>This work is relational, not only with community, but with our other partners. We recognize it’s not easy to hear when a program isn’t working.</a:t>
            </a:r>
          </a:p>
          <a:p>
            <a:pPr marL="342900" lvl="0" indent="-342900">
              <a:buFont typeface="Arial" panose="020B0604020202020204" pitchFamily="34" charset="0"/>
              <a:buChar char="•"/>
            </a:pPr>
            <a:r>
              <a:rPr lang="en-US" sz="1200"/>
              <a:t>We translated the report into Spanish and shared it widely—on Milwaukee Succeeds website, via social media, and emailed our partners and everyone who participated in our focus groups and survey. </a:t>
            </a:r>
            <a:endParaRPr lang="en-US" sz="1200" b="0"/>
          </a:p>
          <a:p>
            <a:pPr marL="342900" lvl="0" indent="-342900">
              <a:buFont typeface="Arial" panose="020B0604020202020204" pitchFamily="34" charset="0"/>
              <a:buChar char="•"/>
            </a:pPr>
            <a:r>
              <a:rPr lang="en-US" sz="1200" b="0"/>
              <a:t>We think about use at two levels- little p and big p policy. </a:t>
            </a:r>
          </a:p>
          <a:p>
            <a:pPr marL="342900" lvl="0" indent="-342900">
              <a:buFont typeface="Arial" panose="020B0604020202020204" pitchFamily="34" charset="0"/>
              <a:buChar char="•"/>
            </a:pPr>
            <a:r>
              <a:rPr lang="en-US" sz="1200" b="0"/>
              <a:t>Little p is about program level use. These findings helped DCF identify where changes were needed- things like offering virtual meeting options and exploring adding more staff. DCF leadership report that they are still using these findings to guide internal process improvements. </a:t>
            </a:r>
          </a:p>
          <a:p>
            <a:pPr marL="342900" lvl="0" indent="-342900">
              <a:buFont typeface="Arial" panose="020B0604020202020204" pitchFamily="34" charset="0"/>
              <a:buChar char="•"/>
            </a:pPr>
            <a:r>
              <a:rPr lang="en-US" sz="1200" b="0"/>
              <a:t>Big P is the broader policy impact. Our findings on affordability added to the evidence base that helped inform state budget discussions. In the 2025-27 budget, reimbursement rates for Wisconsin Shares were raised from the 41</a:t>
            </a:r>
            <a:r>
              <a:rPr lang="en-US" sz="1200" b="0" baseline="30000"/>
              <a:t>st</a:t>
            </a:r>
            <a:r>
              <a:rPr lang="en-US" sz="1200" b="0"/>
              <a:t> to the 75</a:t>
            </a:r>
            <a:r>
              <a:rPr lang="en-US" sz="1200" b="0" baseline="30000"/>
              <a:t>th</a:t>
            </a:r>
            <a:r>
              <a:rPr lang="en-US" sz="1200" b="0"/>
              <a:t> percentile. </a:t>
            </a:r>
            <a:r>
              <a:rPr lang="en-US" sz="1200"/>
              <a:t>That change means subsidy dollars now go further. Providers are reimbursed at higher rates, so families face smaller gaps and more programs can afford to accept Shares.</a:t>
            </a:r>
            <a:endParaRPr lang="en-US" sz="1200" b="0"/>
          </a:p>
          <a:p>
            <a:endParaRPr lang="en-US" sz="1200"/>
          </a:p>
          <a:p>
            <a:endParaRPr lang="en-US" sz="1200"/>
          </a:p>
        </p:txBody>
      </p:sp>
      <p:sp>
        <p:nvSpPr>
          <p:cNvPr id="4" name="Slide Number Placeholder 3"/>
          <p:cNvSpPr>
            <a:spLocks noGrp="1"/>
          </p:cNvSpPr>
          <p:nvPr>
            <p:ph type="sldNum" sz="quarter" idx="5"/>
          </p:nvPr>
        </p:nvSpPr>
        <p:spPr/>
        <p:txBody>
          <a:bodyPr/>
          <a:lstStyle/>
          <a:p>
            <a:fld id="{161397D7-6DA0-4F56-89AC-CCE862B31970}" type="slidenum">
              <a:rPr lang="en-US" smtClean="0"/>
              <a:t>9</a:t>
            </a:fld>
            <a:endParaRPr lang="en-US"/>
          </a:p>
        </p:txBody>
      </p:sp>
    </p:spTree>
    <p:extLst>
      <p:ext uri="{BB962C8B-B14F-4D97-AF65-F5344CB8AC3E}">
        <p14:creationId xmlns:p14="http://schemas.microsoft.com/office/powerpoint/2010/main" val="3595043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7759173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83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3/27/2026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3/27/2026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3/27/2026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3/27/2026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3/27/2026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3/27/2026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6" r:id="rId1"/>
    <p:sldLayoutId id="2147483665" r:id="rId2"/>
    <p:sldLayoutId id="2147483667" r:id="rId3"/>
    <p:sldLayoutId id="2147483668" r:id="rId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image" Target="../media/image32.jpeg"/><Relationship Id="rId7" Type="http://schemas.openxmlformats.org/officeDocument/2006/relationships/image" Target="../media/image36.sv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35.png"/><Relationship Id="rId11" Type="http://schemas.openxmlformats.org/officeDocument/2006/relationships/image" Target="../media/image40.svg"/><Relationship Id="rId5" Type="http://schemas.openxmlformats.org/officeDocument/2006/relationships/image" Target="../media/image34.svg"/><Relationship Id="rId10" Type="http://schemas.openxmlformats.org/officeDocument/2006/relationships/image" Target="../media/image39.png"/><Relationship Id="rId4" Type="http://schemas.openxmlformats.org/officeDocument/2006/relationships/image" Target="../media/image33.png"/><Relationship Id="rId9" Type="http://schemas.openxmlformats.org/officeDocument/2006/relationships/image" Target="../media/image38.sv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1.png"/><Relationship Id="rId7" Type="http://schemas.openxmlformats.org/officeDocument/2006/relationships/image" Target="../media/image45.sv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44.png"/><Relationship Id="rId11" Type="http://schemas.openxmlformats.org/officeDocument/2006/relationships/image" Target="../media/image47.svg"/><Relationship Id="rId5" Type="http://schemas.openxmlformats.org/officeDocument/2006/relationships/image" Target="../media/image43.svg"/><Relationship Id="rId10" Type="http://schemas.openxmlformats.org/officeDocument/2006/relationships/image" Target="../media/image46.png"/><Relationship Id="rId4" Type="http://schemas.openxmlformats.org/officeDocument/2006/relationships/image" Target="../media/image42.png"/><Relationship Id="rId9" Type="http://schemas.openxmlformats.org/officeDocument/2006/relationships/image" Target="../media/image29.sv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52.sv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51.png"/><Relationship Id="rId5" Type="http://schemas.openxmlformats.org/officeDocument/2006/relationships/image" Target="../media/image50.svg"/><Relationship Id="rId4" Type="http://schemas.openxmlformats.org/officeDocument/2006/relationships/image" Target="../media/image49.png"/></Relationships>
</file>

<file path=ppt/slides/_rels/slide13.xml.rels><?xml version="1.0" encoding="UTF-8" standalone="yes"?>
<Relationships xmlns="http://schemas.openxmlformats.org/package/2006/relationships"><Relationship Id="rId8" Type="http://schemas.openxmlformats.org/officeDocument/2006/relationships/image" Target="../media/image58.png"/><Relationship Id="rId13" Type="http://schemas.openxmlformats.org/officeDocument/2006/relationships/image" Target="../media/image63.svg"/><Relationship Id="rId3" Type="http://schemas.openxmlformats.org/officeDocument/2006/relationships/image" Target="../media/image53.jpeg"/><Relationship Id="rId7" Type="http://schemas.openxmlformats.org/officeDocument/2006/relationships/image" Target="../media/image57.svg"/><Relationship Id="rId12" Type="http://schemas.openxmlformats.org/officeDocument/2006/relationships/image" Target="../media/image62.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6.png"/><Relationship Id="rId11" Type="http://schemas.openxmlformats.org/officeDocument/2006/relationships/image" Target="../media/image61.svg"/><Relationship Id="rId5" Type="http://schemas.openxmlformats.org/officeDocument/2006/relationships/image" Target="../media/image55.sv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svg"/></Relationships>
</file>

<file path=ppt/slides/_rels/slide14.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66.sv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5.xm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72.jpe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71.svg"/><Relationship Id="rId5" Type="http://schemas.openxmlformats.org/officeDocument/2006/relationships/image" Target="../media/image70.png"/><Relationship Id="rId4" Type="http://schemas.openxmlformats.org/officeDocument/2006/relationships/image" Target="../media/image69.svg"/></Relationships>
</file>

<file path=ppt/slides/_rels/slide1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7.xml"/><Relationship Id="rId1" Type="http://schemas.openxmlformats.org/officeDocument/2006/relationships/slideLayout" Target="../slideLayouts/slideLayout13.xml"/><Relationship Id="rId5" Type="http://schemas.openxmlformats.org/officeDocument/2006/relationships/image" Target="../media/image75.svg"/><Relationship Id="rId4" Type="http://schemas.openxmlformats.org/officeDocument/2006/relationships/image" Target="../media/image74.png"/></Relationships>
</file>

<file path=ppt/slides/_rels/slide18.xml.rels><?xml version="1.0" encoding="UTF-8" standalone="yes"?>
<Relationships xmlns="http://schemas.openxmlformats.org/package/2006/relationships"><Relationship Id="rId8" Type="http://schemas.openxmlformats.org/officeDocument/2006/relationships/image" Target="../media/image81.png"/><Relationship Id="rId13" Type="http://schemas.openxmlformats.org/officeDocument/2006/relationships/image" Target="../media/image86.svg"/><Relationship Id="rId3" Type="http://schemas.openxmlformats.org/officeDocument/2006/relationships/image" Target="../media/image76.jpeg"/><Relationship Id="rId7" Type="http://schemas.openxmlformats.org/officeDocument/2006/relationships/image" Target="../media/image80.svg"/><Relationship Id="rId12" Type="http://schemas.openxmlformats.org/officeDocument/2006/relationships/image" Target="../media/image85.png"/><Relationship Id="rId17" Type="http://schemas.openxmlformats.org/officeDocument/2006/relationships/image" Target="../media/image90.svg"/><Relationship Id="rId2" Type="http://schemas.openxmlformats.org/officeDocument/2006/relationships/notesSlide" Target="../notesSlides/notesSlide18.xml"/><Relationship Id="rId16" Type="http://schemas.openxmlformats.org/officeDocument/2006/relationships/image" Target="../media/image89.png"/><Relationship Id="rId1" Type="http://schemas.openxmlformats.org/officeDocument/2006/relationships/slideLayout" Target="../slideLayouts/slideLayout13.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5" Type="http://schemas.openxmlformats.org/officeDocument/2006/relationships/image" Target="../media/image8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 Id="rId14" Type="http://schemas.openxmlformats.org/officeDocument/2006/relationships/image" Target="../media/image87.png"/></Relationships>
</file>

<file path=ppt/slides/_rels/slide1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6.sv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8" Type="http://schemas.openxmlformats.org/officeDocument/2006/relationships/image" Target="../media/image97.png"/><Relationship Id="rId3" Type="http://schemas.openxmlformats.org/officeDocument/2006/relationships/image" Target="../media/image92.jpeg"/><Relationship Id="rId7" Type="http://schemas.openxmlformats.org/officeDocument/2006/relationships/image" Target="../media/image96.svg"/><Relationship Id="rId2" Type="http://schemas.openxmlformats.org/officeDocument/2006/relationships/notesSlide" Target="../notesSlides/notesSlide20.xml"/><Relationship Id="rId1" Type="http://schemas.openxmlformats.org/officeDocument/2006/relationships/slideLayout" Target="../slideLayouts/slideLayout13.xml"/><Relationship Id="rId6" Type="http://schemas.openxmlformats.org/officeDocument/2006/relationships/image" Target="../media/image95.png"/><Relationship Id="rId11" Type="http://schemas.openxmlformats.org/officeDocument/2006/relationships/image" Target="../media/image100.svg"/><Relationship Id="rId5" Type="http://schemas.openxmlformats.org/officeDocument/2006/relationships/image" Target="../media/image94.svg"/><Relationship Id="rId10" Type="http://schemas.openxmlformats.org/officeDocument/2006/relationships/image" Target="../media/image99.png"/><Relationship Id="rId4" Type="http://schemas.openxmlformats.org/officeDocument/2006/relationships/image" Target="../media/image93.png"/><Relationship Id="rId9" Type="http://schemas.openxmlformats.org/officeDocument/2006/relationships/image" Target="../media/image98.sv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jpeg"/><Relationship Id="rId7" Type="http://schemas.openxmlformats.org/officeDocument/2006/relationships/image" Target="../media/image105.sv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104.png"/><Relationship Id="rId11" Type="http://schemas.openxmlformats.org/officeDocument/2006/relationships/image" Target="../media/image109.svg"/><Relationship Id="rId5" Type="http://schemas.openxmlformats.org/officeDocument/2006/relationships/image" Target="../media/image103.sv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svg"/></Relationships>
</file>

<file path=ppt/slides/_rels/slide23.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10.png"/><Relationship Id="rId7"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hyperlink" Target="mailto:sreynoso@milwaukeesucceeds.org" TargetMode="External"/><Relationship Id="rId5" Type="http://schemas.openxmlformats.org/officeDocument/2006/relationships/hyperlink" Target="mailto:kkappelman@milwaukeesucceeds.org" TargetMode="External"/><Relationship Id="rId4" Type="http://schemas.openxmlformats.org/officeDocument/2006/relationships/image" Target="../media/image111.svg"/><Relationship Id="rId9" Type="http://schemas.openxmlformats.org/officeDocument/2006/relationships/image" Target="../media/image114.jpeg"/></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11.jpeg"/><Relationship Id="rId4" Type="http://schemas.openxmlformats.org/officeDocument/2006/relationships/image" Target="../media/image10.sv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16.xml"/><Relationship Id="rId6" Type="http://schemas.openxmlformats.org/officeDocument/2006/relationships/image" Target="../media/image15.svg"/><Relationship Id="rId5" Type="http://schemas.openxmlformats.org/officeDocument/2006/relationships/image" Target="../media/image14.png"/><Relationship Id="rId4" Type="http://schemas.openxmlformats.org/officeDocument/2006/relationships/image" Target="../media/image13.svg"/></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3.xml"/><Relationship Id="rId5" Type="http://schemas.openxmlformats.org/officeDocument/2006/relationships/image" Target="../media/image18.jpeg"/><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13.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sv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26.png"/><Relationship Id="rId11" Type="http://schemas.openxmlformats.org/officeDocument/2006/relationships/image" Target="../media/image31.svg"/><Relationship Id="rId5" Type="http://schemas.openxmlformats.org/officeDocument/2006/relationships/image" Target="../media/image25.svg"/><Relationship Id="rId10" Type="http://schemas.openxmlformats.org/officeDocument/2006/relationships/image" Target="../media/image30.png"/><Relationship Id="rId4" Type="http://schemas.openxmlformats.org/officeDocument/2006/relationships/image" Target="../media/image24.png"/><Relationship Id="rId9" Type="http://schemas.openxmlformats.org/officeDocument/2006/relationships/image" Target="../media/image29.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young child playing on a playground&#10;&#10;Description automatically generated">
            <a:extLst>
              <a:ext uri="{FF2B5EF4-FFF2-40B4-BE49-F238E27FC236}">
                <a16:creationId xmlns:a16="http://schemas.microsoft.com/office/drawing/2014/main" id="{D95E2FC9-795D-CB54-EB51-DB9DB64EAE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5363" b="263"/>
          <a:stretch/>
        </p:blipFill>
        <p:spPr>
          <a:xfrm>
            <a:off x="0" y="0"/>
            <a:ext cx="12192000" cy="6858000"/>
          </a:xfrm>
          <a:prstGeom prst="rect">
            <a:avLst/>
          </a:prstGeom>
        </p:spPr>
      </p:pic>
      <p:pic>
        <p:nvPicPr>
          <p:cNvPr id="3" name="Picture 2">
            <a:extLst>
              <a:ext uri="{FF2B5EF4-FFF2-40B4-BE49-F238E27FC236}">
                <a16:creationId xmlns:a16="http://schemas.microsoft.com/office/drawing/2014/main" id="{4C961055-E22C-1980-D12B-6F8840FF8086}"/>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8951276" y="277323"/>
            <a:ext cx="3239716" cy="802900"/>
          </a:xfrm>
          <a:prstGeom prst="rect">
            <a:avLst/>
          </a:prstGeom>
        </p:spPr>
      </p:pic>
      <p:sp>
        <p:nvSpPr>
          <p:cNvPr id="5" name="TextBox 19">
            <a:extLst>
              <a:ext uri="{FF2B5EF4-FFF2-40B4-BE49-F238E27FC236}">
                <a16:creationId xmlns:a16="http://schemas.microsoft.com/office/drawing/2014/main" id="{717C9E45-0E9F-6646-EB02-C4BF65A19835}"/>
              </a:ext>
            </a:extLst>
          </p:cNvPr>
          <p:cNvSpPr txBox="1"/>
          <p:nvPr/>
        </p:nvSpPr>
        <p:spPr>
          <a:xfrm>
            <a:off x="8802696" y="6265956"/>
            <a:ext cx="3760594"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a:solidFill>
                  <a:schemeClr val="bg1"/>
                </a:solidFill>
                <a:latin typeface="Rage Italic" panose="03070502040507070304" pitchFamily="66" charset="0"/>
              </a:rPr>
              <a:t>April 2026</a:t>
            </a:r>
          </a:p>
        </p:txBody>
      </p:sp>
      <p:pic>
        <p:nvPicPr>
          <p:cNvPr id="19" name="Picture 18" descr="Shape&#10;&#10;Description automatically generated with low confidence">
            <a:extLst>
              <a:ext uri="{FF2B5EF4-FFF2-40B4-BE49-F238E27FC236}">
                <a16:creationId xmlns:a16="http://schemas.microsoft.com/office/drawing/2014/main" id="{C1C4FED6-BA5C-B041-D5C0-F4EBCC19BB1A}"/>
              </a:ext>
            </a:extLst>
          </p:cNvPr>
          <p:cNvPicPr>
            <a:picLocks noChangeAspect="1"/>
          </p:cNvPicPr>
          <p:nvPr/>
        </p:nvPicPr>
        <p:blipFill rotWithShape="1">
          <a:blip r:embed="rId5"/>
          <a:srcRect t="96248"/>
          <a:stretch/>
        </p:blipFill>
        <p:spPr>
          <a:xfrm>
            <a:off x="0" y="6629400"/>
            <a:ext cx="12190992" cy="257307"/>
          </a:xfrm>
          <a:prstGeom prst="rect">
            <a:avLst/>
          </a:prstGeom>
        </p:spPr>
      </p:pic>
      <p:sp>
        <p:nvSpPr>
          <p:cNvPr id="2" name="TextBox 18">
            <a:extLst>
              <a:ext uri="{FF2B5EF4-FFF2-40B4-BE49-F238E27FC236}">
                <a16:creationId xmlns:a16="http://schemas.microsoft.com/office/drawing/2014/main" id="{F326BE82-9471-045D-13D9-216ABE4B5DFF}"/>
              </a:ext>
            </a:extLst>
          </p:cNvPr>
          <p:cNvSpPr txBox="1"/>
          <p:nvPr/>
        </p:nvSpPr>
        <p:spPr>
          <a:xfrm>
            <a:off x="320463" y="2571502"/>
            <a:ext cx="5775033" cy="3416320"/>
          </a:xfrm>
          <a:prstGeom prst="rect">
            <a:avLst/>
          </a:prstGeom>
          <a:noFill/>
          <a:ln>
            <a:no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a:solidFill>
                  <a:schemeClr val="bg1"/>
                </a:solidFill>
                <a:latin typeface="Impact" panose="020B0806030902050204" pitchFamily="34" charset="0"/>
              </a:rPr>
              <a:t>Centering Community Voice to Influence Systems &amp; Policy</a:t>
            </a:r>
          </a:p>
        </p:txBody>
      </p:sp>
    </p:spTree>
    <p:extLst>
      <p:ext uri="{BB962C8B-B14F-4D97-AF65-F5344CB8AC3E}">
        <p14:creationId xmlns:p14="http://schemas.microsoft.com/office/powerpoint/2010/main" val="41307998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715"/>
            <a:ext cx="5338881" cy="6856286"/>
          </a:xfrm>
          <a:custGeom>
            <a:avLst/>
            <a:gdLst/>
            <a:ahLst/>
            <a:cxnLst/>
            <a:rect l="l" t="t" r="r" b="b"/>
            <a:pathLst>
              <a:path w="5338881" h="6856286">
                <a:moveTo>
                  <a:pt x="0" y="0"/>
                </a:moveTo>
                <a:lnTo>
                  <a:pt x="5338881" y="0"/>
                </a:lnTo>
                <a:lnTo>
                  <a:pt x="5338881" y="6856285"/>
                </a:lnTo>
                <a:lnTo>
                  <a:pt x="0" y="6856285"/>
                </a:lnTo>
                <a:lnTo>
                  <a:pt x="0" y="0"/>
                </a:lnTo>
                <a:close/>
              </a:path>
            </a:pathLst>
          </a:custGeom>
          <a:blipFill>
            <a:blip r:embed="rId3"/>
            <a:stretch>
              <a:fillRect l="-62445" r="-30538"/>
            </a:stretch>
          </a:blipFill>
        </p:spPr>
        <p:txBody>
          <a:bodyPr/>
          <a:lstStyle/>
          <a:p>
            <a:endParaRPr lang="en-US"/>
          </a:p>
        </p:txBody>
      </p:sp>
      <p:sp>
        <p:nvSpPr>
          <p:cNvPr id="3" name="Freeform 3"/>
          <p:cNvSpPr/>
          <p:nvPr/>
        </p:nvSpPr>
        <p:spPr>
          <a:xfrm>
            <a:off x="9795770" y="5396054"/>
            <a:ext cx="5608189" cy="5608189"/>
          </a:xfrm>
          <a:custGeom>
            <a:avLst/>
            <a:gdLst/>
            <a:ahLst/>
            <a:cxnLst/>
            <a:rect l="l" t="t" r="r" b="b"/>
            <a:pathLst>
              <a:path w="5608189" h="5608189">
                <a:moveTo>
                  <a:pt x="0" y="0"/>
                </a:moveTo>
                <a:lnTo>
                  <a:pt x="5608189" y="0"/>
                </a:lnTo>
                <a:lnTo>
                  <a:pt x="5608189" y="5608189"/>
                </a:lnTo>
                <a:lnTo>
                  <a:pt x="0" y="5608189"/>
                </a:lnTo>
                <a:lnTo>
                  <a:pt x="0" y="0"/>
                </a:lnTo>
                <a:close/>
              </a:path>
            </a:pathLst>
          </a:custGeom>
          <a:blipFill>
            <a:blip r:embed="rId4">
              <a:alphaModFix amt="29000"/>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 name="Freeform 5"/>
          <p:cNvSpPr/>
          <p:nvPr/>
        </p:nvSpPr>
        <p:spPr>
          <a:xfrm>
            <a:off x="4984761" y="2161194"/>
            <a:ext cx="822960" cy="82296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2E5"/>
          </a:solidFill>
        </p:spPr>
        <p:txBody>
          <a:bodyPr/>
          <a:lstStyle/>
          <a:p>
            <a:endParaRPr lang="en-US"/>
          </a:p>
        </p:txBody>
      </p:sp>
      <p:sp>
        <p:nvSpPr>
          <p:cNvPr id="6" name="TextBox 6"/>
          <p:cNvSpPr txBox="1"/>
          <p:nvPr/>
        </p:nvSpPr>
        <p:spPr>
          <a:xfrm>
            <a:off x="5056142" y="2205807"/>
            <a:ext cx="618631" cy="645399"/>
          </a:xfrm>
          <a:prstGeom prst="rect">
            <a:avLst/>
          </a:prstGeom>
        </p:spPr>
        <p:txBody>
          <a:bodyPr lIns="33858" tIns="33858" rIns="33858" bIns="33858" rtlCol="0" anchor="ctr"/>
          <a:lstStyle/>
          <a:p>
            <a:pPr algn="ctr">
              <a:lnSpc>
                <a:spcPts val="1736"/>
              </a:lnSpc>
            </a:pPr>
            <a:endParaRPr/>
          </a:p>
        </p:txBody>
      </p:sp>
      <p:sp>
        <p:nvSpPr>
          <p:cNvPr id="9" name="Freeform 9"/>
          <p:cNvSpPr/>
          <p:nvPr/>
        </p:nvSpPr>
        <p:spPr>
          <a:xfrm>
            <a:off x="4984761" y="3455839"/>
            <a:ext cx="822960" cy="82296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2E5"/>
          </a:solidFill>
        </p:spPr>
        <p:txBody>
          <a:bodyPr/>
          <a:lstStyle/>
          <a:p>
            <a:endParaRPr lang="en-US"/>
          </a:p>
        </p:txBody>
      </p:sp>
      <p:sp>
        <p:nvSpPr>
          <p:cNvPr id="10" name="TextBox 10"/>
          <p:cNvSpPr txBox="1"/>
          <p:nvPr/>
        </p:nvSpPr>
        <p:spPr>
          <a:xfrm>
            <a:off x="5056142" y="3500452"/>
            <a:ext cx="618631" cy="645399"/>
          </a:xfrm>
          <a:prstGeom prst="rect">
            <a:avLst/>
          </a:prstGeom>
        </p:spPr>
        <p:txBody>
          <a:bodyPr lIns="33858" tIns="33858" rIns="33858" bIns="33858" rtlCol="0" anchor="ctr"/>
          <a:lstStyle/>
          <a:p>
            <a:pPr algn="ctr">
              <a:lnSpc>
                <a:spcPts val="1736"/>
              </a:lnSpc>
            </a:pPr>
            <a:endParaRPr/>
          </a:p>
        </p:txBody>
      </p:sp>
      <p:grpSp>
        <p:nvGrpSpPr>
          <p:cNvPr id="12" name="Group 12"/>
          <p:cNvGrpSpPr/>
          <p:nvPr/>
        </p:nvGrpSpPr>
        <p:grpSpPr>
          <a:xfrm>
            <a:off x="4984761" y="4750706"/>
            <a:ext cx="822960" cy="822960"/>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2E5"/>
            </a:solidFill>
          </p:spPr>
          <p:txBody>
            <a:bodyPr/>
            <a:lstStyle/>
            <a:p>
              <a:endParaRPr lang="en-US"/>
            </a:p>
          </p:txBody>
        </p:sp>
        <p:sp>
          <p:nvSpPr>
            <p:cNvPr id="14" name="TextBox 14"/>
            <p:cNvSpPr txBox="1"/>
            <p:nvPr/>
          </p:nvSpPr>
          <p:spPr>
            <a:xfrm>
              <a:off x="76200" y="47625"/>
              <a:ext cx="660400" cy="688975"/>
            </a:xfrm>
            <a:prstGeom prst="rect">
              <a:avLst/>
            </a:prstGeom>
          </p:spPr>
          <p:txBody>
            <a:bodyPr lIns="33858" tIns="33858" rIns="33858" bIns="33858" rtlCol="0" anchor="ctr"/>
            <a:lstStyle/>
            <a:p>
              <a:pPr algn="ctr">
                <a:lnSpc>
                  <a:spcPts val="1736"/>
                </a:lnSpc>
              </a:pPr>
              <a:endParaRPr/>
            </a:p>
          </p:txBody>
        </p:sp>
      </p:grpSp>
      <p:grpSp>
        <p:nvGrpSpPr>
          <p:cNvPr id="16" name="Group 16"/>
          <p:cNvGrpSpPr/>
          <p:nvPr/>
        </p:nvGrpSpPr>
        <p:grpSpPr>
          <a:xfrm rot="-10800000">
            <a:off x="10449289" y="-111889"/>
            <a:ext cx="2928239" cy="559345"/>
            <a:chOff x="0" y="0"/>
            <a:chExt cx="1157124" cy="221031"/>
          </a:xfrm>
        </p:grpSpPr>
        <p:sp>
          <p:nvSpPr>
            <p:cNvPr id="17" name="Freeform 17"/>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18" name="TextBox 18"/>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19" name="Group 19"/>
          <p:cNvGrpSpPr/>
          <p:nvPr/>
        </p:nvGrpSpPr>
        <p:grpSpPr>
          <a:xfrm rot="-10800000">
            <a:off x="9257492" y="-238172"/>
            <a:ext cx="1775838" cy="811912"/>
            <a:chOff x="0" y="0"/>
            <a:chExt cx="483446" cy="221031"/>
          </a:xfrm>
        </p:grpSpPr>
        <p:sp>
          <p:nvSpPr>
            <p:cNvPr id="20" name="Freeform 20"/>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21" name="TextBox 21"/>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22" name="Group 22"/>
          <p:cNvGrpSpPr/>
          <p:nvPr/>
        </p:nvGrpSpPr>
        <p:grpSpPr>
          <a:xfrm rot="-10800000">
            <a:off x="8184154" y="-238172"/>
            <a:ext cx="1775838" cy="811912"/>
            <a:chOff x="0" y="0"/>
            <a:chExt cx="483446" cy="221031"/>
          </a:xfrm>
        </p:grpSpPr>
        <p:sp>
          <p:nvSpPr>
            <p:cNvPr id="23" name="Freeform 23"/>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24" name="TextBox 24"/>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sp>
        <p:nvSpPr>
          <p:cNvPr id="25" name="TextBox 25"/>
          <p:cNvSpPr txBox="1"/>
          <p:nvPr/>
        </p:nvSpPr>
        <p:spPr>
          <a:xfrm>
            <a:off x="6320656" y="989447"/>
            <a:ext cx="4553374" cy="1308050"/>
          </a:xfrm>
          <a:prstGeom prst="rect">
            <a:avLst/>
          </a:prstGeom>
        </p:spPr>
        <p:txBody>
          <a:bodyPr wrap="square" lIns="0" tIns="0" rIns="0" bIns="0" rtlCol="0" anchor="t">
            <a:spAutoFit/>
          </a:bodyPr>
          <a:lstStyle/>
          <a:p>
            <a:pPr>
              <a:lnSpc>
                <a:spcPts val="5141"/>
              </a:lnSpc>
            </a:pPr>
            <a:r>
              <a:rPr lang="en-US" sz="5469">
                <a:solidFill>
                  <a:srgbClr val="445259"/>
                </a:solidFill>
                <a:latin typeface="Impact"/>
                <a:ea typeface="Impact"/>
                <a:cs typeface="Impact"/>
                <a:sym typeface="Impact"/>
              </a:rPr>
              <a:t>CHILD CARE COUNTS</a:t>
            </a:r>
          </a:p>
        </p:txBody>
      </p:sp>
      <p:sp>
        <p:nvSpPr>
          <p:cNvPr id="26" name="TextBox 26"/>
          <p:cNvSpPr txBox="1"/>
          <p:nvPr/>
        </p:nvSpPr>
        <p:spPr>
          <a:xfrm>
            <a:off x="6398217" y="2316193"/>
            <a:ext cx="4797544" cy="512961"/>
          </a:xfrm>
          <a:prstGeom prst="rect">
            <a:avLst/>
          </a:prstGeom>
        </p:spPr>
        <p:txBody>
          <a:bodyPr lIns="0" tIns="0" rIns="0" bIns="0" rtlCol="0" anchor="t">
            <a:spAutoFit/>
          </a:bodyPr>
          <a:lstStyle/>
          <a:p>
            <a:pPr algn="l">
              <a:lnSpc>
                <a:spcPts val="2000"/>
              </a:lnSpc>
            </a:pPr>
            <a:r>
              <a:rPr lang="en-US" sz="1600">
                <a:solidFill>
                  <a:srgbClr val="445259"/>
                </a:solidFill>
                <a:latin typeface="Open Sans 2"/>
                <a:ea typeface="Open Sans 2"/>
                <a:cs typeface="Open Sans 2"/>
                <a:sym typeface="Open Sans 2"/>
              </a:rPr>
              <a:t>Disburse federal COVID relief funds to child care providers</a:t>
            </a:r>
          </a:p>
        </p:txBody>
      </p:sp>
      <p:sp>
        <p:nvSpPr>
          <p:cNvPr id="30" name="TextBox 30"/>
          <p:cNvSpPr txBox="1"/>
          <p:nvPr/>
        </p:nvSpPr>
        <p:spPr>
          <a:xfrm>
            <a:off x="5338881" y="5768959"/>
            <a:ext cx="6916216" cy="796947"/>
          </a:xfrm>
          <a:prstGeom prst="rect">
            <a:avLst/>
          </a:prstGeom>
        </p:spPr>
        <p:txBody>
          <a:bodyPr lIns="50800" tIns="50800" rIns="50800" bIns="50800" rtlCol="0" anchor="ctr"/>
          <a:lstStyle/>
          <a:p>
            <a:pPr algn="ctr">
              <a:lnSpc>
                <a:spcPts val="2054"/>
              </a:lnSpc>
            </a:pPr>
            <a:endParaRPr/>
          </a:p>
        </p:txBody>
      </p:sp>
      <p:sp>
        <p:nvSpPr>
          <p:cNvPr id="31" name="TextBox 31"/>
          <p:cNvSpPr txBox="1"/>
          <p:nvPr/>
        </p:nvSpPr>
        <p:spPr>
          <a:xfrm>
            <a:off x="7883968" y="5452515"/>
            <a:ext cx="5539833" cy="613438"/>
          </a:xfrm>
          <a:prstGeom prst="rect">
            <a:avLst/>
          </a:prstGeom>
        </p:spPr>
        <p:txBody>
          <a:bodyPr wrap="square" lIns="0" tIns="0" rIns="0" bIns="0" rtlCol="0" anchor="t">
            <a:spAutoFit/>
          </a:bodyPr>
          <a:lstStyle/>
          <a:p>
            <a:pPr>
              <a:lnSpc>
                <a:spcPts val="4000"/>
              </a:lnSpc>
            </a:pPr>
            <a:r>
              <a:rPr lang="en-US" sz="7200" b="1">
                <a:solidFill>
                  <a:schemeClr val="accent2"/>
                </a:solidFill>
                <a:latin typeface="Impact" panose="020B0806030902050204" pitchFamily="34" charset="0"/>
                <a:ea typeface="Open Sans 2"/>
                <a:cs typeface="Open Sans 2"/>
                <a:sym typeface="Open Sans 2"/>
              </a:rPr>
              <a:t>2,300</a:t>
            </a:r>
            <a:endParaRPr lang="en-US" sz="4800">
              <a:solidFill>
                <a:srgbClr val="3B3B3B"/>
              </a:solidFill>
              <a:latin typeface="Open Sans 2"/>
              <a:ea typeface="Open Sans 2"/>
              <a:cs typeface="Open Sans 2"/>
              <a:sym typeface="Open Sans 2"/>
            </a:endParaRPr>
          </a:p>
        </p:txBody>
      </p:sp>
      <p:sp>
        <p:nvSpPr>
          <p:cNvPr id="28" name="Freeform 15">
            <a:extLst>
              <a:ext uri="{FF2B5EF4-FFF2-40B4-BE49-F238E27FC236}">
                <a16:creationId xmlns:a16="http://schemas.microsoft.com/office/drawing/2014/main" id="{ABDFAA09-B8CF-BDF4-89BB-388FACA285E2}"/>
              </a:ext>
            </a:extLst>
          </p:cNvPr>
          <p:cNvSpPr>
            <a:spLocks noChangeAspect="1"/>
          </p:cNvSpPr>
          <p:nvPr/>
        </p:nvSpPr>
        <p:spPr>
          <a:xfrm>
            <a:off x="5176780" y="3592999"/>
            <a:ext cx="548640" cy="548640"/>
          </a:xfrm>
          <a:custGeom>
            <a:avLst/>
            <a:gdLst/>
            <a:ahLst/>
            <a:cxnLst/>
            <a:rect l="l" t="t" r="r" b="b"/>
            <a:pathLst>
              <a:path w="1610213" h="1610213">
                <a:moveTo>
                  <a:pt x="0" y="0"/>
                </a:moveTo>
                <a:lnTo>
                  <a:pt x="1610212" y="0"/>
                </a:lnTo>
                <a:lnTo>
                  <a:pt x="1610212" y="1610213"/>
                </a:lnTo>
                <a:lnTo>
                  <a:pt x="0" y="161021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33" name="Freeform 5">
            <a:extLst>
              <a:ext uri="{FF2B5EF4-FFF2-40B4-BE49-F238E27FC236}">
                <a16:creationId xmlns:a16="http://schemas.microsoft.com/office/drawing/2014/main" id="{1550B5C8-09D5-A088-5022-921F57D0F15F}"/>
              </a:ext>
            </a:extLst>
          </p:cNvPr>
          <p:cNvSpPr>
            <a:spLocks noChangeAspect="1"/>
          </p:cNvSpPr>
          <p:nvPr/>
        </p:nvSpPr>
        <p:spPr>
          <a:xfrm>
            <a:off x="5094900" y="2297497"/>
            <a:ext cx="548640" cy="483489"/>
          </a:xfrm>
          <a:custGeom>
            <a:avLst/>
            <a:gdLst/>
            <a:ahLst/>
            <a:cxnLst/>
            <a:rect l="l" t="t" r="r" b="b"/>
            <a:pathLst>
              <a:path w="1356898" h="1195766">
                <a:moveTo>
                  <a:pt x="0" y="0"/>
                </a:moveTo>
                <a:lnTo>
                  <a:pt x="1356898" y="0"/>
                </a:lnTo>
                <a:lnTo>
                  <a:pt x="1356898" y="1195766"/>
                </a:lnTo>
                <a:lnTo>
                  <a:pt x="0" y="11957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 name="Freeform 25">
            <a:extLst>
              <a:ext uri="{FF2B5EF4-FFF2-40B4-BE49-F238E27FC236}">
                <a16:creationId xmlns:a16="http://schemas.microsoft.com/office/drawing/2014/main" id="{75AAC938-A0FA-E710-2B1F-59FCEEB72E5E}"/>
              </a:ext>
            </a:extLst>
          </p:cNvPr>
          <p:cNvSpPr>
            <a:spLocks noChangeAspect="1"/>
          </p:cNvSpPr>
          <p:nvPr/>
        </p:nvSpPr>
        <p:spPr>
          <a:xfrm>
            <a:off x="5103137" y="4890885"/>
            <a:ext cx="548640" cy="449199"/>
          </a:xfrm>
          <a:custGeom>
            <a:avLst/>
            <a:gdLst/>
            <a:ahLst/>
            <a:cxnLst/>
            <a:rect l="l" t="t" r="r" b="b"/>
            <a:pathLst>
              <a:path w="1263598" h="1034571">
                <a:moveTo>
                  <a:pt x="0" y="0"/>
                </a:moveTo>
                <a:lnTo>
                  <a:pt x="1263598" y="0"/>
                </a:lnTo>
                <a:lnTo>
                  <a:pt x="1263598" y="1034571"/>
                </a:lnTo>
                <a:lnTo>
                  <a:pt x="0" y="103457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TextBox 31">
            <a:extLst>
              <a:ext uri="{FF2B5EF4-FFF2-40B4-BE49-F238E27FC236}">
                <a16:creationId xmlns:a16="http://schemas.microsoft.com/office/drawing/2014/main" id="{B8A7EC62-D2FF-94B6-E6FD-A552415CEE54}"/>
              </a:ext>
            </a:extLst>
          </p:cNvPr>
          <p:cNvSpPr txBox="1"/>
          <p:nvPr/>
        </p:nvSpPr>
        <p:spPr>
          <a:xfrm>
            <a:off x="10020676" y="5450025"/>
            <a:ext cx="2251852" cy="307777"/>
          </a:xfrm>
          <a:prstGeom prst="rect">
            <a:avLst/>
          </a:prstGeom>
        </p:spPr>
        <p:txBody>
          <a:bodyPr wrap="square" lIns="0" tIns="0" rIns="0" bIns="0" rtlCol="0" anchor="t">
            <a:spAutoFit/>
          </a:bodyPr>
          <a:lstStyle/>
          <a:p>
            <a:r>
              <a:rPr lang="en-US" sz="2000">
                <a:solidFill>
                  <a:srgbClr val="3B3B3B"/>
                </a:solidFill>
                <a:latin typeface="Open Sans 2"/>
                <a:ea typeface="Open Sans 2"/>
                <a:cs typeface="Open Sans 2"/>
                <a:sym typeface="Open Sans 2"/>
              </a:rPr>
              <a:t>ECE providers</a:t>
            </a:r>
          </a:p>
        </p:txBody>
      </p:sp>
      <p:sp>
        <p:nvSpPr>
          <p:cNvPr id="27" name="TextBox 27"/>
          <p:cNvSpPr txBox="1"/>
          <p:nvPr/>
        </p:nvSpPr>
        <p:spPr>
          <a:xfrm>
            <a:off x="6889692" y="2821878"/>
            <a:ext cx="3741603" cy="1168718"/>
          </a:xfrm>
          <a:prstGeom prst="rect">
            <a:avLst/>
          </a:prstGeom>
        </p:spPr>
        <p:txBody>
          <a:bodyPr lIns="0" tIns="0" rIns="0" bIns="0" rtlCol="0" anchor="t">
            <a:spAutoFit/>
          </a:bodyPr>
          <a:lstStyle/>
          <a:p>
            <a:pPr marL="310896" lvl="1" indent="-155448" algn="l">
              <a:lnSpc>
                <a:spcPts val="2000"/>
              </a:lnSpc>
              <a:spcBef>
                <a:spcPts val="600"/>
              </a:spcBef>
              <a:buFont typeface="Arial"/>
              <a:buChar char="•"/>
            </a:pPr>
            <a:r>
              <a:rPr lang="en-US" sz="1600">
                <a:solidFill>
                  <a:srgbClr val="445259"/>
                </a:solidFill>
                <a:latin typeface="Open Sans 2"/>
                <a:ea typeface="Open Sans 2"/>
                <a:cs typeface="Open Sans 2"/>
                <a:sym typeface="Open Sans 2"/>
              </a:rPr>
              <a:t>March 2020 to June 2025</a:t>
            </a:r>
          </a:p>
          <a:p>
            <a:pPr marL="310896" lvl="1" indent="-155448" algn="l">
              <a:lnSpc>
                <a:spcPts val="2000"/>
              </a:lnSpc>
              <a:spcBef>
                <a:spcPts val="600"/>
              </a:spcBef>
              <a:buFont typeface="Arial"/>
              <a:buChar char="•"/>
            </a:pPr>
            <a:r>
              <a:rPr lang="en-US" sz="1600">
                <a:solidFill>
                  <a:srgbClr val="445259"/>
                </a:solidFill>
                <a:latin typeface="Open Sans 2"/>
                <a:ea typeface="Open Sans 2"/>
                <a:cs typeface="Open Sans 2"/>
                <a:sym typeface="Open Sans 2"/>
              </a:rPr>
              <a:t>Kept providers open and support workforce, high-quality care</a:t>
            </a:r>
          </a:p>
          <a:p>
            <a:pPr marL="155448" lvl="1" algn="l">
              <a:lnSpc>
                <a:spcPts val="2000"/>
              </a:lnSpc>
              <a:spcBef>
                <a:spcPts val="600"/>
              </a:spcBef>
            </a:pPr>
            <a:endParaRPr lang="en-US" sz="1600">
              <a:solidFill>
                <a:srgbClr val="445259"/>
              </a:solidFill>
              <a:latin typeface="Open Sans 2"/>
              <a:ea typeface="Open Sans 2"/>
              <a:cs typeface="Open Sans 2"/>
              <a:sym typeface="Open Sans 2"/>
            </a:endParaRPr>
          </a:p>
        </p:txBody>
      </p:sp>
      <p:sp>
        <p:nvSpPr>
          <p:cNvPr id="11" name="TextBox 31">
            <a:extLst>
              <a:ext uri="{FF2B5EF4-FFF2-40B4-BE49-F238E27FC236}">
                <a16:creationId xmlns:a16="http://schemas.microsoft.com/office/drawing/2014/main" id="{3FD92A73-6FDB-CE13-A05E-5A2DF7FB0849}"/>
              </a:ext>
            </a:extLst>
          </p:cNvPr>
          <p:cNvSpPr txBox="1"/>
          <p:nvPr/>
        </p:nvSpPr>
        <p:spPr>
          <a:xfrm>
            <a:off x="6889692" y="4424427"/>
            <a:ext cx="5539833" cy="613438"/>
          </a:xfrm>
          <a:prstGeom prst="rect">
            <a:avLst/>
          </a:prstGeom>
        </p:spPr>
        <p:txBody>
          <a:bodyPr wrap="square" lIns="0" tIns="0" rIns="0" bIns="0" rtlCol="0" anchor="t">
            <a:spAutoFit/>
          </a:bodyPr>
          <a:lstStyle/>
          <a:p>
            <a:pPr>
              <a:lnSpc>
                <a:spcPts val="4000"/>
              </a:lnSpc>
            </a:pPr>
            <a:r>
              <a:rPr lang="en-US" sz="7200" b="1">
                <a:solidFill>
                  <a:schemeClr val="accent2"/>
                </a:solidFill>
                <a:latin typeface="Impact" panose="020B0806030902050204" pitchFamily="34" charset="0"/>
                <a:ea typeface="Open Sans 2"/>
                <a:cs typeface="Open Sans 2"/>
                <a:sym typeface="Open Sans 2"/>
              </a:rPr>
              <a:t>$166 million</a:t>
            </a:r>
            <a:endParaRPr lang="en-US" sz="5400">
              <a:solidFill>
                <a:srgbClr val="3B3B3B"/>
              </a:solidFill>
              <a:latin typeface="Open Sans 2"/>
              <a:ea typeface="Open Sans 2"/>
              <a:cs typeface="Open Sans 2"/>
              <a:sym typeface="Open Sans 2"/>
            </a:endParaRPr>
          </a:p>
        </p:txBody>
      </p:sp>
      <p:sp>
        <p:nvSpPr>
          <p:cNvPr id="15" name="TextBox 31">
            <a:extLst>
              <a:ext uri="{FF2B5EF4-FFF2-40B4-BE49-F238E27FC236}">
                <a16:creationId xmlns:a16="http://schemas.microsoft.com/office/drawing/2014/main" id="{22A21334-3FAE-350A-AAAE-8524E238C473}"/>
              </a:ext>
            </a:extLst>
          </p:cNvPr>
          <p:cNvSpPr txBox="1"/>
          <p:nvPr/>
        </p:nvSpPr>
        <p:spPr>
          <a:xfrm>
            <a:off x="6230831" y="4405235"/>
            <a:ext cx="1045400" cy="464166"/>
          </a:xfrm>
          <a:prstGeom prst="rect">
            <a:avLst/>
          </a:prstGeom>
        </p:spPr>
        <p:txBody>
          <a:bodyPr wrap="square" lIns="0" tIns="0" rIns="0" bIns="0" rtlCol="0" anchor="t">
            <a:spAutoFit/>
          </a:bodyPr>
          <a:lstStyle/>
          <a:p>
            <a:pPr>
              <a:lnSpc>
                <a:spcPts val="4000"/>
              </a:lnSpc>
            </a:pPr>
            <a:r>
              <a:rPr lang="en-US" sz="2000">
                <a:solidFill>
                  <a:srgbClr val="3B3B3B"/>
                </a:solidFill>
                <a:latin typeface="Open Sans 2"/>
                <a:ea typeface="Open Sans 2"/>
                <a:cs typeface="Open Sans 2"/>
                <a:sym typeface="Open Sans 2"/>
              </a:rPr>
              <a:t>Over</a:t>
            </a:r>
          </a:p>
        </p:txBody>
      </p:sp>
      <p:sp>
        <p:nvSpPr>
          <p:cNvPr id="34" name="TextBox 31">
            <a:extLst>
              <a:ext uri="{FF2B5EF4-FFF2-40B4-BE49-F238E27FC236}">
                <a16:creationId xmlns:a16="http://schemas.microsoft.com/office/drawing/2014/main" id="{0E3DF96B-1987-9319-B172-67DE8DD41C3A}"/>
              </a:ext>
            </a:extLst>
          </p:cNvPr>
          <p:cNvSpPr txBox="1"/>
          <p:nvPr/>
        </p:nvSpPr>
        <p:spPr>
          <a:xfrm>
            <a:off x="6719937" y="5392825"/>
            <a:ext cx="1045400" cy="515077"/>
          </a:xfrm>
          <a:prstGeom prst="rect">
            <a:avLst/>
          </a:prstGeom>
        </p:spPr>
        <p:txBody>
          <a:bodyPr wrap="square" lIns="0" tIns="0" rIns="0" bIns="0" rtlCol="0" anchor="t">
            <a:spAutoFit/>
          </a:bodyPr>
          <a:lstStyle/>
          <a:p>
            <a:pPr algn="ctr">
              <a:lnSpc>
                <a:spcPts val="2000"/>
              </a:lnSpc>
            </a:pPr>
            <a:r>
              <a:rPr lang="en-US" sz="2000">
                <a:solidFill>
                  <a:srgbClr val="3B3B3B"/>
                </a:solidFill>
                <a:latin typeface="Open Sans 2"/>
                <a:ea typeface="Open Sans 2"/>
                <a:cs typeface="Open Sans 2"/>
                <a:sym typeface="Open Sans 2"/>
              </a:rPr>
              <a:t>awarded to</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6">
            <a:extLst>
              <a:ext uri="{FF2B5EF4-FFF2-40B4-BE49-F238E27FC236}">
                <a16:creationId xmlns:a16="http://schemas.microsoft.com/office/drawing/2014/main" id="{E483D9AE-D0AC-664D-A6B6-46AFA6A910CC}"/>
              </a:ext>
            </a:extLst>
          </p:cNvPr>
          <p:cNvSpPr/>
          <p:nvPr/>
        </p:nvSpPr>
        <p:spPr>
          <a:xfrm>
            <a:off x="6149160" y="4056211"/>
            <a:ext cx="5654468" cy="2293580"/>
          </a:xfrm>
          <a:custGeom>
            <a:avLst/>
            <a:gdLst/>
            <a:ahLst/>
            <a:cxnLst/>
            <a:rect l="l" t="t" r="r" b="b"/>
            <a:pathLst>
              <a:path w="3044620" h="525893">
                <a:moveTo>
                  <a:pt x="0" y="0"/>
                </a:moveTo>
                <a:lnTo>
                  <a:pt x="3044620" y="0"/>
                </a:lnTo>
                <a:lnTo>
                  <a:pt x="3044620" y="525893"/>
                </a:lnTo>
                <a:lnTo>
                  <a:pt x="0" y="525893"/>
                </a:lnTo>
                <a:close/>
              </a:path>
            </a:pathLst>
          </a:custGeom>
          <a:solidFill>
            <a:srgbClr val="EDEDED"/>
          </a:solidFill>
        </p:spPr>
        <p:txBody>
          <a:bodyPr/>
          <a:lstStyle/>
          <a:p>
            <a:endParaRPr lang="en-US"/>
          </a:p>
        </p:txBody>
      </p:sp>
      <p:sp>
        <p:nvSpPr>
          <p:cNvPr id="7" name="AutoShape 2" descr="Image preview">
            <a:extLst>
              <a:ext uri="{FF2B5EF4-FFF2-40B4-BE49-F238E27FC236}">
                <a16:creationId xmlns:a16="http://schemas.microsoft.com/office/drawing/2014/main" id="{417058C3-3351-0421-640D-BEA85B92D160}"/>
              </a:ext>
            </a:extLst>
          </p:cNvPr>
          <p:cNvSpPr txBox="1">
            <a:spLocks noChangeAspect="1" noChangeArrowheads="1"/>
          </p:cNvSpPr>
          <p:nvPr/>
        </p:nvSpPr>
        <p:spPr bwMode="auto">
          <a:xfrm>
            <a:off x="9449805" y="2702256"/>
            <a:ext cx="1955413" cy="1255327"/>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rtlCol="0" anchorCtr="0" compatLnSpc="1">
            <a:prstTxWarp prst="textNoShape">
              <a:avLst/>
            </a:prstTxWarp>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000"/>
              </a:lnSpc>
              <a:buNone/>
            </a:pPr>
            <a:r>
              <a:rPr lang="en-US" sz="1800">
                <a:solidFill>
                  <a:srgbClr val="445259"/>
                </a:solidFill>
                <a:latin typeface="Open Sans 1" panose="020B0604020202020204" charset="0"/>
                <a:ea typeface="Open Sans 1" panose="020B0604020202020204" charset="0"/>
                <a:cs typeface="Open Sans 1" panose="020B0604020202020204" charset="0"/>
              </a:rPr>
              <a:t>Surveyed 663 ECE providers in Milwaukee (56% response rate)</a:t>
            </a:r>
          </a:p>
        </p:txBody>
      </p:sp>
      <p:pic>
        <p:nvPicPr>
          <p:cNvPr id="13" name="Picture 12">
            <a:extLst>
              <a:ext uri="{FF2B5EF4-FFF2-40B4-BE49-F238E27FC236}">
                <a16:creationId xmlns:a16="http://schemas.microsoft.com/office/drawing/2014/main" id="{F44DF975-7AE8-2D08-3821-0470CCFF4254}"/>
              </a:ext>
            </a:extLst>
          </p:cNvPr>
          <p:cNvPicPr>
            <a:picLocks noChangeAspect="1"/>
          </p:cNvPicPr>
          <p:nvPr/>
        </p:nvPicPr>
        <p:blipFill>
          <a:blip r:embed="rId3"/>
          <a:srcRect l="25476" t="12726" r="20426" b="891"/>
          <a:stretch/>
        </p:blipFill>
        <p:spPr>
          <a:xfrm>
            <a:off x="311950" y="196896"/>
            <a:ext cx="5202318" cy="6464208"/>
          </a:xfrm>
          <a:prstGeom prst="rect">
            <a:avLst/>
          </a:prstGeom>
        </p:spPr>
      </p:pic>
      <p:sp>
        <p:nvSpPr>
          <p:cNvPr id="2" name="TextBox 1">
            <a:extLst>
              <a:ext uri="{FF2B5EF4-FFF2-40B4-BE49-F238E27FC236}">
                <a16:creationId xmlns:a16="http://schemas.microsoft.com/office/drawing/2014/main" id="{E5E31985-1531-03CD-99DF-2C64B6CA67AF}"/>
              </a:ext>
            </a:extLst>
          </p:cNvPr>
          <p:cNvSpPr txBox="1"/>
          <p:nvPr/>
        </p:nvSpPr>
        <p:spPr>
          <a:xfrm>
            <a:off x="5851532" y="649802"/>
            <a:ext cx="6340468" cy="1656864"/>
          </a:xfrm>
          <a:prstGeom prst="rect">
            <a:avLst/>
          </a:prstGeom>
          <a:noFill/>
        </p:spPr>
        <p:txBody>
          <a:bodyPr wrap="square" rtlCol="0">
            <a:spAutoFit/>
          </a:bodyPr>
          <a:lstStyle/>
          <a:p>
            <a:pPr>
              <a:lnSpc>
                <a:spcPts val="6100"/>
              </a:lnSpc>
            </a:pPr>
            <a:r>
              <a:rPr lang="en-US" sz="6000">
                <a:solidFill>
                  <a:srgbClr val="00B4B2"/>
                </a:solidFill>
                <a:latin typeface="Impact" panose="020B0806030902050204" pitchFamily="34" charset="0"/>
              </a:rPr>
              <a:t>STILL</a:t>
            </a:r>
            <a:r>
              <a:rPr lang="en-US" sz="6000">
                <a:solidFill>
                  <a:srgbClr val="445259"/>
                </a:solidFill>
                <a:latin typeface="Impact" panose="020B0806030902050204" pitchFamily="34" charset="0"/>
              </a:rPr>
              <a:t> MAKING EVERY DOLLAR COUNT</a:t>
            </a:r>
          </a:p>
        </p:txBody>
      </p:sp>
      <p:sp>
        <p:nvSpPr>
          <p:cNvPr id="3" name="Freeform 15">
            <a:extLst>
              <a:ext uri="{FF2B5EF4-FFF2-40B4-BE49-F238E27FC236}">
                <a16:creationId xmlns:a16="http://schemas.microsoft.com/office/drawing/2014/main" id="{794261C4-38E2-A2EC-C7FF-5140866BA922}"/>
              </a:ext>
            </a:extLst>
          </p:cNvPr>
          <p:cNvSpPr>
            <a:spLocks noChangeAspect="1"/>
          </p:cNvSpPr>
          <p:nvPr/>
        </p:nvSpPr>
        <p:spPr>
          <a:xfrm>
            <a:off x="6245290" y="2739103"/>
            <a:ext cx="923330" cy="923330"/>
          </a:xfrm>
          <a:custGeom>
            <a:avLst/>
            <a:gdLst/>
            <a:ahLst/>
            <a:cxnLst/>
            <a:rect l="l" t="t" r="r" b="b"/>
            <a:pathLst>
              <a:path w="1610213" h="1610213">
                <a:moveTo>
                  <a:pt x="0" y="0"/>
                </a:moveTo>
                <a:lnTo>
                  <a:pt x="1610212" y="0"/>
                </a:lnTo>
                <a:lnTo>
                  <a:pt x="1610212" y="1610213"/>
                </a:lnTo>
                <a:lnTo>
                  <a:pt x="0" y="16102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 name="Freeform 30" descr="Clipboard Checked with solid fill">
            <a:extLst>
              <a:ext uri="{FF2B5EF4-FFF2-40B4-BE49-F238E27FC236}">
                <a16:creationId xmlns:a16="http://schemas.microsoft.com/office/drawing/2014/main" id="{CF6A8E9B-2B6F-8AE1-B957-BEA041BD6B32}"/>
              </a:ext>
            </a:extLst>
          </p:cNvPr>
          <p:cNvSpPr>
            <a:spLocks noChangeAspect="1"/>
          </p:cNvSpPr>
          <p:nvPr/>
        </p:nvSpPr>
        <p:spPr>
          <a:xfrm>
            <a:off x="8504912" y="2702256"/>
            <a:ext cx="1034682" cy="914400"/>
          </a:xfrm>
          <a:custGeom>
            <a:avLst/>
            <a:gdLst/>
            <a:ahLst/>
            <a:cxnLst/>
            <a:rect l="l" t="t" r="r" b="b"/>
            <a:pathLst>
              <a:path w="1035440" h="915070">
                <a:moveTo>
                  <a:pt x="0" y="0"/>
                </a:moveTo>
                <a:lnTo>
                  <a:pt x="1035440" y="0"/>
                </a:lnTo>
                <a:lnTo>
                  <a:pt x="1035440" y="915071"/>
                </a:lnTo>
                <a:lnTo>
                  <a:pt x="0" y="9150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AutoShape 2" descr="Image preview">
            <a:extLst>
              <a:ext uri="{FF2B5EF4-FFF2-40B4-BE49-F238E27FC236}">
                <a16:creationId xmlns:a16="http://schemas.microsoft.com/office/drawing/2014/main" id="{1A4DE756-9928-D5A5-5724-37CE73C47889}"/>
              </a:ext>
            </a:extLst>
          </p:cNvPr>
          <p:cNvSpPr txBox="1">
            <a:spLocks noChangeAspect="1" noChangeArrowheads="1"/>
          </p:cNvSpPr>
          <p:nvPr/>
        </p:nvSpPr>
        <p:spPr bwMode="auto">
          <a:xfrm>
            <a:off x="6366939" y="4174381"/>
            <a:ext cx="5006215" cy="2580574"/>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rtlCol="0" anchorCtr="0" compatLnSpc="1">
            <a:prstTxWarp prst="textNoShape">
              <a:avLst/>
            </a:prstTxWarp>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800">
                <a:solidFill>
                  <a:srgbClr val="445259"/>
                </a:solidFill>
                <a:latin typeface="Open Sans 1" panose="020B0604020202020204" charset="0"/>
                <a:ea typeface="Open Sans 1" panose="020B0604020202020204" charset="0"/>
                <a:cs typeface="Open Sans 1" panose="020B0604020202020204" charset="0"/>
              </a:rPr>
              <a:t>Results found funding used for basic needs</a:t>
            </a:r>
          </a:p>
          <a:p>
            <a:pPr lvl="2"/>
            <a:r>
              <a:rPr lang="en-US" sz="1600">
                <a:solidFill>
                  <a:srgbClr val="445259"/>
                </a:solidFill>
                <a:latin typeface="Open Sans 1" panose="020B0604020202020204" charset="0"/>
                <a:ea typeface="Open Sans 1" panose="020B0604020202020204" charset="0"/>
                <a:cs typeface="Open Sans 1" panose="020B0604020202020204" charset="0"/>
              </a:rPr>
              <a:t>Classroom supplies</a:t>
            </a:r>
          </a:p>
          <a:p>
            <a:pPr lvl="2"/>
            <a:r>
              <a:rPr lang="en-US" sz="1600">
                <a:solidFill>
                  <a:srgbClr val="445259"/>
                </a:solidFill>
                <a:latin typeface="Open Sans 1" panose="020B0604020202020204" charset="0"/>
                <a:ea typeface="Open Sans 1" panose="020B0604020202020204" charset="0"/>
                <a:cs typeface="Open Sans 1" panose="020B0604020202020204" charset="0"/>
              </a:rPr>
              <a:t>Cleaning supplies</a:t>
            </a:r>
          </a:p>
          <a:p>
            <a:pPr lvl="2"/>
            <a:r>
              <a:rPr lang="en-US" sz="1600">
                <a:solidFill>
                  <a:srgbClr val="445259"/>
                </a:solidFill>
                <a:latin typeface="Open Sans 1" panose="020B0604020202020204" charset="0"/>
                <a:ea typeface="Open Sans 1" panose="020B0604020202020204" charset="0"/>
                <a:cs typeface="Open Sans 1" panose="020B0604020202020204" charset="0"/>
              </a:rPr>
              <a:t>Food</a:t>
            </a:r>
          </a:p>
          <a:p>
            <a:pPr lvl="2"/>
            <a:r>
              <a:rPr lang="en-US" sz="1600">
                <a:solidFill>
                  <a:srgbClr val="445259"/>
                </a:solidFill>
                <a:latin typeface="Open Sans 1" panose="020B0604020202020204" charset="0"/>
                <a:ea typeface="Open Sans 1" panose="020B0604020202020204" charset="0"/>
                <a:cs typeface="Open Sans 1" panose="020B0604020202020204" charset="0"/>
              </a:rPr>
              <a:t>Utilities</a:t>
            </a:r>
          </a:p>
          <a:p>
            <a:pPr lvl="2"/>
            <a:r>
              <a:rPr lang="en-US" sz="1600">
                <a:solidFill>
                  <a:srgbClr val="445259"/>
                </a:solidFill>
                <a:latin typeface="Open Sans 1" panose="020B0604020202020204" charset="0"/>
                <a:ea typeface="Open Sans 1" panose="020B0604020202020204" charset="0"/>
                <a:cs typeface="Open Sans 1" panose="020B0604020202020204" charset="0"/>
              </a:rPr>
              <a:t>Rent/mortgage</a:t>
            </a:r>
          </a:p>
          <a:p>
            <a:pPr marL="0" indent="0">
              <a:buNone/>
            </a:pPr>
            <a:r>
              <a:rPr lang="en-US" sz="1800">
                <a:solidFill>
                  <a:srgbClr val="445259"/>
                </a:solidFill>
                <a:latin typeface="Open Sans 1" panose="020B0604020202020204" charset="0"/>
                <a:ea typeface="Open Sans 1" panose="020B0604020202020204" charset="0"/>
                <a:cs typeface="Open Sans 1" panose="020B0604020202020204" charset="0"/>
              </a:rPr>
              <a:t>~100 providers are in danger of closing </a:t>
            </a:r>
          </a:p>
        </p:txBody>
      </p:sp>
      <p:sp>
        <p:nvSpPr>
          <p:cNvPr id="6" name="AutoShape 2" descr="Image preview">
            <a:extLst>
              <a:ext uri="{FF2B5EF4-FFF2-40B4-BE49-F238E27FC236}">
                <a16:creationId xmlns:a16="http://schemas.microsoft.com/office/drawing/2014/main" id="{40A4078D-5BAE-F506-B454-812B276AB48D}"/>
              </a:ext>
            </a:extLst>
          </p:cNvPr>
          <p:cNvSpPr txBox="1">
            <a:spLocks noChangeAspect="1" noChangeArrowheads="1"/>
          </p:cNvSpPr>
          <p:nvPr/>
        </p:nvSpPr>
        <p:spPr bwMode="auto">
          <a:xfrm>
            <a:off x="7139164" y="2814311"/>
            <a:ext cx="1629645" cy="1255327"/>
          </a:xfrm>
          <a:prstGeom prst="rect">
            <a:avLst/>
          </a:prstGeom>
          <a:extLst>
            <a:ext uri="{909E8E84-426E-40DD-AFC4-6F175D3DCCD1}">
              <a14:hiddenFill xmlns:a14="http://schemas.microsoft.com/office/drawing/2010/main">
                <a:solidFill>
                  <a:srgbClr val="FFFFFF"/>
                </a:solidFill>
              </a14:hiddenFill>
            </a:ext>
          </a:extLst>
        </p:spPr>
        <p:txBody>
          <a:bodyPr vert="horz" lIns="91440" tIns="45720" rIns="91440" bIns="45720" numCol="1" rtlCol="0" anchorCtr="0" compatLnSpc="1">
            <a:prstTxWarp prst="textNoShape">
              <a:avLst/>
            </a:prstTxWarp>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ts val="2000"/>
              </a:lnSpc>
              <a:buNone/>
            </a:pPr>
            <a:r>
              <a:rPr lang="en-US" sz="1800">
                <a:solidFill>
                  <a:srgbClr val="445259"/>
                </a:solidFill>
                <a:latin typeface="Open Sans 1" panose="020B0604020202020204" charset="0"/>
                <a:ea typeface="Open Sans 1" panose="020B0604020202020204" charset="0"/>
                <a:cs typeface="Open Sans 1" panose="020B0604020202020204" charset="0"/>
              </a:rPr>
              <a:t>Released March 2025</a:t>
            </a:r>
          </a:p>
        </p:txBody>
      </p:sp>
      <p:sp>
        <p:nvSpPr>
          <p:cNvPr id="8" name="Freeform 8">
            <a:extLst>
              <a:ext uri="{FF2B5EF4-FFF2-40B4-BE49-F238E27FC236}">
                <a16:creationId xmlns:a16="http://schemas.microsoft.com/office/drawing/2014/main" id="{8BEACF8F-A256-3CF3-5165-DA3008FB6D94}"/>
              </a:ext>
            </a:extLst>
          </p:cNvPr>
          <p:cNvSpPr/>
          <p:nvPr/>
        </p:nvSpPr>
        <p:spPr>
          <a:xfrm>
            <a:off x="11405218" y="3480731"/>
            <a:ext cx="474832" cy="3073098"/>
          </a:xfrm>
          <a:custGeom>
            <a:avLst/>
            <a:gdLst/>
            <a:ahLst/>
            <a:cxnLst/>
            <a:rect l="l" t="t" r="r" b="b"/>
            <a:pathLst>
              <a:path w="187635" h="1214367">
                <a:moveTo>
                  <a:pt x="0" y="0"/>
                </a:moveTo>
                <a:lnTo>
                  <a:pt x="187635" y="0"/>
                </a:lnTo>
                <a:lnTo>
                  <a:pt x="187635" y="1214367"/>
                </a:lnTo>
                <a:lnTo>
                  <a:pt x="0" y="1214367"/>
                </a:lnTo>
                <a:close/>
              </a:path>
            </a:pathLst>
          </a:custGeom>
          <a:solidFill>
            <a:srgbClr val="00B4B2"/>
          </a:solidFill>
        </p:spPr>
        <p:txBody>
          <a:bodyPr/>
          <a:lstStyle/>
          <a:p>
            <a:endParaRPr lang="en-US"/>
          </a:p>
        </p:txBody>
      </p:sp>
      <p:sp>
        <p:nvSpPr>
          <p:cNvPr id="9" name="Freeform 14">
            <a:extLst>
              <a:ext uri="{FF2B5EF4-FFF2-40B4-BE49-F238E27FC236}">
                <a16:creationId xmlns:a16="http://schemas.microsoft.com/office/drawing/2014/main" id="{33EED9AC-BE97-1F6B-409B-1FB7C9B34529}"/>
              </a:ext>
            </a:extLst>
          </p:cNvPr>
          <p:cNvSpPr/>
          <p:nvPr/>
        </p:nvSpPr>
        <p:spPr>
          <a:xfrm>
            <a:off x="11481640" y="3616677"/>
            <a:ext cx="321988" cy="3219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0" name="Freeform 17">
            <a:extLst>
              <a:ext uri="{FF2B5EF4-FFF2-40B4-BE49-F238E27FC236}">
                <a16:creationId xmlns:a16="http://schemas.microsoft.com/office/drawing/2014/main" id="{5A1AED07-B785-3094-D9FA-2F1AB593F865}"/>
              </a:ext>
            </a:extLst>
          </p:cNvPr>
          <p:cNvSpPr/>
          <p:nvPr/>
        </p:nvSpPr>
        <p:spPr>
          <a:xfrm>
            <a:off x="11481640" y="4006130"/>
            <a:ext cx="321988" cy="3219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1" name="Freeform 20">
            <a:extLst>
              <a:ext uri="{FF2B5EF4-FFF2-40B4-BE49-F238E27FC236}">
                <a16:creationId xmlns:a16="http://schemas.microsoft.com/office/drawing/2014/main" id="{C233B311-77D4-8ABD-1F40-BE884F6FD619}"/>
              </a:ext>
            </a:extLst>
          </p:cNvPr>
          <p:cNvSpPr/>
          <p:nvPr/>
        </p:nvSpPr>
        <p:spPr>
          <a:xfrm>
            <a:off x="11481640" y="4395582"/>
            <a:ext cx="321988" cy="3219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3" name="Freeform 23">
            <a:extLst>
              <a:ext uri="{FF2B5EF4-FFF2-40B4-BE49-F238E27FC236}">
                <a16:creationId xmlns:a16="http://schemas.microsoft.com/office/drawing/2014/main" id="{F5E123AC-3E2C-54F7-C460-2475FED37E74}"/>
              </a:ext>
            </a:extLst>
          </p:cNvPr>
          <p:cNvSpPr/>
          <p:nvPr/>
        </p:nvSpPr>
        <p:spPr>
          <a:xfrm>
            <a:off x="7153364" y="-2390595"/>
            <a:ext cx="1327834" cy="2742514"/>
          </a:xfrm>
          <a:custGeom>
            <a:avLst/>
            <a:gdLst/>
            <a:ahLst/>
            <a:cxnLst/>
            <a:rect l="l" t="t" r="r" b="b"/>
            <a:pathLst>
              <a:path w="1327834" h="2742514">
                <a:moveTo>
                  <a:pt x="0" y="0"/>
                </a:moveTo>
                <a:lnTo>
                  <a:pt x="1327834" y="0"/>
                </a:lnTo>
                <a:lnTo>
                  <a:pt x="1327834" y="2742515"/>
                </a:lnTo>
                <a:lnTo>
                  <a:pt x="0" y="27425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4" name="Freeform 3">
            <a:extLst>
              <a:ext uri="{FF2B5EF4-FFF2-40B4-BE49-F238E27FC236}">
                <a16:creationId xmlns:a16="http://schemas.microsoft.com/office/drawing/2014/main" id="{9D32A3B4-4830-30FF-2E80-20EE720A5A4F}"/>
              </a:ext>
            </a:extLst>
          </p:cNvPr>
          <p:cNvSpPr>
            <a:spLocks noChangeAspect="1"/>
          </p:cNvSpPr>
          <p:nvPr/>
        </p:nvSpPr>
        <p:spPr>
          <a:xfrm>
            <a:off x="6450761" y="4791521"/>
            <a:ext cx="702603" cy="822960"/>
          </a:xfrm>
          <a:custGeom>
            <a:avLst/>
            <a:gdLst/>
            <a:ahLst/>
            <a:cxnLst/>
            <a:rect l="l" t="t" r="r" b="b"/>
            <a:pathLst>
              <a:path w="941580" h="1102875">
                <a:moveTo>
                  <a:pt x="0" y="0"/>
                </a:moveTo>
                <a:lnTo>
                  <a:pt x="941580" y="0"/>
                </a:lnTo>
                <a:lnTo>
                  <a:pt x="941580" y="1102875"/>
                </a:lnTo>
                <a:lnTo>
                  <a:pt x="0" y="11028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211766983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3">
            <a:extLst>
              <a:ext uri="{28A0092B-C50C-407E-A947-70E740481C1C}">
                <a14:useLocalDpi xmlns:a14="http://schemas.microsoft.com/office/drawing/2010/main" val="0"/>
              </a:ext>
            </a:extLst>
          </a:blip>
          <a:srcRect t="153" b="153"/>
          <a:stretch/>
        </p:blipFill>
        <p:spPr>
          <a:xfrm>
            <a:off x="107481" y="1198895"/>
            <a:ext cx="6125872" cy="4237875"/>
          </a:xfrm>
          <a:prstGeom prst="rect">
            <a:avLst/>
          </a:prstGeom>
        </p:spPr>
      </p:pic>
      <p:grpSp>
        <p:nvGrpSpPr>
          <p:cNvPr id="4" name="Group 4"/>
          <p:cNvGrpSpPr>
            <a:grpSpLocks noChangeAspect="1"/>
          </p:cNvGrpSpPr>
          <p:nvPr/>
        </p:nvGrpSpPr>
        <p:grpSpPr>
          <a:xfrm>
            <a:off x="4962231" y="3583184"/>
            <a:ext cx="4840462" cy="2843854"/>
            <a:chOff x="0" y="0"/>
            <a:chExt cx="485571" cy="677224"/>
          </a:xfrm>
        </p:grpSpPr>
        <p:sp>
          <p:nvSpPr>
            <p:cNvPr id="5" name="Freeform 5"/>
            <p:cNvSpPr/>
            <p:nvPr/>
          </p:nvSpPr>
          <p:spPr>
            <a:xfrm>
              <a:off x="0" y="0"/>
              <a:ext cx="485571" cy="677224"/>
            </a:xfrm>
            <a:custGeom>
              <a:avLst/>
              <a:gdLst/>
              <a:ahLst/>
              <a:cxnLst/>
              <a:rect l="l" t="t" r="r" b="b"/>
              <a:pathLst>
                <a:path w="485571" h="677224">
                  <a:moveTo>
                    <a:pt x="203200" y="0"/>
                  </a:moveTo>
                  <a:lnTo>
                    <a:pt x="485571" y="0"/>
                  </a:lnTo>
                  <a:lnTo>
                    <a:pt x="282371" y="677224"/>
                  </a:lnTo>
                  <a:lnTo>
                    <a:pt x="0" y="677224"/>
                  </a:lnTo>
                  <a:lnTo>
                    <a:pt x="203200" y="0"/>
                  </a:lnTo>
                  <a:close/>
                </a:path>
              </a:pathLst>
            </a:custGeom>
            <a:solidFill>
              <a:srgbClr val="23B2E5">
                <a:alpha val="49804"/>
              </a:srgbClr>
            </a:solidFill>
          </p:spPr>
          <p:txBody>
            <a:bodyPr/>
            <a:lstStyle/>
            <a:p>
              <a:endParaRPr lang="en-US"/>
            </a:p>
          </p:txBody>
        </p:sp>
        <p:sp>
          <p:nvSpPr>
            <p:cNvPr id="6" name="TextBox 6"/>
            <p:cNvSpPr txBox="1"/>
            <p:nvPr/>
          </p:nvSpPr>
          <p:spPr>
            <a:xfrm>
              <a:off x="101600" y="-28575"/>
              <a:ext cx="282371" cy="705799"/>
            </a:xfrm>
            <a:prstGeom prst="rect">
              <a:avLst/>
            </a:prstGeom>
          </p:spPr>
          <p:txBody>
            <a:bodyPr lIns="33858" tIns="33858" rIns="33858" bIns="33858" rtlCol="0" anchor="ctr"/>
            <a:lstStyle/>
            <a:p>
              <a:pPr algn="ctr">
                <a:lnSpc>
                  <a:spcPts val="1772"/>
                </a:lnSpc>
              </a:pPr>
              <a:endParaRPr/>
            </a:p>
          </p:txBody>
        </p:sp>
      </p:grpSp>
      <p:grpSp>
        <p:nvGrpSpPr>
          <p:cNvPr id="7" name="Group 7"/>
          <p:cNvGrpSpPr/>
          <p:nvPr/>
        </p:nvGrpSpPr>
        <p:grpSpPr>
          <a:xfrm>
            <a:off x="6277266" y="582572"/>
            <a:ext cx="5607192" cy="5305425"/>
            <a:chOff x="0" y="-28575"/>
            <a:chExt cx="912808" cy="783838"/>
          </a:xfrm>
        </p:grpSpPr>
        <p:sp>
          <p:nvSpPr>
            <p:cNvPr id="8" name="Freeform 8"/>
            <p:cNvSpPr/>
            <p:nvPr/>
          </p:nvSpPr>
          <p:spPr>
            <a:xfrm>
              <a:off x="0" y="0"/>
              <a:ext cx="912808" cy="755263"/>
            </a:xfrm>
            <a:prstGeom prst="rect">
              <a:avLst/>
            </a:prstGeom>
            <a:solidFill>
              <a:srgbClr val="23B2E5"/>
            </a:solidFill>
          </p:spPr>
          <p:txBody>
            <a:bodyPr/>
            <a:lstStyle/>
            <a:p>
              <a:endParaRPr lang="en-US"/>
            </a:p>
          </p:txBody>
        </p:sp>
        <p:sp>
          <p:nvSpPr>
            <p:cNvPr id="9" name="TextBox 9"/>
            <p:cNvSpPr txBox="1"/>
            <p:nvPr/>
          </p:nvSpPr>
          <p:spPr>
            <a:xfrm>
              <a:off x="101600" y="-28575"/>
              <a:ext cx="709608" cy="783838"/>
            </a:xfrm>
            <a:prstGeom prst="rect">
              <a:avLst/>
            </a:prstGeom>
          </p:spPr>
          <p:txBody>
            <a:bodyPr lIns="33858" tIns="33858" rIns="33858" bIns="33858" rtlCol="0" anchor="ctr"/>
            <a:lstStyle/>
            <a:p>
              <a:pPr algn="ctr">
                <a:lnSpc>
                  <a:spcPts val="1772"/>
                </a:lnSpc>
              </a:pPr>
              <a:endParaRPr/>
            </a:p>
          </p:txBody>
        </p:sp>
      </p:grpSp>
      <p:sp>
        <p:nvSpPr>
          <p:cNvPr id="10" name="Freeform 10"/>
          <p:cNvSpPr/>
          <p:nvPr/>
        </p:nvSpPr>
        <p:spPr>
          <a:xfrm rot="-5400000">
            <a:off x="11319042" y="856409"/>
            <a:ext cx="427623" cy="905868"/>
          </a:xfrm>
          <a:custGeom>
            <a:avLst/>
            <a:gdLst/>
            <a:ahLst/>
            <a:cxnLst/>
            <a:rect l="l" t="t" r="r" b="b"/>
            <a:pathLst>
              <a:path w="427623" h="905868">
                <a:moveTo>
                  <a:pt x="0" y="0"/>
                </a:moveTo>
                <a:lnTo>
                  <a:pt x="427623" y="0"/>
                </a:lnTo>
                <a:lnTo>
                  <a:pt x="427623" y="905868"/>
                </a:lnTo>
                <a:lnTo>
                  <a:pt x="0" y="905868"/>
                </a:lnTo>
                <a:lnTo>
                  <a:pt x="0" y="0"/>
                </a:lnTo>
                <a:close/>
              </a:path>
            </a:pathLst>
          </a:custGeom>
          <a:blipFill>
            <a:blip r:embed="rId4">
              <a:extLst>
                <a:ext uri="{96DAC541-7B7A-43D3-8B79-37D633B846F1}">
                  <asvg:svgBlip xmlns:asvg="http://schemas.microsoft.com/office/drawing/2016/SVG/main" r:embed="rId5"/>
                </a:ext>
              </a:extLst>
            </a:blip>
            <a:stretch>
              <a:fillRect l="-287079"/>
            </a:stretch>
          </a:blipFill>
        </p:spPr>
        <p:txBody>
          <a:bodyPr/>
          <a:lstStyle/>
          <a:p>
            <a:endParaRPr lang="en-US"/>
          </a:p>
        </p:txBody>
      </p:sp>
      <p:grpSp>
        <p:nvGrpSpPr>
          <p:cNvPr id="11" name="Group 11"/>
          <p:cNvGrpSpPr/>
          <p:nvPr/>
        </p:nvGrpSpPr>
        <p:grpSpPr>
          <a:xfrm>
            <a:off x="-1203824" y="-103057"/>
            <a:ext cx="2928239" cy="559345"/>
            <a:chOff x="0" y="0"/>
            <a:chExt cx="1157124" cy="221031"/>
          </a:xfrm>
        </p:grpSpPr>
        <p:sp>
          <p:nvSpPr>
            <p:cNvPr id="12" name="Freeform 12"/>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13" name="TextBox 13"/>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14" name="Group 14"/>
          <p:cNvGrpSpPr/>
          <p:nvPr/>
        </p:nvGrpSpPr>
        <p:grpSpPr>
          <a:xfrm>
            <a:off x="1140375" y="-229340"/>
            <a:ext cx="1775838" cy="811912"/>
            <a:chOff x="0" y="0"/>
            <a:chExt cx="483446" cy="221031"/>
          </a:xfrm>
        </p:grpSpPr>
        <p:sp>
          <p:nvSpPr>
            <p:cNvPr id="15" name="Freeform 1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16" name="TextBox 16"/>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17" name="Group 17"/>
          <p:cNvGrpSpPr/>
          <p:nvPr/>
        </p:nvGrpSpPr>
        <p:grpSpPr>
          <a:xfrm>
            <a:off x="2213713" y="-229340"/>
            <a:ext cx="1775838" cy="811912"/>
            <a:chOff x="0" y="0"/>
            <a:chExt cx="483446" cy="221031"/>
          </a:xfrm>
        </p:grpSpPr>
        <p:sp>
          <p:nvSpPr>
            <p:cNvPr id="18" name="Freeform 18"/>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19" name="TextBox 19"/>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sp>
        <p:nvSpPr>
          <p:cNvPr id="23" name="Freeform 23"/>
          <p:cNvSpPr/>
          <p:nvPr/>
        </p:nvSpPr>
        <p:spPr>
          <a:xfrm>
            <a:off x="8452578" y="925272"/>
            <a:ext cx="1356898" cy="1195766"/>
          </a:xfrm>
          <a:custGeom>
            <a:avLst/>
            <a:gdLst/>
            <a:ahLst/>
            <a:cxnLst/>
            <a:rect l="l" t="t" r="r" b="b"/>
            <a:pathLst>
              <a:path w="1356898" h="1195766">
                <a:moveTo>
                  <a:pt x="0" y="0"/>
                </a:moveTo>
                <a:lnTo>
                  <a:pt x="1356898" y="0"/>
                </a:lnTo>
                <a:lnTo>
                  <a:pt x="1356898" y="1195766"/>
                </a:lnTo>
                <a:lnTo>
                  <a:pt x="0" y="11957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4" name="TextBox 24"/>
          <p:cNvSpPr txBox="1"/>
          <p:nvPr/>
        </p:nvSpPr>
        <p:spPr>
          <a:xfrm>
            <a:off x="5883440" y="2472624"/>
            <a:ext cx="6495174" cy="654025"/>
          </a:xfrm>
          <a:prstGeom prst="rect">
            <a:avLst/>
          </a:prstGeom>
        </p:spPr>
        <p:txBody>
          <a:bodyPr lIns="0" tIns="0" rIns="0" bIns="0" rtlCol="0" anchor="t">
            <a:spAutoFit/>
          </a:bodyPr>
          <a:lstStyle/>
          <a:p>
            <a:pPr algn="ctr">
              <a:lnSpc>
                <a:spcPts val="5141"/>
              </a:lnSpc>
            </a:pPr>
            <a:r>
              <a:rPr lang="en-US" sz="6000">
                <a:solidFill>
                  <a:srgbClr val="FFFFFF"/>
                </a:solidFill>
                <a:latin typeface="Impact"/>
                <a:ea typeface="Impact"/>
                <a:cs typeface="Impact"/>
                <a:sym typeface="Impact"/>
              </a:rPr>
              <a:t>POLICY IMPACT</a:t>
            </a:r>
          </a:p>
        </p:txBody>
      </p:sp>
      <p:sp>
        <p:nvSpPr>
          <p:cNvPr id="25" name="TextBox 25"/>
          <p:cNvSpPr txBox="1"/>
          <p:nvPr/>
        </p:nvSpPr>
        <p:spPr>
          <a:xfrm>
            <a:off x="6728919" y="3327513"/>
            <a:ext cx="4804216" cy="1705595"/>
          </a:xfrm>
          <a:prstGeom prst="rect">
            <a:avLst/>
          </a:prstGeom>
        </p:spPr>
        <p:txBody>
          <a:bodyPr wrap="square" lIns="0" tIns="0" rIns="0" bIns="0" rtlCol="0" anchor="t">
            <a:spAutoFit/>
          </a:bodyPr>
          <a:lstStyle/>
          <a:p>
            <a:pPr algn="l">
              <a:lnSpc>
                <a:spcPts val="1900"/>
              </a:lnSpc>
            </a:pPr>
            <a:r>
              <a:rPr lang="en-US" sz="1600">
                <a:solidFill>
                  <a:srgbClr val="FFFFFF"/>
                </a:solidFill>
                <a:latin typeface="Open Sans 2"/>
                <a:ea typeface="Open Sans 2"/>
                <a:cs typeface="Open Sans 2"/>
                <a:sym typeface="Open Sans 2"/>
              </a:rPr>
              <a:t>The 2025–27 Wisconsin budget included the state’s first direct public investment in ECE—$330 million statewide—including an </a:t>
            </a:r>
            <a:r>
              <a:rPr lang="en-US" sz="1600" b="1">
                <a:solidFill>
                  <a:srgbClr val="FFFFFF"/>
                </a:solidFill>
                <a:latin typeface="Open Sans 2"/>
                <a:ea typeface="Open Sans 2"/>
                <a:cs typeface="Open Sans 2"/>
                <a:sym typeface="Open Sans 2"/>
              </a:rPr>
              <a:t>$123 investment to Wisconsin Shares </a:t>
            </a:r>
            <a:r>
              <a:rPr lang="en-US" sz="1600">
                <a:solidFill>
                  <a:srgbClr val="FFFFFF"/>
                </a:solidFill>
                <a:latin typeface="Open Sans 2"/>
                <a:ea typeface="Open Sans 2"/>
                <a:cs typeface="Open Sans 2"/>
                <a:sym typeface="Open Sans 2"/>
              </a:rPr>
              <a:t>and the creation of a one year </a:t>
            </a:r>
            <a:r>
              <a:rPr lang="en-US" sz="1600" b="1">
                <a:solidFill>
                  <a:srgbClr val="FFFFFF"/>
                </a:solidFill>
                <a:latin typeface="Open Sans 2"/>
                <a:ea typeface="Open Sans 2"/>
                <a:cs typeface="Open Sans 2"/>
                <a:sym typeface="Open Sans 2"/>
              </a:rPr>
              <a:t>Child Care Bridge Payment Program</a:t>
            </a:r>
            <a:r>
              <a:rPr lang="en-US" sz="1600">
                <a:solidFill>
                  <a:srgbClr val="FFFFFF"/>
                </a:solidFill>
                <a:latin typeface="Open Sans 2"/>
                <a:ea typeface="Open Sans 2"/>
                <a:cs typeface="Open Sans 2"/>
                <a:sym typeface="Open Sans 2"/>
              </a:rPr>
              <a:t> to extend stabilization funding after Child Care Counts ended.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622207" y="2461395"/>
            <a:ext cx="6213169" cy="3987415"/>
          </a:xfrm>
          <a:custGeom>
            <a:avLst/>
            <a:gdLst/>
            <a:ahLst/>
            <a:cxnLst/>
            <a:rect l="l" t="t" r="r" b="b"/>
            <a:pathLst>
              <a:path w="6213169" h="3987415">
                <a:moveTo>
                  <a:pt x="0" y="0"/>
                </a:moveTo>
                <a:lnTo>
                  <a:pt x="6213169" y="0"/>
                </a:lnTo>
                <a:lnTo>
                  <a:pt x="6213169" y="3987414"/>
                </a:lnTo>
                <a:lnTo>
                  <a:pt x="0" y="3987414"/>
                </a:lnTo>
                <a:lnTo>
                  <a:pt x="0" y="0"/>
                </a:lnTo>
                <a:close/>
              </a:path>
            </a:pathLst>
          </a:custGeom>
          <a:blipFill>
            <a:blip r:embed="rId3"/>
            <a:stretch>
              <a:fillRect t="-1845" b="-1845"/>
            </a:stretch>
          </a:blipFill>
        </p:spPr>
        <p:txBody>
          <a:bodyPr/>
          <a:lstStyle/>
          <a:p>
            <a:endParaRPr lang="en-US"/>
          </a:p>
        </p:txBody>
      </p:sp>
      <p:grpSp>
        <p:nvGrpSpPr>
          <p:cNvPr id="3" name="Group 3"/>
          <p:cNvGrpSpPr/>
          <p:nvPr/>
        </p:nvGrpSpPr>
        <p:grpSpPr>
          <a:xfrm>
            <a:off x="6068852" y="2340503"/>
            <a:ext cx="253468" cy="241784"/>
            <a:chOff x="0" y="0"/>
            <a:chExt cx="587326" cy="560252"/>
          </a:xfrm>
        </p:grpSpPr>
        <p:sp>
          <p:nvSpPr>
            <p:cNvPr id="4" name="Freeform 4"/>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23B2E5"/>
            </a:solidFill>
          </p:spPr>
          <p:txBody>
            <a:bodyPr/>
            <a:lstStyle/>
            <a:p>
              <a:endParaRPr lang="en-US"/>
            </a:p>
          </p:txBody>
        </p:sp>
      </p:grpSp>
      <p:grpSp>
        <p:nvGrpSpPr>
          <p:cNvPr id="5" name="Group 5"/>
          <p:cNvGrpSpPr/>
          <p:nvPr/>
        </p:nvGrpSpPr>
        <p:grpSpPr>
          <a:xfrm>
            <a:off x="5622207" y="904133"/>
            <a:ext cx="1146447" cy="1375924"/>
            <a:chOff x="0" y="0"/>
            <a:chExt cx="2656504" cy="3188238"/>
          </a:xfrm>
        </p:grpSpPr>
        <p:sp>
          <p:nvSpPr>
            <p:cNvPr id="6" name="Freeform 6"/>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23B2E5"/>
            </a:solidFill>
          </p:spPr>
          <p:txBody>
            <a:bodyPr/>
            <a:lstStyle/>
            <a:p>
              <a:endParaRPr lang="en-US"/>
            </a:p>
          </p:txBody>
        </p:sp>
      </p:grpSp>
      <p:sp>
        <p:nvSpPr>
          <p:cNvPr id="7" name="Freeform 7"/>
          <p:cNvSpPr/>
          <p:nvPr/>
        </p:nvSpPr>
        <p:spPr>
          <a:xfrm>
            <a:off x="5889831" y="1052659"/>
            <a:ext cx="611200" cy="733973"/>
          </a:xfrm>
          <a:custGeom>
            <a:avLst/>
            <a:gdLst/>
            <a:ahLst/>
            <a:cxnLst/>
            <a:rect l="l" t="t" r="r" b="b"/>
            <a:pathLst>
              <a:path w="611200" h="733973">
                <a:moveTo>
                  <a:pt x="0" y="0"/>
                </a:moveTo>
                <a:lnTo>
                  <a:pt x="611199" y="0"/>
                </a:lnTo>
                <a:lnTo>
                  <a:pt x="611199" y="733973"/>
                </a:lnTo>
                <a:lnTo>
                  <a:pt x="0" y="73397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8" name="Group 8"/>
          <p:cNvGrpSpPr/>
          <p:nvPr/>
        </p:nvGrpSpPr>
        <p:grpSpPr>
          <a:xfrm>
            <a:off x="7647922" y="2340503"/>
            <a:ext cx="253468" cy="241784"/>
            <a:chOff x="0" y="0"/>
            <a:chExt cx="587326" cy="560252"/>
          </a:xfrm>
        </p:grpSpPr>
        <p:sp>
          <p:nvSpPr>
            <p:cNvPr id="9" name="Freeform 9"/>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23B2E5"/>
            </a:solidFill>
          </p:spPr>
          <p:txBody>
            <a:bodyPr/>
            <a:lstStyle/>
            <a:p>
              <a:endParaRPr lang="en-US"/>
            </a:p>
          </p:txBody>
        </p:sp>
      </p:grpSp>
      <p:grpSp>
        <p:nvGrpSpPr>
          <p:cNvPr id="10" name="Group 10"/>
          <p:cNvGrpSpPr/>
          <p:nvPr/>
        </p:nvGrpSpPr>
        <p:grpSpPr>
          <a:xfrm>
            <a:off x="7201276" y="904133"/>
            <a:ext cx="1146447" cy="1375924"/>
            <a:chOff x="0" y="0"/>
            <a:chExt cx="2656504" cy="3188238"/>
          </a:xfrm>
        </p:grpSpPr>
        <p:sp>
          <p:nvSpPr>
            <p:cNvPr id="11" name="Freeform 11"/>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23B2E5"/>
            </a:solidFill>
          </p:spPr>
          <p:txBody>
            <a:bodyPr/>
            <a:lstStyle/>
            <a:p>
              <a:endParaRPr lang="en-US"/>
            </a:p>
          </p:txBody>
        </p:sp>
      </p:grpSp>
      <p:grpSp>
        <p:nvGrpSpPr>
          <p:cNvPr id="12" name="Group 12"/>
          <p:cNvGrpSpPr/>
          <p:nvPr/>
        </p:nvGrpSpPr>
        <p:grpSpPr>
          <a:xfrm>
            <a:off x="9225722" y="2340503"/>
            <a:ext cx="253468" cy="241784"/>
            <a:chOff x="0" y="0"/>
            <a:chExt cx="587326" cy="560252"/>
          </a:xfrm>
        </p:grpSpPr>
        <p:sp>
          <p:nvSpPr>
            <p:cNvPr id="13" name="Freeform 13"/>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23B2E5"/>
            </a:solidFill>
          </p:spPr>
          <p:txBody>
            <a:bodyPr/>
            <a:lstStyle/>
            <a:p>
              <a:endParaRPr lang="en-US"/>
            </a:p>
          </p:txBody>
        </p:sp>
      </p:grpSp>
      <p:grpSp>
        <p:nvGrpSpPr>
          <p:cNvPr id="14" name="Group 14"/>
          <p:cNvGrpSpPr/>
          <p:nvPr/>
        </p:nvGrpSpPr>
        <p:grpSpPr>
          <a:xfrm>
            <a:off x="8779076" y="904133"/>
            <a:ext cx="1146447" cy="1375924"/>
            <a:chOff x="0" y="0"/>
            <a:chExt cx="2656504" cy="3188238"/>
          </a:xfrm>
        </p:grpSpPr>
        <p:sp>
          <p:nvSpPr>
            <p:cNvPr id="15" name="Freeform 15"/>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23B2E5"/>
            </a:solidFill>
          </p:spPr>
          <p:txBody>
            <a:bodyPr/>
            <a:lstStyle/>
            <a:p>
              <a:endParaRPr lang="en-US"/>
            </a:p>
          </p:txBody>
        </p:sp>
      </p:grpSp>
      <p:grpSp>
        <p:nvGrpSpPr>
          <p:cNvPr id="16" name="Group 16"/>
          <p:cNvGrpSpPr/>
          <p:nvPr/>
        </p:nvGrpSpPr>
        <p:grpSpPr>
          <a:xfrm>
            <a:off x="10803522" y="2340503"/>
            <a:ext cx="253468" cy="241784"/>
            <a:chOff x="0" y="0"/>
            <a:chExt cx="587326" cy="560252"/>
          </a:xfrm>
        </p:grpSpPr>
        <p:sp>
          <p:nvSpPr>
            <p:cNvPr id="17" name="Freeform 17"/>
            <p:cNvSpPr/>
            <p:nvPr/>
          </p:nvSpPr>
          <p:spPr>
            <a:xfrm>
              <a:off x="0" y="0"/>
              <a:ext cx="587375" cy="560197"/>
            </a:xfrm>
            <a:custGeom>
              <a:avLst/>
              <a:gdLst/>
              <a:ahLst/>
              <a:cxnLst/>
              <a:rect l="l" t="t" r="r" b="b"/>
              <a:pathLst>
                <a:path w="587375" h="560197">
                  <a:moveTo>
                    <a:pt x="0" y="280162"/>
                  </a:moveTo>
                  <a:cubicBezTo>
                    <a:pt x="0" y="125476"/>
                    <a:pt x="131445" y="0"/>
                    <a:pt x="293624" y="0"/>
                  </a:cubicBezTo>
                  <a:cubicBezTo>
                    <a:pt x="455803" y="0"/>
                    <a:pt x="587375" y="125476"/>
                    <a:pt x="587375" y="280162"/>
                  </a:cubicBezTo>
                  <a:cubicBezTo>
                    <a:pt x="587375" y="434848"/>
                    <a:pt x="455803" y="560197"/>
                    <a:pt x="293624" y="560197"/>
                  </a:cubicBezTo>
                  <a:cubicBezTo>
                    <a:pt x="131445" y="560197"/>
                    <a:pt x="0" y="434848"/>
                    <a:pt x="0" y="280162"/>
                  </a:cubicBezTo>
                  <a:close/>
                </a:path>
              </a:pathLst>
            </a:custGeom>
            <a:solidFill>
              <a:srgbClr val="23B2E5"/>
            </a:solidFill>
          </p:spPr>
          <p:txBody>
            <a:bodyPr/>
            <a:lstStyle/>
            <a:p>
              <a:endParaRPr lang="en-US"/>
            </a:p>
          </p:txBody>
        </p:sp>
      </p:grpSp>
      <p:grpSp>
        <p:nvGrpSpPr>
          <p:cNvPr id="18" name="Group 18"/>
          <p:cNvGrpSpPr/>
          <p:nvPr/>
        </p:nvGrpSpPr>
        <p:grpSpPr>
          <a:xfrm>
            <a:off x="10356876" y="904133"/>
            <a:ext cx="1146447" cy="1375924"/>
            <a:chOff x="0" y="0"/>
            <a:chExt cx="2656504" cy="3188238"/>
          </a:xfrm>
        </p:grpSpPr>
        <p:sp>
          <p:nvSpPr>
            <p:cNvPr id="19" name="Freeform 19"/>
            <p:cNvSpPr/>
            <p:nvPr/>
          </p:nvSpPr>
          <p:spPr>
            <a:xfrm>
              <a:off x="0" y="0"/>
              <a:ext cx="2656586" cy="3188208"/>
            </a:xfrm>
            <a:custGeom>
              <a:avLst/>
              <a:gdLst/>
              <a:ahLst/>
              <a:cxnLst/>
              <a:rect l="l" t="t" r="r" b="b"/>
              <a:pathLst>
                <a:path w="2656586" h="3188208">
                  <a:moveTo>
                    <a:pt x="1342263" y="0"/>
                  </a:moveTo>
                  <a:cubicBezTo>
                    <a:pt x="587248" y="0"/>
                    <a:pt x="0" y="587248"/>
                    <a:pt x="0" y="1342390"/>
                  </a:cubicBezTo>
                  <a:cubicBezTo>
                    <a:pt x="0" y="1957705"/>
                    <a:pt x="419481" y="2489073"/>
                    <a:pt x="1006729" y="2628900"/>
                  </a:cubicBezTo>
                  <a:cubicBezTo>
                    <a:pt x="1342263" y="3188208"/>
                    <a:pt x="1342263" y="3188208"/>
                    <a:pt x="1342263" y="3188208"/>
                  </a:cubicBezTo>
                  <a:cubicBezTo>
                    <a:pt x="1649857" y="2628900"/>
                    <a:pt x="1649857" y="2628900"/>
                    <a:pt x="1649857" y="2628900"/>
                  </a:cubicBezTo>
                  <a:cubicBezTo>
                    <a:pt x="2237105" y="2489073"/>
                    <a:pt x="2656586" y="1957705"/>
                    <a:pt x="2656586" y="1342390"/>
                  </a:cubicBezTo>
                  <a:cubicBezTo>
                    <a:pt x="2656459" y="587248"/>
                    <a:pt x="2069338" y="0"/>
                    <a:pt x="1342263" y="0"/>
                  </a:cubicBezTo>
                  <a:close/>
                  <a:moveTo>
                    <a:pt x="1342263" y="2461133"/>
                  </a:moveTo>
                  <a:cubicBezTo>
                    <a:pt x="727075" y="2461133"/>
                    <a:pt x="223774" y="1957705"/>
                    <a:pt x="223774" y="1342390"/>
                  </a:cubicBezTo>
                  <a:cubicBezTo>
                    <a:pt x="223774" y="727075"/>
                    <a:pt x="727075" y="223647"/>
                    <a:pt x="1342263" y="223647"/>
                  </a:cubicBezTo>
                  <a:cubicBezTo>
                    <a:pt x="1957451" y="223647"/>
                    <a:pt x="2432812" y="727075"/>
                    <a:pt x="2432812" y="1342390"/>
                  </a:cubicBezTo>
                  <a:cubicBezTo>
                    <a:pt x="2432812" y="1957705"/>
                    <a:pt x="1957451" y="2461133"/>
                    <a:pt x="1342263" y="2461133"/>
                  </a:cubicBezTo>
                  <a:close/>
                </a:path>
              </a:pathLst>
            </a:custGeom>
            <a:solidFill>
              <a:srgbClr val="23B2E5"/>
            </a:solidFill>
          </p:spPr>
          <p:txBody>
            <a:bodyPr/>
            <a:lstStyle/>
            <a:p>
              <a:endParaRPr lang="en-US"/>
            </a:p>
          </p:txBody>
        </p:sp>
      </p:grpSp>
      <p:sp>
        <p:nvSpPr>
          <p:cNvPr id="20" name="Freeform 20"/>
          <p:cNvSpPr/>
          <p:nvPr/>
        </p:nvSpPr>
        <p:spPr>
          <a:xfrm>
            <a:off x="7410887" y="1130124"/>
            <a:ext cx="649571" cy="659158"/>
          </a:xfrm>
          <a:custGeom>
            <a:avLst/>
            <a:gdLst/>
            <a:ahLst/>
            <a:cxnLst/>
            <a:rect l="l" t="t" r="r" b="b"/>
            <a:pathLst>
              <a:path w="649571" h="659158">
                <a:moveTo>
                  <a:pt x="0" y="0"/>
                </a:moveTo>
                <a:lnTo>
                  <a:pt x="649571" y="0"/>
                </a:lnTo>
                <a:lnTo>
                  <a:pt x="649571" y="659159"/>
                </a:lnTo>
                <a:lnTo>
                  <a:pt x="0" y="65915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1" name="Freeform 21"/>
          <p:cNvSpPr/>
          <p:nvPr/>
        </p:nvSpPr>
        <p:spPr>
          <a:xfrm>
            <a:off x="9048619" y="1190755"/>
            <a:ext cx="607362" cy="598527"/>
          </a:xfrm>
          <a:custGeom>
            <a:avLst/>
            <a:gdLst/>
            <a:ahLst/>
            <a:cxnLst/>
            <a:rect l="l" t="t" r="r" b="b"/>
            <a:pathLst>
              <a:path w="607362" h="598527">
                <a:moveTo>
                  <a:pt x="0" y="0"/>
                </a:moveTo>
                <a:lnTo>
                  <a:pt x="607362" y="0"/>
                </a:lnTo>
                <a:lnTo>
                  <a:pt x="607362" y="598528"/>
                </a:lnTo>
                <a:lnTo>
                  <a:pt x="0" y="59852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2" name="Freeform 22"/>
          <p:cNvSpPr/>
          <p:nvPr/>
        </p:nvSpPr>
        <p:spPr>
          <a:xfrm>
            <a:off x="10627725" y="1130124"/>
            <a:ext cx="586052" cy="659158"/>
          </a:xfrm>
          <a:custGeom>
            <a:avLst/>
            <a:gdLst/>
            <a:ahLst/>
            <a:cxnLst/>
            <a:rect l="l" t="t" r="r" b="b"/>
            <a:pathLst>
              <a:path w="586052" h="659158">
                <a:moveTo>
                  <a:pt x="0" y="0"/>
                </a:moveTo>
                <a:lnTo>
                  <a:pt x="586052" y="0"/>
                </a:lnTo>
                <a:lnTo>
                  <a:pt x="586052" y="659159"/>
                </a:lnTo>
                <a:lnTo>
                  <a:pt x="0" y="65915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23" name="Freeform 23"/>
          <p:cNvSpPr/>
          <p:nvPr/>
        </p:nvSpPr>
        <p:spPr>
          <a:xfrm rot="-10800000">
            <a:off x="-203825" y="-214499"/>
            <a:ext cx="5827919" cy="1674202"/>
          </a:xfrm>
          <a:custGeom>
            <a:avLst/>
            <a:gdLst/>
            <a:ahLst/>
            <a:cxnLst/>
            <a:rect l="l" t="t" r="r" b="b"/>
            <a:pathLst>
              <a:path w="5827919" h="1674202">
                <a:moveTo>
                  <a:pt x="0" y="0"/>
                </a:moveTo>
                <a:lnTo>
                  <a:pt x="5827919" y="0"/>
                </a:lnTo>
                <a:lnTo>
                  <a:pt x="5827919" y="1674202"/>
                </a:lnTo>
                <a:lnTo>
                  <a:pt x="0" y="167420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grpSp>
        <p:nvGrpSpPr>
          <p:cNvPr id="24" name="Group 24"/>
          <p:cNvGrpSpPr/>
          <p:nvPr/>
        </p:nvGrpSpPr>
        <p:grpSpPr>
          <a:xfrm>
            <a:off x="-698136" y="6298483"/>
            <a:ext cx="2928239" cy="559345"/>
            <a:chOff x="0" y="0"/>
            <a:chExt cx="1157124" cy="221031"/>
          </a:xfrm>
        </p:grpSpPr>
        <p:sp>
          <p:nvSpPr>
            <p:cNvPr id="25" name="Freeform 25"/>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26" name="TextBox 26"/>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27" name="Group 27"/>
          <p:cNvGrpSpPr/>
          <p:nvPr/>
        </p:nvGrpSpPr>
        <p:grpSpPr>
          <a:xfrm>
            <a:off x="1646063" y="6172200"/>
            <a:ext cx="1775838" cy="811912"/>
            <a:chOff x="0" y="0"/>
            <a:chExt cx="483446" cy="221031"/>
          </a:xfrm>
        </p:grpSpPr>
        <p:sp>
          <p:nvSpPr>
            <p:cNvPr id="28" name="Freeform 28"/>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29" name="TextBox 29"/>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30" name="Group 30"/>
          <p:cNvGrpSpPr/>
          <p:nvPr/>
        </p:nvGrpSpPr>
        <p:grpSpPr>
          <a:xfrm>
            <a:off x="2719401" y="6172200"/>
            <a:ext cx="1775838" cy="811912"/>
            <a:chOff x="0" y="0"/>
            <a:chExt cx="483446" cy="221031"/>
          </a:xfrm>
        </p:grpSpPr>
        <p:sp>
          <p:nvSpPr>
            <p:cNvPr id="31" name="Freeform 31"/>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32" name="TextBox 32"/>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sp>
        <p:nvSpPr>
          <p:cNvPr id="33" name="TextBox 33"/>
          <p:cNvSpPr txBox="1"/>
          <p:nvPr/>
        </p:nvSpPr>
        <p:spPr>
          <a:xfrm>
            <a:off x="1098406" y="910643"/>
            <a:ext cx="5021135" cy="654025"/>
          </a:xfrm>
          <a:prstGeom prst="rect">
            <a:avLst/>
          </a:prstGeom>
        </p:spPr>
        <p:txBody>
          <a:bodyPr lIns="0" tIns="0" rIns="0" bIns="0" rtlCol="0" anchor="t">
            <a:spAutoFit/>
          </a:bodyPr>
          <a:lstStyle/>
          <a:p>
            <a:pPr>
              <a:lnSpc>
                <a:spcPts val="5141"/>
              </a:lnSpc>
            </a:pPr>
            <a:r>
              <a:rPr lang="en-US" sz="5469">
                <a:solidFill>
                  <a:srgbClr val="445259"/>
                </a:solidFill>
                <a:latin typeface="Impact"/>
                <a:ea typeface="Impact"/>
                <a:cs typeface="Impact"/>
                <a:sym typeface="Impact"/>
              </a:rPr>
              <a:t>STRATEGIES</a:t>
            </a:r>
          </a:p>
        </p:txBody>
      </p:sp>
      <p:sp>
        <p:nvSpPr>
          <p:cNvPr id="35" name="TextBox 35"/>
          <p:cNvSpPr txBox="1"/>
          <p:nvPr/>
        </p:nvSpPr>
        <p:spPr>
          <a:xfrm>
            <a:off x="257176" y="1942777"/>
            <a:ext cx="4932444" cy="3987415"/>
          </a:xfrm>
          <a:prstGeom prst="rect">
            <a:avLst/>
          </a:prstGeom>
        </p:spPr>
        <p:txBody>
          <a:bodyPr wrap="square" lIns="0" tIns="0" rIns="0" bIns="0" numCol="2" rtlCol="0" anchor="t">
            <a:spAutoFit/>
          </a:bodyPr>
          <a:lstStyle/>
          <a:p>
            <a:pPr marL="498348" lvl="1" indent="-342900" algn="l">
              <a:buFont typeface="+mj-lt"/>
              <a:buAutoNum type="arabicPeriod"/>
            </a:pPr>
            <a:r>
              <a:rPr lang="en-US" sz="1439" b="1">
                <a:solidFill>
                  <a:srgbClr val="445259"/>
                </a:solidFill>
                <a:latin typeface="Open Sans 2"/>
                <a:ea typeface="Open Sans 2"/>
                <a:cs typeface="Open Sans 2"/>
                <a:sym typeface="Open Sans 2"/>
              </a:rPr>
              <a:t>Relationships</a:t>
            </a:r>
          </a:p>
          <a:p>
            <a:pPr marL="515938" lvl="1" algn="l"/>
            <a:r>
              <a:rPr lang="en-US" sz="1439">
                <a:solidFill>
                  <a:srgbClr val="445259"/>
                </a:solidFill>
                <a:latin typeface="Open Sans 2"/>
                <a:ea typeface="Open Sans 2"/>
                <a:cs typeface="Open Sans 2"/>
                <a:sym typeface="Open Sans 2"/>
              </a:rPr>
              <a:t>Everything begins with trust. </a:t>
            </a:r>
          </a:p>
          <a:p>
            <a:pPr marL="498348" lvl="1" indent="-342900" algn="l">
              <a:spcBef>
                <a:spcPts val="600"/>
              </a:spcBef>
              <a:buFont typeface="+mj-lt"/>
              <a:buAutoNum type="arabicPeriod" startAt="2"/>
            </a:pPr>
            <a:r>
              <a:rPr lang="en-US" sz="1439" b="1">
                <a:solidFill>
                  <a:srgbClr val="445259"/>
                </a:solidFill>
                <a:latin typeface="Open Sans 2"/>
                <a:ea typeface="Open Sans 2"/>
                <a:cs typeface="Open Sans 2"/>
                <a:sym typeface="Open Sans 2"/>
              </a:rPr>
              <a:t>Community Voice</a:t>
            </a:r>
            <a:br>
              <a:rPr lang="en-US" sz="1439">
                <a:solidFill>
                  <a:srgbClr val="445259"/>
                </a:solidFill>
                <a:latin typeface="Open Sans 2"/>
                <a:ea typeface="Open Sans 2"/>
                <a:cs typeface="Open Sans 2"/>
                <a:sym typeface="Open Sans 2"/>
              </a:rPr>
            </a:br>
            <a:r>
              <a:rPr lang="en-US" sz="1439">
                <a:solidFill>
                  <a:srgbClr val="445259"/>
                </a:solidFill>
                <a:latin typeface="Open Sans 2"/>
                <a:ea typeface="Open Sans 2"/>
                <a:cs typeface="Open Sans 2"/>
                <a:sym typeface="Open Sans 2"/>
              </a:rPr>
              <a:t>Shapes what we study, how we ask, and how findings are interpreted. </a:t>
            </a:r>
          </a:p>
          <a:p>
            <a:pPr marL="498348" lvl="1" indent="-342900" algn="l">
              <a:spcBef>
                <a:spcPts val="600"/>
              </a:spcBef>
              <a:buFont typeface="+mj-lt"/>
              <a:buAutoNum type="arabicPeriod" startAt="2"/>
            </a:pPr>
            <a:r>
              <a:rPr lang="en-US" sz="1439" b="1">
                <a:solidFill>
                  <a:srgbClr val="445259"/>
                </a:solidFill>
                <a:latin typeface="Open Sans 2"/>
                <a:ea typeface="Open Sans 2"/>
                <a:cs typeface="Open Sans 2"/>
                <a:sym typeface="Open Sans 2"/>
              </a:rPr>
              <a:t>Compensation</a:t>
            </a:r>
            <a:br>
              <a:rPr lang="en-US" sz="1439">
                <a:solidFill>
                  <a:srgbClr val="445259"/>
                </a:solidFill>
                <a:latin typeface="Open Sans 2"/>
                <a:ea typeface="Open Sans 2"/>
                <a:cs typeface="Open Sans 2"/>
                <a:sym typeface="Open Sans 2"/>
              </a:rPr>
            </a:br>
            <a:r>
              <a:rPr lang="en-US" sz="1439">
                <a:solidFill>
                  <a:srgbClr val="445259"/>
                </a:solidFill>
                <a:latin typeface="Open Sans 2"/>
                <a:ea typeface="Open Sans 2"/>
                <a:cs typeface="Open Sans 2"/>
                <a:sym typeface="Open Sans 2"/>
              </a:rPr>
              <a:t>People are paid for their time and expertise.</a:t>
            </a:r>
          </a:p>
          <a:p>
            <a:pPr marL="498348" lvl="1" indent="-342900" algn="l">
              <a:spcBef>
                <a:spcPts val="600"/>
              </a:spcBef>
              <a:buFont typeface="+mj-lt"/>
              <a:buAutoNum type="arabicPeriod" startAt="2"/>
            </a:pPr>
            <a:r>
              <a:rPr lang="en-US" sz="1439" b="1">
                <a:solidFill>
                  <a:srgbClr val="445259"/>
                </a:solidFill>
                <a:latin typeface="Open Sans 2"/>
                <a:ea typeface="Open Sans 2"/>
                <a:cs typeface="Open Sans 2"/>
                <a:sym typeface="Open Sans 2"/>
              </a:rPr>
              <a:t>Transparency</a:t>
            </a:r>
            <a:br>
              <a:rPr lang="en-US" sz="1439">
                <a:solidFill>
                  <a:srgbClr val="445259"/>
                </a:solidFill>
                <a:latin typeface="Open Sans 2"/>
                <a:ea typeface="Open Sans 2"/>
                <a:cs typeface="Open Sans 2"/>
                <a:sym typeface="Open Sans 2"/>
              </a:rPr>
            </a:br>
            <a:r>
              <a:rPr lang="en-US" sz="1439">
                <a:solidFill>
                  <a:srgbClr val="445259"/>
                </a:solidFill>
                <a:latin typeface="Open Sans 2"/>
                <a:ea typeface="Open Sans 2"/>
                <a:cs typeface="Open Sans 2"/>
                <a:sym typeface="Open Sans 2"/>
              </a:rPr>
              <a:t>We state why we’re collecting data, how it will be used, and share it back. </a:t>
            </a:r>
          </a:p>
          <a:p>
            <a:pPr marL="498348" lvl="1" indent="-342900" algn="l">
              <a:spcBef>
                <a:spcPts val="600"/>
              </a:spcBef>
              <a:buFont typeface="+mj-lt"/>
              <a:buAutoNum type="arabicPeriod" startAt="2"/>
            </a:pPr>
            <a:r>
              <a:rPr lang="en-US" sz="1439" b="1">
                <a:solidFill>
                  <a:srgbClr val="445259"/>
                </a:solidFill>
                <a:latin typeface="Open Sans 2"/>
                <a:ea typeface="Open Sans 2"/>
                <a:cs typeface="Open Sans 2"/>
                <a:sym typeface="Open Sans 2"/>
              </a:rPr>
              <a:t>Accessibility &amp; Language</a:t>
            </a:r>
            <a:br>
              <a:rPr lang="en-US" sz="1439">
                <a:solidFill>
                  <a:srgbClr val="445259"/>
                </a:solidFill>
                <a:latin typeface="Open Sans 2"/>
                <a:ea typeface="Open Sans 2"/>
                <a:cs typeface="Open Sans 2"/>
                <a:sym typeface="Open Sans 2"/>
              </a:rPr>
            </a:br>
            <a:r>
              <a:rPr lang="en-US" sz="1439">
                <a:solidFill>
                  <a:srgbClr val="445259"/>
                </a:solidFill>
                <a:latin typeface="Open Sans 2"/>
                <a:ea typeface="Open Sans 2"/>
                <a:cs typeface="Open Sans 2"/>
                <a:sym typeface="Open Sans 2"/>
              </a:rPr>
              <a:t>Use plain language, visuals, and translation.</a:t>
            </a:r>
          </a:p>
          <a:p>
            <a:pPr marL="498348" lvl="1" indent="-342900" algn="l">
              <a:spcBef>
                <a:spcPts val="600"/>
              </a:spcBef>
              <a:buFont typeface="+mj-lt"/>
              <a:buAutoNum type="arabicPeriod" startAt="2"/>
            </a:pPr>
            <a:r>
              <a:rPr lang="en-US" sz="1439" b="1">
                <a:solidFill>
                  <a:srgbClr val="445259"/>
                </a:solidFill>
                <a:latin typeface="Open Sans 2"/>
                <a:ea typeface="Open Sans 2"/>
                <a:cs typeface="Open Sans 2"/>
                <a:sym typeface="Open Sans 2"/>
              </a:rPr>
              <a:t>Responsiveness</a:t>
            </a:r>
            <a:br>
              <a:rPr lang="en-US" sz="1439">
                <a:solidFill>
                  <a:srgbClr val="445259"/>
                </a:solidFill>
                <a:latin typeface="Open Sans 2"/>
                <a:ea typeface="Open Sans 2"/>
                <a:cs typeface="Open Sans 2"/>
                <a:sym typeface="Open Sans 2"/>
              </a:rPr>
            </a:br>
            <a:r>
              <a:rPr lang="en-US" sz="1439">
                <a:solidFill>
                  <a:srgbClr val="445259"/>
                </a:solidFill>
                <a:latin typeface="Open Sans 2"/>
                <a:ea typeface="Open Sans 2"/>
                <a:cs typeface="Open Sans 2"/>
                <a:sym typeface="Open Sans 2"/>
              </a:rPr>
              <a:t>Adapt tools, methods, and timelines as conditions change. Use feedback loops with partners. </a:t>
            </a:r>
          </a:p>
          <a:p>
            <a:pPr marL="498348" lvl="1" indent="-342900" algn="l">
              <a:spcBef>
                <a:spcPts val="600"/>
              </a:spcBef>
              <a:buFont typeface="+mj-lt"/>
              <a:buAutoNum type="arabicPeriod" startAt="2"/>
            </a:pPr>
            <a:r>
              <a:rPr lang="en-US" sz="1439" b="1">
                <a:solidFill>
                  <a:srgbClr val="445259"/>
                </a:solidFill>
                <a:latin typeface="Open Sans 2"/>
                <a:ea typeface="Open Sans 2"/>
                <a:cs typeface="Open Sans 2"/>
                <a:sym typeface="Open Sans 2"/>
              </a:rPr>
              <a:t>Timing </a:t>
            </a:r>
            <a:br>
              <a:rPr lang="en-US" sz="1439">
                <a:solidFill>
                  <a:srgbClr val="445259"/>
                </a:solidFill>
                <a:latin typeface="Open Sans 2"/>
                <a:ea typeface="Open Sans 2"/>
                <a:cs typeface="Open Sans 2"/>
                <a:sym typeface="Open Sans 2"/>
              </a:rPr>
            </a:br>
            <a:r>
              <a:rPr lang="en-US" sz="1439">
                <a:solidFill>
                  <a:srgbClr val="445259"/>
                </a:solidFill>
                <a:latin typeface="Open Sans 2"/>
                <a:ea typeface="Open Sans 2"/>
                <a:cs typeface="Open Sans 2"/>
                <a:sym typeface="Open Sans 2"/>
              </a:rPr>
              <a:t>Align timelines with purpose.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314180" y="-69603"/>
            <a:ext cx="9560591" cy="3387599"/>
          </a:xfrm>
          <a:custGeom>
            <a:avLst/>
            <a:gdLst/>
            <a:ahLst/>
            <a:cxnLst/>
            <a:rect l="l" t="t" r="r" b="b"/>
            <a:pathLst>
              <a:path w="5118145" h="2036734">
                <a:moveTo>
                  <a:pt x="0" y="0"/>
                </a:moveTo>
                <a:lnTo>
                  <a:pt x="5118145" y="0"/>
                </a:lnTo>
                <a:lnTo>
                  <a:pt x="5118145" y="2036734"/>
                </a:lnTo>
                <a:lnTo>
                  <a:pt x="0" y="2036734"/>
                </a:lnTo>
                <a:close/>
              </a:path>
            </a:pathLst>
          </a:custGeom>
          <a:solidFill>
            <a:srgbClr val="EDEDED"/>
          </a:solidFill>
        </p:spPr>
        <p:txBody>
          <a:bodyPr/>
          <a:lstStyle/>
          <a:p>
            <a:endParaRPr lang="en-US"/>
          </a:p>
        </p:txBody>
      </p:sp>
      <p:sp>
        <p:nvSpPr>
          <p:cNvPr id="4" name="Freeform 4"/>
          <p:cNvSpPr/>
          <p:nvPr/>
        </p:nvSpPr>
        <p:spPr>
          <a:xfrm>
            <a:off x="1397962" y="-69602"/>
            <a:ext cx="9393028" cy="3313444"/>
          </a:xfrm>
          <a:custGeom>
            <a:avLst/>
            <a:gdLst/>
            <a:ahLst/>
            <a:cxnLst/>
            <a:rect l="l" t="t" r="r" b="b"/>
            <a:pathLst>
              <a:path w="9393028" h="3733913">
                <a:moveTo>
                  <a:pt x="0" y="0"/>
                </a:moveTo>
                <a:lnTo>
                  <a:pt x="9393028" y="0"/>
                </a:lnTo>
                <a:lnTo>
                  <a:pt x="9393028" y="3733913"/>
                </a:lnTo>
                <a:lnTo>
                  <a:pt x="0" y="3733913"/>
                </a:lnTo>
                <a:lnTo>
                  <a:pt x="0" y="0"/>
                </a:lnTo>
                <a:close/>
              </a:path>
            </a:pathLst>
          </a:custGeom>
          <a:blipFill>
            <a:blip r:embed="rId3"/>
            <a:stretch>
              <a:fillRect t="-35177" b="-53467"/>
            </a:stretch>
          </a:blipFill>
        </p:spPr>
        <p:txBody>
          <a:bodyPr/>
          <a:lstStyle/>
          <a:p>
            <a:endParaRPr lang="en-US"/>
          </a:p>
        </p:txBody>
      </p:sp>
      <p:grpSp>
        <p:nvGrpSpPr>
          <p:cNvPr id="8" name="Group 8"/>
          <p:cNvGrpSpPr/>
          <p:nvPr/>
        </p:nvGrpSpPr>
        <p:grpSpPr>
          <a:xfrm>
            <a:off x="-759628" y="-160448"/>
            <a:ext cx="2928239" cy="559345"/>
            <a:chOff x="0" y="0"/>
            <a:chExt cx="1157124" cy="221031"/>
          </a:xfrm>
        </p:grpSpPr>
        <p:sp>
          <p:nvSpPr>
            <p:cNvPr id="9" name="Freeform 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10" name="TextBox 10"/>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11" name="Group 11"/>
          <p:cNvGrpSpPr/>
          <p:nvPr/>
        </p:nvGrpSpPr>
        <p:grpSpPr>
          <a:xfrm>
            <a:off x="1584570" y="-286732"/>
            <a:ext cx="1775838" cy="81191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13" name="TextBox 13"/>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14" name="Group 14"/>
          <p:cNvGrpSpPr/>
          <p:nvPr/>
        </p:nvGrpSpPr>
        <p:grpSpPr>
          <a:xfrm>
            <a:off x="2657908" y="-286732"/>
            <a:ext cx="1775838" cy="811912"/>
            <a:chOff x="0" y="0"/>
            <a:chExt cx="483446" cy="221031"/>
          </a:xfrm>
        </p:grpSpPr>
        <p:sp>
          <p:nvSpPr>
            <p:cNvPr id="15" name="Freeform 1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16" name="TextBox 16"/>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sp>
        <p:nvSpPr>
          <p:cNvPr id="17" name="TextBox 17"/>
          <p:cNvSpPr txBox="1"/>
          <p:nvPr/>
        </p:nvSpPr>
        <p:spPr>
          <a:xfrm>
            <a:off x="1397962" y="3490933"/>
            <a:ext cx="9476809" cy="654025"/>
          </a:xfrm>
          <a:prstGeom prst="rect">
            <a:avLst/>
          </a:prstGeom>
        </p:spPr>
        <p:txBody>
          <a:bodyPr lIns="0" tIns="0" rIns="0" bIns="0" rtlCol="0" anchor="t">
            <a:spAutoFit/>
          </a:bodyPr>
          <a:lstStyle/>
          <a:p>
            <a:pPr algn="ctr">
              <a:lnSpc>
                <a:spcPts val="5141"/>
              </a:lnSpc>
            </a:pPr>
            <a:r>
              <a:rPr lang="en-US" sz="6000">
                <a:solidFill>
                  <a:srgbClr val="445259"/>
                </a:solidFill>
                <a:latin typeface="Impact"/>
                <a:ea typeface="Impact"/>
                <a:cs typeface="Impact"/>
                <a:sym typeface="Impact"/>
              </a:rPr>
              <a:t>RELATIONSHIPS</a:t>
            </a:r>
          </a:p>
        </p:txBody>
      </p:sp>
      <p:sp>
        <p:nvSpPr>
          <p:cNvPr id="18" name="TextBox 18"/>
          <p:cNvSpPr txBox="1"/>
          <p:nvPr/>
        </p:nvSpPr>
        <p:spPr>
          <a:xfrm>
            <a:off x="2236282" y="4100618"/>
            <a:ext cx="7849449" cy="553998"/>
          </a:xfrm>
          <a:prstGeom prst="rect">
            <a:avLst/>
          </a:prstGeom>
        </p:spPr>
        <p:txBody>
          <a:bodyPr wrap="square" lIns="0" tIns="0" rIns="0" bIns="0" rtlCol="0" anchor="t">
            <a:spAutoFit/>
          </a:bodyPr>
          <a:lstStyle/>
          <a:p>
            <a:r>
              <a:rPr lang="en-US">
                <a:solidFill>
                  <a:srgbClr val="445259"/>
                </a:solidFill>
                <a:latin typeface="Open Sans 2"/>
                <a:ea typeface="Open Sans 2"/>
                <a:cs typeface="Open Sans 2"/>
                <a:sym typeface="Open Sans 2"/>
              </a:rPr>
              <a:t>We build and maintain strong relationships with families, early educators, youth, state agencies, and community organizations.</a:t>
            </a:r>
          </a:p>
        </p:txBody>
      </p:sp>
      <p:sp>
        <p:nvSpPr>
          <p:cNvPr id="19" name="TextBox 19"/>
          <p:cNvSpPr txBox="1"/>
          <p:nvPr/>
        </p:nvSpPr>
        <p:spPr>
          <a:xfrm>
            <a:off x="3360408" y="4781933"/>
            <a:ext cx="5601199" cy="1846659"/>
          </a:xfrm>
          <a:prstGeom prst="rect">
            <a:avLst/>
          </a:prstGeom>
        </p:spPr>
        <p:txBody>
          <a:bodyPr wrap="square" lIns="0" tIns="0" rIns="0" bIns="0" rtlCol="0" anchor="t">
            <a:spAutoFit/>
          </a:bodyPr>
          <a:lstStyle/>
          <a:p>
            <a:pPr marL="310896" lvl="1" indent="-155448" algn="l">
              <a:lnSpc>
                <a:spcPts val="2000"/>
              </a:lnSpc>
              <a:spcBef>
                <a:spcPts val="600"/>
              </a:spcBef>
              <a:spcAft>
                <a:spcPts val="600"/>
              </a:spcAft>
              <a:buFont typeface="Arial"/>
              <a:buChar char="•"/>
            </a:pPr>
            <a:r>
              <a:rPr lang="en-US" b="1">
                <a:solidFill>
                  <a:srgbClr val="445259"/>
                </a:solidFill>
                <a:latin typeface="Open Sans 2"/>
                <a:ea typeface="Open Sans 2"/>
                <a:cs typeface="Open Sans 2"/>
                <a:sym typeface="Open Sans 2"/>
              </a:rPr>
              <a:t>Long-standing</a:t>
            </a:r>
            <a:r>
              <a:rPr lang="en-US">
                <a:solidFill>
                  <a:srgbClr val="445259"/>
                </a:solidFill>
                <a:latin typeface="Open Sans 2"/>
                <a:ea typeface="Open Sans 2"/>
                <a:cs typeface="Open Sans 2"/>
                <a:sym typeface="Open Sans 2"/>
              </a:rPr>
              <a:t> </a:t>
            </a:r>
            <a:r>
              <a:rPr lang="en-US" b="1">
                <a:solidFill>
                  <a:srgbClr val="445259"/>
                </a:solidFill>
                <a:latin typeface="Open Sans 2"/>
                <a:ea typeface="Open Sans 2"/>
                <a:cs typeface="Open Sans 2"/>
                <a:sym typeface="Open Sans 2"/>
              </a:rPr>
              <a:t>relationships</a:t>
            </a:r>
            <a:r>
              <a:rPr lang="en-US">
                <a:solidFill>
                  <a:srgbClr val="445259"/>
                </a:solidFill>
                <a:latin typeface="Open Sans 2"/>
                <a:ea typeface="Open Sans 2"/>
                <a:cs typeface="Open Sans 2"/>
                <a:sym typeface="Open Sans 2"/>
              </a:rPr>
              <a:t> with ECE Coalition members.</a:t>
            </a:r>
          </a:p>
          <a:p>
            <a:pPr marL="310896" lvl="1" indent="-155448">
              <a:lnSpc>
                <a:spcPts val="2000"/>
              </a:lnSpc>
              <a:spcBef>
                <a:spcPts val="600"/>
              </a:spcBef>
              <a:spcAft>
                <a:spcPts val="600"/>
              </a:spcAft>
              <a:buFont typeface="Arial"/>
              <a:buChar char="•"/>
            </a:pPr>
            <a:r>
              <a:rPr lang="en-US" b="1">
                <a:solidFill>
                  <a:srgbClr val="445259"/>
                </a:solidFill>
                <a:latin typeface="Open Sans 2"/>
                <a:ea typeface="Open Sans 2"/>
                <a:cs typeface="Open Sans 2"/>
                <a:sym typeface="Open Sans 2"/>
              </a:rPr>
              <a:t>Shared</a:t>
            </a:r>
            <a:r>
              <a:rPr lang="en-US">
                <a:solidFill>
                  <a:srgbClr val="445259"/>
                </a:solidFill>
                <a:latin typeface="Open Sans 2"/>
                <a:ea typeface="Open Sans 2"/>
                <a:cs typeface="Open Sans 2"/>
                <a:sym typeface="Open Sans 2"/>
              </a:rPr>
              <a:t> </a:t>
            </a:r>
            <a:r>
              <a:rPr lang="en-US" b="1">
                <a:solidFill>
                  <a:srgbClr val="445259"/>
                </a:solidFill>
                <a:latin typeface="Open Sans 2"/>
                <a:ea typeface="Open Sans 2"/>
                <a:cs typeface="Open Sans 2"/>
                <a:sym typeface="Open Sans 2"/>
              </a:rPr>
              <a:t>accountability</a:t>
            </a:r>
            <a:r>
              <a:rPr lang="en-US">
                <a:solidFill>
                  <a:srgbClr val="445259"/>
                </a:solidFill>
                <a:latin typeface="Open Sans 2"/>
                <a:ea typeface="Open Sans 2"/>
                <a:cs typeface="Open Sans 2"/>
                <a:sym typeface="Open Sans 2"/>
              </a:rPr>
              <a:t> and </a:t>
            </a:r>
            <a:r>
              <a:rPr lang="en-US" b="1">
                <a:solidFill>
                  <a:srgbClr val="445259"/>
                </a:solidFill>
                <a:latin typeface="Open Sans 2"/>
                <a:ea typeface="Open Sans 2"/>
                <a:cs typeface="Open Sans 2"/>
                <a:sym typeface="Open Sans 2"/>
              </a:rPr>
              <a:t>respect</a:t>
            </a:r>
            <a:r>
              <a:rPr lang="en-US">
                <a:solidFill>
                  <a:srgbClr val="445259"/>
                </a:solidFill>
                <a:latin typeface="Open Sans 2"/>
                <a:ea typeface="Open Sans 2"/>
                <a:cs typeface="Open Sans 2"/>
                <a:sym typeface="Open Sans 2"/>
              </a:rPr>
              <a:t> in our work with Ambassadors and Youth Council members.</a:t>
            </a:r>
          </a:p>
          <a:p>
            <a:pPr marL="310896" lvl="1" indent="-155448" algn="l">
              <a:lnSpc>
                <a:spcPts val="2000"/>
              </a:lnSpc>
              <a:spcBef>
                <a:spcPts val="600"/>
              </a:spcBef>
              <a:spcAft>
                <a:spcPts val="600"/>
              </a:spcAft>
              <a:buFont typeface="Arial"/>
              <a:buChar char="•"/>
            </a:pPr>
            <a:r>
              <a:rPr lang="en-US" b="1">
                <a:solidFill>
                  <a:srgbClr val="445259"/>
                </a:solidFill>
                <a:latin typeface="Open Sans 2"/>
                <a:ea typeface="Open Sans 2"/>
                <a:cs typeface="Open Sans 2"/>
                <a:sym typeface="Open Sans 2"/>
              </a:rPr>
              <a:t>Open</a:t>
            </a:r>
            <a:r>
              <a:rPr lang="en-US">
                <a:solidFill>
                  <a:srgbClr val="445259"/>
                </a:solidFill>
                <a:latin typeface="Open Sans 2"/>
                <a:ea typeface="Open Sans 2"/>
                <a:cs typeface="Open Sans 2"/>
                <a:sym typeface="Open Sans 2"/>
              </a:rPr>
              <a:t>, </a:t>
            </a:r>
            <a:r>
              <a:rPr lang="en-US" b="1">
                <a:solidFill>
                  <a:srgbClr val="445259"/>
                </a:solidFill>
                <a:latin typeface="Open Sans 2"/>
                <a:ea typeface="Open Sans 2"/>
                <a:cs typeface="Open Sans 2"/>
                <a:sym typeface="Open Sans 2"/>
              </a:rPr>
              <a:t>ongoing</a:t>
            </a:r>
            <a:r>
              <a:rPr lang="en-US">
                <a:solidFill>
                  <a:srgbClr val="445259"/>
                </a:solidFill>
                <a:latin typeface="Open Sans 2"/>
                <a:ea typeface="Open Sans 2"/>
                <a:cs typeface="Open Sans 2"/>
                <a:sym typeface="Open Sans 2"/>
              </a:rPr>
              <a:t> partnership with DCF that supports access, honesty, and shared learning.</a:t>
            </a:r>
          </a:p>
        </p:txBody>
      </p:sp>
      <p:sp>
        <p:nvSpPr>
          <p:cNvPr id="21" name="Freeform 21"/>
          <p:cNvSpPr/>
          <p:nvPr/>
        </p:nvSpPr>
        <p:spPr>
          <a:xfrm rot="20459058">
            <a:off x="516170" y="3262213"/>
            <a:ext cx="2003561" cy="821014"/>
          </a:xfrm>
          <a:custGeom>
            <a:avLst/>
            <a:gdLst/>
            <a:ahLst/>
            <a:cxnLst/>
            <a:rect l="l" t="t" r="r" b="b"/>
            <a:pathLst>
              <a:path w="1766412" h="1081927">
                <a:moveTo>
                  <a:pt x="0" y="0"/>
                </a:moveTo>
                <a:lnTo>
                  <a:pt x="1766412" y="0"/>
                </a:lnTo>
                <a:lnTo>
                  <a:pt x="1766412" y="1081928"/>
                </a:lnTo>
                <a:lnTo>
                  <a:pt x="0" y="10819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TextBox 22"/>
          <p:cNvSpPr txBox="1"/>
          <p:nvPr/>
        </p:nvSpPr>
        <p:spPr>
          <a:xfrm rot="-1044344">
            <a:off x="700568" y="3481264"/>
            <a:ext cx="1652640" cy="426271"/>
          </a:xfrm>
          <a:prstGeom prst="rect">
            <a:avLst/>
          </a:prstGeom>
        </p:spPr>
        <p:txBody>
          <a:bodyPr lIns="0" tIns="0" rIns="0" bIns="0" rtlCol="0" anchor="t">
            <a:spAutoFit/>
          </a:bodyPr>
          <a:lstStyle/>
          <a:p>
            <a:pPr algn="ctr">
              <a:lnSpc>
                <a:spcPts val="1663"/>
              </a:lnSpc>
            </a:pPr>
            <a:r>
              <a:rPr lang="en-US" sz="1352" b="1" spc="73">
                <a:solidFill>
                  <a:srgbClr val="FFFFFF"/>
                </a:solidFill>
                <a:latin typeface="Open Sans 2 Bold"/>
                <a:ea typeface="Open Sans 2 Bold"/>
                <a:cs typeface="Open Sans 2 Bold"/>
                <a:sym typeface="Open Sans 2 Bold"/>
              </a:rPr>
              <a:t>Our work is relational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339489" y="-1049311"/>
            <a:ext cx="8433965" cy="8433965"/>
          </a:xfrm>
          <a:custGeom>
            <a:avLst/>
            <a:gdLst/>
            <a:ahLst/>
            <a:cxnLst/>
            <a:rect l="l" t="t" r="r" b="b"/>
            <a:pathLst>
              <a:path w="812800" h="812800">
                <a:moveTo>
                  <a:pt x="0" y="0"/>
                </a:moveTo>
                <a:lnTo>
                  <a:pt x="812800" y="0"/>
                </a:lnTo>
                <a:lnTo>
                  <a:pt x="812800" y="812800"/>
                </a:lnTo>
                <a:lnTo>
                  <a:pt x="0" y="812800"/>
                </a:lnTo>
                <a:close/>
              </a:path>
            </a:pathLst>
          </a:custGeom>
          <a:blipFill>
            <a:blip r:embed="rId3"/>
            <a:stretch>
              <a:fillRect l="-25136" r="-25136"/>
            </a:stretch>
          </a:blipFill>
        </p:spPr>
        <p:txBody>
          <a:bodyPr/>
          <a:lstStyle/>
          <a:p>
            <a:endParaRPr lang="en-US"/>
          </a:p>
        </p:txBody>
      </p:sp>
      <p:grpSp>
        <p:nvGrpSpPr>
          <p:cNvPr id="4" name="Group 4"/>
          <p:cNvGrpSpPr/>
          <p:nvPr/>
        </p:nvGrpSpPr>
        <p:grpSpPr>
          <a:xfrm>
            <a:off x="3964717" y="-199271"/>
            <a:ext cx="4259519" cy="7256543"/>
            <a:chOff x="0" y="0"/>
            <a:chExt cx="1683194" cy="2867499"/>
          </a:xfrm>
        </p:grpSpPr>
        <p:sp>
          <p:nvSpPr>
            <p:cNvPr id="5" name="Freeform 5"/>
            <p:cNvSpPr/>
            <p:nvPr/>
          </p:nvSpPr>
          <p:spPr>
            <a:xfrm>
              <a:off x="0" y="0"/>
              <a:ext cx="1683194" cy="2867499"/>
            </a:xfrm>
            <a:custGeom>
              <a:avLst/>
              <a:gdLst/>
              <a:ahLst/>
              <a:cxnLst/>
              <a:rect l="l" t="t" r="r" b="b"/>
              <a:pathLst>
                <a:path w="1683194" h="2867499">
                  <a:moveTo>
                    <a:pt x="841597" y="0"/>
                  </a:moveTo>
                  <a:lnTo>
                    <a:pt x="1683194" y="1433750"/>
                  </a:lnTo>
                  <a:lnTo>
                    <a:pt x="841597" y="2867499"/>
                  </a:lnTo>
                  <a:lnTo>
                    <a:pt x="0" y="1433750"/>
                  </a:lnTo>
                  <a:lnTo>
                    <a:pt x="841597" y="0"/>
                  </a:lnTo>
                  <a:close/>
                </a:path>
              </a:pathLst>
            </a:custGeom>
            <a:solidFill>
              <a:srgbClr val="FFFFFF"/>
            </a:solidFill>
          </p:spPr>
          <p:txBody>
            <a:bodyPr/>
            <a:lstStyle/>
            <a:p>
              <a:endParaRPr lang="en-US"/>
            </a:p>
          </p:txBody>
        </p:sp>
        <p:sp>
          <p:nvSpPr>
            <p:cNvPr id="6" name="TextBox 6"/>
            <p:cNvSpPr txBox="1"/>
            <p:nvPr/>
          </p:nvSpPr>
          <p:spPr>
            <a:xfrm>
              <a:off x="289299" y="464276"/>
              <a:ext cx="1104596" cy="1910371"/>
            </a:xfrm>
            <a:prstGeom prst="rect">
              <a:avLst/>
            </a:prstGeom>
          </p:spPr>
          <p:txBody>
            <a:bodyPr lIns="33858" tIns="33858" rIns="33858" bIns="33858" rtlCol="0" anchor="ctr"/>
            <a:lstStyle/>
            <a:p>
              <a:pPr algn="ctr">
                <a:lnSpc>
                  <a:spcPts val="1772"/>
                </a:lnSpc>
                <a:spcBef>
                  <a:spcPct val="0"/>
                </a:spcBef>
              </a:pPr>
              <a:endParaRPr/>
            </a:p>
          </p:txBody>
        </p:sp>
      </p:grpSp>
      <p:grpSp>
        <p:nvGrpSpPr>
          <p:cNvPr id="7" name="Group 7"/>
          <p:cNvGrpSpPr/>
          <p:nvPr/>
        </p:nvGrpSpPr>
        <p:grpSpPr>
          <a:xfrm rot="-1823988">
            <a:off x="3996150" y="-732980"/>
            <a:ext cx="253701" cy="8323961"/>
            <a:chOff x="0" y="0"/>
            <a:chExt cx="100252" cy="3289301"/>
          </a:xfrm>
        </p:grpSpPr>
        <p:sp>
          <p:nvSpPr>
            <p:cNvPr id="8" name="Freeform 8"/>
            <p:cNvSpPr/>
            <p:nvPr/>
          </p:nvSpPr>
          <p:spPr>
            <a:xfrm>
              <a:off x="0" y="0"/>
              <a:ext cx="100252" cy="3289301"/>
            </a:xfrm>
            <a:custGeom>
              <a:avLst/>
              <a:gdLst/>
              <a:ahLst/>
              <a:cxnLst/>
              <a:rect l="l" t="t" r="r" b="b"/>
              <a:pathLst>
                <a:path w="100252" h="3289301">
                  <a:moveTo>
                    <a:pt x="0" y="0"/>
                  </a:moveTo>
                  <a:lnTo>
                    <a:pt x="100252" y="0"/>
                  </a:lnTo>
                  <a:lnTo>
                    <a:pt x="100252" y="3289301"/>
                  </a:lnTo>
                  <a:lnTo>
                    <a:pt x="0" y="3289301"/>
                  </a:lnTo>
                  <a:close/>
                </a:path>
              </a:pathLst>
            </a:custGeom>
            <a:solidFill>
              <a:srgbClr val="FFFFFF"/>
            </a:solidFill>
          </p:spPr>
          <p:txBody>
            <a:bodyPr/>
            <a:lstStyle/>
            <a:p>
              <a:endParaRPr lang="en-US"/>
            </a:p>
          </p:txBody>
        </p:sp>
        <p:sp>
          <p:nvSpPr>
            <p:cNvPr id="9" name="TextBox 9"/>
            <p:cNvSpPr txBox="1"/>
            <p:nvPr/>
          </p:nvSpPr>
          <p:spPr>
            <a:xfrm>
              <a:off x="0" y="-28575"/>
              <a:ext cx="100252" cy="3317876"/>
            </a:xfrm>
            <a:prstGeom prst="rect">
              <a:avLst/>
            </a:prstGeom>
          </p:spPr>
          <p:txBody>
            <a:bodyPr lIns="33858" tIns="33858" rIns="33858" bIns="33858" rtlCol="0" anchor="ctr"/>
            <a:lstStyle/>
            <a:p>
              <a:pPr algn="ctr">
                <a:lnSpc>
                  <a:spcPts val="1772"/>
                </a:lnSpc>
              </a:pPr>
              <a:endParaRPr/>
            </a:p>
          </p:txBody>
        </p:sp>
      </p:grpSp>
      <p:grpSp>
        <p:nvGrpSpPr>
          <p:cNvPr id="10" name="Group 10"/>
          <p:cNvGrpSpPr/>
          <p:nvPr/>
        </p:nvGrpSpPr>
        <p:grpSpPr>
          <a:xfrm>
            <a:off x="7839844" y="-642"/>
            <a:ext cx="2928239" cy="559345"/>
            <a:chOff x="0" y="0"/>
            <a:chExt cx="1157124" cy="221031"/>
          </a:xfrm>
        </p:grpSpPr>
        <p:sp>
          <p:nvSpPr>
            <p:cNvPr id="11" name="Freeform 11"/>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12" name="TextBox 12"/>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13" name="Group 13"/>
          <p:cNvGrpSpPr/>
          <p:nvPr/>
        </p:nvGrpSpPr>
        <p:grpSpPr>
          <a:xfrm>
            <a:off x="10184043" y="-126925"/>
            <a:ext cx="1775838" cy="811912"/>
            <a:chOff x="0" y="0"/>
            <a:chExt cx="483446" cy="221031"/>
          </a:xfrm>
        </p:grpSpPr>
        <p:sp>
          <p:nvSpPr>
            <p:cNvPr id="14" name="Freeform 14"/>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15" name="TextBox 15"/>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16" name="Group 16"/>
          <p:cNvGrpSpPr/>
          <p:nvPr/>
        </p:nvGrpSpPr>
        <p:grpSpPr>
          <a:xfrm>
            <a:off x="11257381" y="-126925"/>
            <a:ext cx="1775838" cy="811912"/>
            <a:chOff x="0" y="0"/>
            <a:chExt cx="483446" cy="221031"/>
          </a:xfrm>
        </p:grpSpPr>
        <p:sp>
          <p:nvSpPr>
            <p:cNvPr id="17" name="Freeform 17"/>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18" name="TextBox 18"/>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sp>
        <p:nvSpPr>
          <p:cNvPr id="19" name="TextBox 19"/>
          <p:cNvSpPr txBox="1"/>
          <p:nvPr/>
        </p:nvSpPr>
        <p:spPr>
          <a:xfrm>
            <a:off x="5492198" y="1376088"/>
            <a:ext cx="6094476" cy="654025"/>
          </a:xfrm>
          <a:prstGeom prst="rect">
            <a:avLst/>
          </a:prstGeom>
        </p:spPr>
        <p:txBody>
          <a:bodyPr lIns="0" tIns="0" rIns="0" bIns="0" rtlCol="0" anchor="t">
            <a:spAutoFit/>
          </a:bodyPr>
          <a:lstStyle/>
          <a:p>
            <a:pPr algn="ctr">
              <a:lnSpc>
                <a:spcPts val="5141"/>
              </a:lnSpc>
            </a:pPr>
            <a:r>
              <a:rPr lang="en-US" sz="6000">
                <a:solidFill>
                  <a:srgbClr val="445259"/>
                </a:solidFill>
                <a:latin typeface="Impact"/>
                <a:ea typeface="Impact"/>
                <a:cs typeface="Impact"/>
                <a:sym typeface="Impact"/>
              </a:rPr>
              <a:t>COMMUNITY</a:t>
            </a:r>
            <a:r>
              <a:rPr lang="en-US" sz="6000">
                <a:solidFill>
                  <a:srgbClr val="23B2E5"/>
                </a:solidFill>
                <a:latin typeface="Impact"/>
                <a:ea typeface="Impact"/>
                <a:cs typeface="Impact"/>
                <a:sym typeface="Impact"/>
              </a:rPr>
              <a:t> </a:t>
            </a:r>
            <a:r>
              <a:rPr lang="en-US" sz="6000">
                <a:solidFill>
                  <a:schemeClr val="accent2"/>
                </a:solidFill>
                <a:latin typeface="Impact"/>
                <a:ea typeface="Impact"/>
                <a:cs typeface="Impact"/>
                <a:sym typeface="Impact"/>
              </a:rPr>
              <a:t>VOICE</a:t>
            </a:r>
          </a:p>
        </p:txBody>
      </p:sp>
      <p:sp>
        <p:nvSpPr>
          <p:cNvPr id="23" name="TextBox 23"/>
          <p:cNvSpPr txBox="1"/>
          <p:nvPr/>
        </p:nvSpPr>
        <p:spPr>
          <a:xfrm>
            <a:off x="6375094" y="2088276"/>
            <a:ext cx="4797544" cy="830997"/>
          </a:xfrm>
          <a:prstGeom prst="rect">
            <a:avLst/>
          </a:prstGeom>
        </p:spPr>
        <p:txBody>
          <a:bodyPr lIns="0" tIns="0" rIns="0" bIns="0" rtlCol="0" anchor="t">
            <a:spAutoFit/>
          </a:bodyPr>
          <a:lstStyle/>
          <a:p>
            <a:pPr algn="l"/>
            <a:r>
              <a:rPr lang="en-US">
                <a:solidFill>
                  <a:srgbClr val="445259"/>
                </a:solidFill>
                <a:latin typeface="Open Sans 2"/>
                <a:ea typeface="Open Sans 2"/>
                <a:cs typeface="Open Sans 2"/>
                <a:sym typeface="Open Sans 2"/>
              </a:rPr>
              <a:t>Community guides the direction of our work. They shape how data is collected, and how findings are shared. </a:t>
            </a:r>
          </a:p>
        </p:txBody>
      </p:sp>
      <p:sp>
        <p:nvSpPr>
          <p:cNvPr id="24" name="TextBox 24"/>
          <p:cNvSpPr txBox="1"/>
          <p:nvPr/>
        </p:nvSpPr>
        <p:spPr>
          <a:xfrm>
            <a:off x="6734429" y="3264814"/>
            <a:ext cx="4078873" cy="2800767"/>
          </a:xfrm>
          <a:prstGeom prst="rect">
            <a:avLst/>
          </a:prstGeom>
        </p:spPr>
        <p:txBody>
          <a:bodyPr wrap="square" lIns="0" tIns="0" rIns="0" bIns="0" rtlCol="0" anchor="t">
            <a:spAutoFit/>
          </a:bodyPr>
          <a:lstStyle/>
          <a:p>
            <a:pPr marL="310896" lvl="1" indent="-155448" algn="l">
              <a:spcBef>
                <a:spcPts val="600"/>
              </a:spcBef>
              <a:buFont typeface="Arial"/>
              <a:buChar char="•"/>
            </a:pPr>
            <a:r>
              <a:rPr lang="en-US">
                <a:solidFill>
                  <a:srgbClr val="445259"/>
                </a:solidFill>
                <a:latin typeface="Open Sans 2"/>
                <a:ea typeface="Open Sans 2"/>
                <a:cs typeface="Open Sans 2"/>
                <a:sym typeface="Open Sans 2"/>
              </a:rPr>
              <a:t>Priorities come </a:t>
            </a:r>
            <a:r>
              <a:rPr lang="en-US" b="1">
                <a:solidFill>
                  <a:srgbClr val="445259"/>
                </a:solidFill>
                <a:latin typeface="Open Sans 2"/>
                <a:ea typeface="Open Sans 2"/>
                <a:cs typeface="Open Sans 2"/>
                <a:sym typeface="Open Sans 2"/>
              </a:rPr>
              <a:t>from community</a:t>
            </a:r>
            <a:r>
              <a:rPr lang="en-US">
                <a:solidFill>
                  <a:srgbClr val="445259"/>
                </a:solidFill>
                <a:latin typeface="Open Sans 2"/>
                <a:ea typeface="Open Sans 2"/>
                <a:cs typeface="Open Sans 2"/>
                <a:sym typeface="Open Sans 2"/>
              </a:rPr>
              <a:t>.</a:t>
            </a:r>
          </a:p>
          <a:p>
            <a:pPr marL="310896" lvl="1" indent="-155448" algn="l">
              <a:spcBef>
                <a:spcPts val="600"/>
              </a:spcBef>
              <a:buFont typeface="Arial"/>
              <a:buChar char="•"/>
            </a:pPr>
            <a:r>
              <a:rPr lang="en-US" b="1">
                <a:solidFill>
                  <a:srgbClr val="445259"/>
                </a:solidFill>
                <a:latin typeface="Open Sans 2"/>
                <a:ea typeface="Open Sans 2"/>
                <a:cs typeface="Open Sans 2"/>
                <a:sym typeface="Open Sans 2"/>
              </a:rPr>
              <a:t>Qualitative</a:t>
            </a:r>
            <a:r>
              <a:rPr lang="en-US">
                <a:solidFill>
                  <a:srgbClr val="445259"/>
                </a:solidFill>
                <a:latin typeface="Open Sans 2"/>
                <a:ea typeface="Open Sans 2"/>
                <a:cs typeface="Open Sans 2"/>
                <a:sym typeface="Open Sans 2"/>
              </a:rPr>
              <a:t> data are always incorporated.</a:t>
            </a:r>
          </a:p>
          <a:p>
            <a:pPr marL="310896" lvl="1" indent="-155448" algn="l">
              <a:spcBef>
                <a:spcPts val="600"/>
              </a:spcBef>
              <a:buFont typeface="Arial"/>
              <a:buChar char="•"/>
            </a:pPr>
            <a:r>
              <a:rPr lang="en-US">
                <a:solidFill>
                  <a:srgbClr val="445259"/>
                </a:solidFill>
                <a:latin typeface="Open Sans 2"/>
                <a:ea typeface="Open Sans 2"/>
                <a:cs typeface="Open Sans 2"/>
                <a:sym typeface="Open Sans 2"/>
              </a:rPr>
              <a:t>Lived experience partners feedback </a:t>
            </a:r>
            <a:r>
              <a:rPr lang="en-US" b="1">
                <a:solidFill>
                  <a:srgbClr val="445259"/>
                </a:solidFill>
                <a:latin typeface="Open Sans 2"/>
                <a:ea typeface="Open Sans 2"/>
                <a:cs typeface="Open Sans 2"/>
                <a:sym typeface="Open Sans 2"/>
              </a:rPr>
              <a:t>shapes the work</a:t>
            </a:r>
            <a:r>
              <a:rPr lang="en-US">
                <a:solidFill>
                  <a:srgbClr val="445259"/>
                </a:solidFill>
                <a:latin typeface="Open Sans 2"/>
                <a:ea typeface="Open Sans 2"/>
                <a:cs typeface="Open Sans 2"/>
                <a:sym typeface="Open Sans 2"/>
              </a:rPr>
              <a:t>. </a:t>
            </a:r>
          </a:p>
          <a:p>
            <a:pPr marL="310896" lvl="1" indent="-155448" algn="l">
              <a:spcBef>
                <a:spcPts val="600"/>
              </a:spcBef>
              <a:buFont typeface="Arial"/>
              <a:buChar char="•"/>
            </a:pPr>
            <a:r>
              <a:rPr lang="en-US">
                <a:solidFill>
                  <a:srgbClr val="445259"/>
                </a:solidFill>
                <a:latin typeface="Open Sans 2"/>
                <a:ea typeface="Open Sans 2"/>
                <a:cs typeface="Open Sans 2"/>
                <a:sym typeface="Open Sans 2"/>
              </a:rPr>
              <a:t>Data advisory committees </a:t>
            </a:r>
            <a:r>
              <a:rPr lang="en-US" b="1">
                <a:solidFill>
                  <a:srgbClr val="445259"/>
                </a:solidFill>
                <a:latin typeface="Open Sans 2"/>
                <a:ea typeface="Open Sans 2"/>
                <a:cs typeface="Open Sans 2"/>
                <a:sym typeface="Open Sans 2"/>
              </a:rPr>
              <a:t>co-design</a:t>
            </a:r>
            <a:r>
              <a:rPr lang="en-US">
                <a:solidFill>
                  <a:srgbClr val="445259"/>
                </a:solidFill>
                <a:latin typeface="Open Sans 2"/>
                <a:ea typeface="Open Sans 2"/>
                <a:cs typeface="Open Sans 2"/>
                <a:sym typeface="Open Sans 2"/>
              </a:rPr>
              <a:t> infographics and messaging. </a:t>
            </a:r>
          </a:p>
          <a:p>
            <a:pPr marL="310896" lvl="1" indent="-155448" algn="l">
              <a:spcBef>
                <a:spcPts val="600"/>
              </a:spcBef>
              <a:buFont typeface="Arial"/>
              <a:buChar char="•"/>
            </a:pPr>
            <a:endParaRPr lang="en-US">
              <a:solidFill>
                <a:srgbClr val="445259"/>
              </a:solidFill>
              <a:latin typeface="Open Sans 2"/>
              <a:ea typeface="Open Sans 2"/>
              <a:cs typeface="Open Sans 2"/>
              <a:sym typeface="Open Sans 2"/>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1"/>
            <a:ext cx="12192000" cy="2139002"/>
          </a:xfrm>
          <a:custGeom>
            <a:avLst/>
            <a:gdLst/>
            <a:ahLst/>
            <a:cxnLst/>
            <a:rect l="l" t="t" r="r" b="b"/>
            <a:pathLst>
              <a:path w="5075597" h="844911">
                <a:moveTo>
                  <a:pt x="0" y="0"/>
                </a:moveTo>
                <a:lnTo>
                  <a:pt x="5075597" y="0"/>
                </a:lnTo>
                <a:lnTo>
                  <a:pt x="5075597" y="844911"/>
                </a:lnTo>
                <a:lnTo>
                  <a:pt x="0" y="844911"/>
                </a:lnTo>
                <a:close/>
              </a:path>
            </a:pathLst>
          </a:custGeom>
          <a:solidFill>
            <a:srgbClr val="23B2E5"/>
          </a:solidFill>
        </p:spPr>
        <p:txBody>
          <a:bodyPr/>
          <a:lstStyle/>
          <a:p>
            <a:endParaRPr lang="en-US"/>
          </a:p>
        </p:txBody>
      </p:sp>
      <p:sp>
        <p:nvSpPr>
          <p:cNvPr id="4" name="TextBox 4"/>
          <p:cNvSpPr txBox="1"/>
          <p:nvPr/>
        </p:nvSpPr>
        <p:spPr>
          <a:xfrm>
            <a:off x="-327721" y="-336601"/>
            <a:ext cx="12844393" cy="2475603"/>
          </a:xfrm>
          <a:prstGeom prst="rect">
            <a:avLst/>
          </a:prstGeom>
        </p:spPr>
        <p:txBody>
          <a:bodyPr lIns="33858" tIns="33858" rIns="33858" bIns="33858" rtlCol="0" anchor="ctr"/>
          <a:lstStyle/>
          <a:p>
            <a:pPr algn="ctr">
              <a:lnSpc>
                <a:spcPts val="3359"/>
              </a:lnSpc>
            </a:pPr>
            <a:endParaRPr/>
          </a:p>
        </p:txBody>
      </p:sp>
      <p:sp>
        <p:nvSpPr>
          <p:cNvPr id="5" name="Freeform 5"/>
          <p:cNvSpPr/>
          <p:nvPr/>
        </p:nvSpPr>
        <p:spPr>
          <a:xfrm>
            <a:off x="11355297" y="-69068"/>
            <a:ext cx="926218" cy="754868"/>
          </a:xfrm>
          <a:custGeom>
            <a:avLst/>
            <a:gdLst/>
            <a:ahLst/>
            <a:cxnLst/>
            <a:rect l="l" t="t" r="r" b="b"/>
            <a:pathLst>
              <a:path w="926218" h="754868">
                <a:moveTo>
                  <a:pt x="0" y="0"/>
                </a:moveTo>
                <a:lnTo>
                  <a:pt x="926218" y="0"/>
                </a:lnTo>
                <a:lnTo>
                  <a:pt x="926218" y="754868"/>
                </a:lnTo>
                <a:lnTo>
                  <a:pt x="0" y="75486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7" name="Freeform 7"/>
          <p:cNvSpPr/>
          <p:nvPr/>
        </p:nvSpPr>
        <p:spPr>
          <a:xfrm>
            <a:off x="5295172" y="-1074176"/>
            <a:ext cx="3130145" cy="3195746"/>
          </a:xfrm>
          <a:custGeom>
            <a:avLst/>
            <a:gdLst/>
            <a:ahLst/>
            <a:cxnLst/>
            <a:rect l="l" t="t" r="r" b="b"/>
            <a:pathLst>
              <a:path w="3130145" h="3195746">
                <a:moveTo>
                  <a:pt x="0" y="0"/>
                </a:moveTo>
                <a:lnTo>
                  <a:pt x="3130145" y="0"/>
                </a:lnTo>
                <a:lnTo>
                  <a:pt x="3130145" y="3195746"/>
                </a:lnTo>
                <a:lnTo>
                  <a:pt x="0" y="3195746"/>
                </a:lnTo>
                <a:lnTo>
                  <a:pt x="0" y="0"/>
                </a:lnTo>
                <a:close/>
              </a:path>
            </a:pathLst>
          </a:custGeom>
          <a:blipFill>
            <a:blip r:embed="rId5">
              <a:alphaModFix amt="9999"/>
              <a:extLst>
                <a:ext uri="{96DAC541-7B7A-43D3-8B79-37D633B846F1}">
                  <asvg:svgBlip xmlns:asvg="http://schemas.microsoft.com/office/drawing/2016/SVG/main" r:embed="rId6"/>
                </a:ext>
              </a:extLst>
            </a:blip>
            <a:stretch>
              <a:fillRect b="-21296"/>
            </a:stretch>
          </a:blipFill>
          <a:ln cap="sq">
            <a:noFill/>
            <a:prstDash val="solid"/>
            <a:miter/>
          </a:ln>
        </p:spPr>
        <p:txBody>
          <a:bodyPr/>
          <a:lstStyle/>
          <a:p>
            <a:endParaRPr lang="en-US"/>
          </a:p>
        </p:txBody>
      </p:sp>
      <p:sp>
        <p:nvSpPr>
          <p:cNvPr id="9" name="Freeform 9"/>
          <p:cNvSpPr/>
          <p:nvPr/>
        </p:nvSpPr>
        <p:spPr>
          <a:xfrm>
            <a:off x="5862087" y="572214"/>
            <a:ext cx="6009416" cy="6081779"/>
          </a:xfrm>
          <a:custGeom>
            <a:avLst/>
            <a:gdLst/>
            <a:ahLst/>
            <a:cxnLst/>
            <a:rect l="l" t="t" r="r" b="b"/>
            <a:pathLst>
              <a:path w="1288968" h="1304489">
                <a:moveTo>
                  <a:pt x="9018" y="0"/>
                </a:moveTo>
                <a:lnTo>
                  <a:pt x="1279950" y="0"/>
                </a:lnTo>
                <a:cubicBezTo>
                  <a:pt x="1282342" y="0"/>
                  <a:pt x="1284635" y="950"/>
                  <a:pt x="1286327" y="2641"/>
                </a:cubicBezTo>
                <a:cubicBezTo>
                  <a:pt x="1288018" y="4333"/>
                  <a:pt x="1288968" y="6626"/>
                  <a:pt x="1288968" y="9018"/>
                </a:cubicBezTo>
                <a:lnTo>
                  <a:pt x="1288968" y="1295471"/>
                </a:lnTo>
                <a:cubicBezTo>
                  <a:pt x="1288968" y="1297863"/>
                  <a:pt x="1288018" y="1300157"/>
                  <a:pt x="1286327" y="1301848"/>
                </a:cubicBezTo>
                <a:cubicBezTo>
                  <a:pt x="1284635" y="1303539"/>
                  <a:pt x="1282342" y="1304489"/>
                  <a:pt x="1279950" y="1304489"/>
                </a:cubicBezTo>
                <a:lnTo>
                  <a:pt x="9018" y="1304489"/>
                </a:lnTo>
                <a:cubicBezTo>
                  <a:pt x="6626" y="1304489"/>
                  <a:pt x="4333" y="1303539"/>
                  <a:pt x="2641" y="1301848"/>
                </a:cubicBezTo>
                <a:cubicBezTo>
                  <a:pt x="950" y="1300157"/>
                  <a:pt x="0" y="1297863"/>
                  <a:pt x="0" y="1295471"/>
                </a:cubicBezTo>
                <a:lnTo>
                  <a:pt x="0" y="9018"/>
                </a:lnTo>
                <a:cubicBezTo>
                  <a:pt x="0" y="6626"/>
                  <a:pt x="950" y="4333"/>
                  <a:pt x="2641" y="2641"/>
                </a:cubicBezTo>
                <a:cubicBezTo>
                  <a:pt x="4333" y="950"/>
                  <a:pt x="6626" y="0"/>
                  <a:pt x="9018" y="0"/>
                </a:cubicBezTo>
                <a:close/>
              </a:path>
            </a:pathLst>
          </a:custGeom>
          <a:blipFill>
            <a:blip r:embed="rId7"/>
            <a:stretch>
              <a:fillRect l="-17551" r="-17551"/>
            </a:stretch>
          </a:blipFill>
          <a:ln cap="sq">
            <a:noFill/>
            <a:prstDash val="solid"/>
            <a:miter/>
          </a:ln>
        </p:spPr>
        <p:txBody>
          <a:bodyPr/>
          <a:lstStyle/>
          <a:p>
            <a:endParaRPr lang="en-US"/>
          </a:p>
        </p:txBody>
      </p:sp>
      <p:grpSp>
        <p:nvGrpSpPr>
          <p:cNvPr id="10" name="Group 10"/>
          <p:cNvGrpSpPr/>
          <p:nvPr/>
        </p:nvGrpSpPr>
        <p:grpSpPr>
          <a:xfrm>
            <a:off x="-508624" y="6374321"/>
            <a:ext cx="2928239" cy="559345"/>
            <a:chOff x="0" y="0"/>
            <a:chExt cx="1157124" cy="221031"/>
          </a:xfrm>
        </p:grpSpPr>
        <p:sp>
          <p:nvSpPr>
            <p:cNvPr id="11" name="Freeform 11"/>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12" name="TextBox 12"/>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13" name="Group 13"/>
          <p:cNvGrpSpPr/>
          <p:nvPr/>
        </p:nvGrpSpPr>
        <p:grpSpPr>
          <a:xfrm>
            <a:off x="1835575" y="6248038"/>
            <a:ext cx="1775838" cy="811912"/>
            <a:chOff x="0" y="0"/>
            <a:chExt cx="483446" cy="221031"/>
          </a:xfrm>
        </p:grpSpPr>
        <p:sp>
          <p:nvSpPr>
            <p:cNvPr id="14" name="Freeform 14"/>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15" name="TextBox 15"/>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16" name="Group 16"/>
          <p:cNvGrpSpPr/>
          <p:nvPr/>
        </p:nvGrpSpPr>
        <p:grpSpPr>
          <a:xfrm>
            <a:off x="2908913" y="6248038"/>
            <a:ext cx="1775838" cy="811912"/>
            <a:chOff x="0" y="0"/>
            <a:chExt cx="483446" cy="221031"/>
          </a:xfrm>
        </p:grpSpPr>
        <p:sp>
          <p:nvSpPr>
            <p:cNvPr id="17" name="Freeform 17"/>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18" name="TextBox 18"/>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sp>
        <p:nvSpPr>
          <p:cNvPr id="19" name="TextBox 19"/>
          <p:cNvSpPr txBox="1"/>
          <p:nvPr/>
        </p:nvSpPr>
        <p:spPr>
          <a:xfrm>
            <a:off x="493276" y="1108443"/>
            <a:ext cx="4877661" cy="654025"/>
          </a:xfrm>
          <a:prstGeom prst="rect">
            <a:avLst/>
          </a:prstGeom>
        </p:spPr>
        <p:txBody>
          <a:bodyPr wrap="square" lIns="0" tIns="0" rIns="0" bIns="0" rtlCol="0" anchor="t">
            <a:spAutoFit/>
          </a:bodyPr>
          <a:lstStyle/>
          <a:p>
            <a:pPr algn="ctr">
              <a:lnSpc>
                <a:spcPts val="5141"/>
              </a:lnSpc>
            </a:pPr>
            <a:r>
              <a:rPr lang="en-US" sz="6000">
                <a:solidFill>
                  <a:srgbClr val="FFFFFF"/>
                </a:solidFill>
                <a:latin typeface="Impact"/>
                <a:ea typeface="Impact"/>
                <a:cs typeface="Impact"/>
                <a:sym typeface="Impact"/>
              </a:rPr>
              <a:t>COMPENSATION</a:t>
            </a:r>
          </a:p>
        </p:txBody>
      </p:sp>
      <p:sp>
        <p:nvSpPr>
          <p:cNvPr id="21" name="Freeform 21"/>
          <p:cNvSpPr/>
          <p:nvPr/>
        </p:nvSpPr>
        <p:spPr>
          <a:xfrm>
            <a:off x="-1097191" y="3355049"/>
            <a:ext cx="7595424" cy="859794"/>
          </a:xfrm>
          <a:custGeom>
            <a:avLst/>
            <a:gdLst/>
            <a:ahLst/>
            <a:cxnLst/>
            <a:rect l="l" t="t" r="r" b="b"/>
            <a:pathLst>
              <a:path w="2843971" h="198571">
                <a:moveTo>
                  <a:pt x="34656" y="0"/>
                </a:moveTo>
                <a:lnTo>
                  <a:pt x="2809316" y="0"/>
                </a:lnTo>
                <a:cubicBezTo>
                  <a:pt x="2828455" y="0"/>
                  <a:pt x="2843971" y="15516"/>
                  <a:pt x="2843971" y="34656"/>
                </a:cubicBezTo>
                <a:lnTo>
                  <a:pt x="2843971" y="163915"/>
                </a:lnTo>
                <a:cubicBezTo>
                  <a:pt x="2843971" y="183055"/>
                  <a:pt x="2828455" y="198571"/>
                  <a:pt x="2809316" y="198571"/>
                </a:cubicBezTo>
                <a:lnTo>
                  <a:pt x="34656" y="198571"/>
                </a:lnTo>
                <a:cubicBezTo>
                  <a:pt x="15516" y="198571"/>
                  <a:pt x="0" y="183055"/>
                  <a:pt x="0" y="163915"/>
                </a:cubicBezTo>
                <a:lnTo>
                  <a:pt x="0" y="34656"/>
                </a:lnTo>
                <a:cubicBezTo>
                  <a:pt x="0" y="15516"/>
                  <a:pt x="15516" y="0"/>
                  <a:pt x="34656" y="0"/>
                </a:cubicBezTo>
                <a:close/>
              </a:path>
            </a:pathLst>
          </a:custGeom>
          <a:solidFill>
            <a:srgbClr val="23B2E5"/>
          </a:solidFill>
        </p:spPr>
        <p:txBody>
          <a:bodyPr/>
          <a:lstStyle/>
          <a:p>
            <a:endParaRPr lang="en-US"/>
          </a:p>
        </p:txBody>
      </p:sp>
      <p:sp>
        <p:nvSpPr>
          <p:cNvPr id="22" name="TextBox 22"/>
          <p:cNvSpPr txBox="1"/>
          <p:nvPr/>
        </p:nvSpPr>
        <p:spPr>
          <a:xfrm>
            <a:off x="-327721" y="3278733"/>
            <a:ext cx="6825954" cy="606642"/>
          </a:xfrm>
          <a:prstGeom prst="rect">
            <a:avLst/>
          </a:prstGeom>
        </p:spPr>
        <p:txBody>
          <a:bodyPr lIns="33858" tIns="33858" rIns="33858" bIns="33858" rtlCol="0" anchor="ctr"/>
          <a:lstStyle/>
          <a:p>
            <a:pPr algn="ctr">
              <a:lnSpc>
                <a:spcPts val="2228"/>
              </a:lnSpc>
            </a:pPr>
            <a:endParaRPr/>
          </a:p>
        </p:txBody>
      </p:sp>
      <p:sp>
        <p:nvSpPr>
          <p:cNvPr id="23" name="TextBox 23"/>
          <p:cNvSpPr txBox="1"/>
          <p:nvPr/>
        </p:nvSpPr>
        <p:spPr>
          <a:xfrm>
            <a:off x="862573" y="2371455"/>
            <a:ext cx="4560032" cy="830997"/>
          </a:xfrm>
          <a:prstGeom prst="rect">
            <a:avLst/>
          </a:prstGeom>
        </p:spPr>
        <p:txBody>
          <a:bodyPr wrap="square" lIns="0" tIns="0" rIns="0" bIns="0" rtlCol="0" anchor="t">
            <a:spAutoFit/>
          </a:bodyPr>
          <a:lstStyle/>
          <a:p>
            <a:pPr algn="l"/>
            <a:r>
              <a:rPr lang="en-US">
                <a:solidFill>
                  <a:srgbClr val="445259"/>
                </a:solidFill>
                <a:latin typeface="Open Sans 2"/>
                <a:ea typeface="Open Sans 2"/>
                <a:cs typeface="Open Sans 2"/>
                <a:sym typeface="Open Sans 2"/>
              </a:rPr>
              <a:t>Lived experience is valued. We ensure community members are compensated for their time and contributions.</a:t>
            </a:r>
          </a:p>
        </p:txBody>
      </p:sp>
      <p:sp>
        <p:nvSpPr>
          <p:cNvPr id="24" name="TextBox 24"/>
          <p:cNvSpPr txBox="1"/>
          <p:nvPr/>
        </p:nvSpPr>
        <p:spPr>
          <a:xfrm>
            <a:off x="525727" y="3465193"/>
            <a:ext cx="4689688" cy="589905"/>
          </a:xfrm>
          <a:prstGeom prst="rect">
            <a:avLst/>
          </a:prstGeom>
        </p:spPr>
        <p:txBody>
          <a:bodyPr lIns="0" tIns="0" rIns="0" bIns="0" rtlCol="0" anchor="t">
            <a:spAutoFit/>
          </a:bodyPr>
          <a:lstStyle/>
          <a:p>
            <a:pPr algn="ctr">
              <a:lnSpc>
                <a:spcPts val="2336"/>
              </a:lnSpc>
            </a:pPr>
            <a:r>
              <a:rPr lang="en-US" sz="2000" b="1">
                <a:solidFill>
                  <a:srgbClr val="FFFFFF"/>
                </a:solidFill>
                <a:latin typeface="Open Sans 2 Bold"/>
                <a:ea typeface="Open Sans 2 Bold"/>
                <a:cs typeface="Open Sans 2 Bold"/>
                <a:sym typeface="Open Sans 2 Bold"/>
              </a:rPr>
              <a:t>Compensation consistent across projects &amp; built into budgets</a:t>
            </a:r>
          </a:p>
        </p:txBody>
      </p:sp>
      <p:sp>
        <p:nvSpPr>
          <p:cNvPr id="25" name="TextBox 25"/>
          <p:cNvSpPr txBox="1"/>
          <p:nvPr/>
        </p:nvSpPr>
        <p:spPr>
          <a:xfrm>
            <a:off x="752296" y="4384566"/>
            <a:ext cx="4401343" cy="1194558"/>
          </a:xfrm>
          <a:prstGeom prst="rect">
            <a:avLst/>
          </a:prstGeom>
        </p:spPr>
        <p:txBody>
          <a:bodyPr wrap="square" lIns="0" tIns="0" rIns="0" bIns="0" rtlCol="0" anchor="t">
            <a:spAutoFit/>
          </a:bodyPr>
          <a:lstStyle/>
          <a:p>
            <a:pPr marL="332485" lvl="1" indent="-166243" algn="l">
              <a:lnSpc>
                <a:spcPts val="2232"/>
              </a:lnSpc>
              <a:spcBef>
                <a:spcPts val="600"/>
              </a:spcBef>
              <a:buFont typeface="Arial"/>
              <a:buChar char="•"/>
            </a:pPr>
            <a:r>
              <a:rPr lang="en-US">
                <a:solidFill>
                  <a:srgbClr val="445259"/>
                </a:solidFill>
                <a:latin typeface="Open Sans 2"/>
                <a:ea typeface="Open Sans 2"/>
                <a:cs typeface="Open Sans 2"/>
                <a:sym typeface="Open Sans 2"/>
              </a:rPr>
              <a:t>Youth and parent ambassadors are </a:t>
            </a:r>
            <a:r>
              <a:rPr lang="en-US" b="1">
                <a:solidFill>
                  <a:srgbClr val="445259"/>
                </a:solidFill>
                <a:latin typeface="Open Sans 2"/>
                <a:ea typeface="Open Sans 2"/>
                <a:cs typeface="Open Sans 2"/>
                <a:sym typeface="Open Sans 2"/>
              </a:rPr>
              <a:t>paid</a:t>
            </a:r>
            <a:r>
              <a:rPr lang="en-US">
                <a:solidFill>
                  <a:srgbClr val="445259"/>
                </a:solidFill>
                <a:latin typeface="Open Sans 2"/>
                <a:ea typeface="Open Sans 2"/>
                <a:cs typeface="Open Sans 2"/>
                <a:sym typeface="Open Sans 2"/>
              </a:rPr>
              <a:t> </a:t>
            </a:r>
            <a:r>
              <a:rPr lang="en-US" b="1">
                <a:solidFill>
                  <a:srgbClr val="445259"/>
                </a:solidFill>
                <a:latin typeface="Open Sans 2"/>
                <a:ea typeface="Open Sans 2"/>
                <a:cs typeface="Open Sans 2"/>
                <a:sym typeface="Open Sans 2"/>
              </a:rPr>
              <a:t>hourly</a:t>
            </a:r>
            <a:r>
              <a:rPr lang="en-US">
                <a:solidFill>
                  <a:srgbClr val="445259"/>
                </a:solidFill>
                <a:latin typeface="Open Sans 2"/>
                <a:ea typeface="Open Sans 2"/>
                <a:cs typeface="Open Sans 2"/>
                <a:sym typeface="Open Sans 2"/>
              </a:rPr>
              <a:t>. </a:t>
            </a:r>
          </a:p>
          <a:p>
            <a:pPr marL="332485" lvl="1" indent="-166243" algn="l">
              <a:lnSpc>
                <a:spcPts val="2232"/>
              </a:lnSpc>
              <a:spcBef>
                <a:spcPts val="600"/>
              </a:spcBef>
              <a:buFont typeface="Arial"/>
              <a:buChar char="•"/>
            </a:pPr>
            <a:r>
              <a:rPr lang="en-US">
                <a:solidFill>
                  <a:srgbClr val="445259"/>
                </a:solidFill>
                <a:latin typeface="Open Sans 2"/>
                <a:ea typeface="Open Sans 2"/>
                <a:cs typeface="Open Sans 2"/>
                <a:sym typeface="Open Sans 2"/>
              </a:rPr>
              <a:t>Research contributors receive </a:t>
            </a:r>
            <a:r>
              <a:rPr lang="en-US" b="1">
                <a:solidFill>
                  <a:srgbClr val="445259"/>
                </a:solidFill>
                <a:latin typeface="Open Sans 2"/>
                <a:ea typeface="Open Sans 2"/>
                <a:cs typeface="Open Sans 2"/>
                <a:sym typeface="Open Sans 2"/>
              </a:rPr>
              <a:t>gift</a:t>
            </a:r>
            <a:r>
              <a:rPr lang="en-US">
                <a:solidFill>
                  <a:srgbClr val="445259"/>
                </a:solidFill>
                <a:latin typeface="Open Sans 2"/>
                <a:ea typeface="Open Sans 2"/>
                <a:cs typeface="Open Sans 2"/>
                <a:sym typeface="Open Sans 2"/>
              </a:rPr>
              <a:t> </a:t>
            </a:r>
            <a:r>
              <a:rPr lang="en-US" b="1">
                <a:solidFill>
                  <a:srgbClr val="445259"/>
                </a:solidFill>
                <a:latin typeface="Open Sans 2"/>
                <a:ea typeface="Open Sans 2"/>
                <a:cs typeface="Open Sans 2"/>
                <a:sym typeface="Open Sans 2"/>
              </a:rPr>
              <a:t>cards</a:t>
            </a:r>
            <a:r>
              <a:rPr lang="en-US">
                <a:solidFill>
                  <a:srgbClr val="445259"/>
                </a:solidFill>
                <a:latin typeface="Open Sans 2"/>
                <a:ea typeface="Open Sans 2"/>
                <a:cs typeface="Open Sans 2"/>
                <a:sym typeface="Open Sans 2"/>
              </a:rPr>
              <a:t>.</a:t>
            </a:r>
          </a:p>
        </p:txBody>
      </p:sp>
      <p:sp>
        <p:nvSpPr>
          <p:cNvPr id="26" name="Freeform 26"/>
          <p:cNvSpPr/>
          <p:nvPr/>
        </p:nvSpPr>
        <p:spPr>
          <a:xfrm>
            <a:off x="-1235399" y="-912073"/>
            <a:ext cx="3130145" cy="3195746"/>
          </a:xfrm>
          <a:custGeom>
            <a:avLst/>
            <a:gdLst/>
            <a:ahLst/>
            <a:cxnLst/>
            <a:rect l="l" t="t" r="r" b="b"/>
            <a:pathLst>
              <a:path w="3130145" h="3195746">
                <a:moveTo>
                  <a:pt x="0" y="0"/>
                </a:moveTo>
                <a:lnTo>
                  <a:pt x="3130146" y="0"/>
                </a:lnTo>
                <a:lnTo>
                  <a:pt x="3130146" y="3195746"/>
                </a:lnTo>
                <a:lnTo>
                  <a:pt x="0" y="3195746"/>
                </a:lnTo>
                <a:lnTo>
                  <a:pt x="0" y="0"/>
                </a:lnTo>
                <a:close/>
              </a:path>
            </a:pathLst>
          </a:custGeom>
          <a:blipFill>
            <a:blip r:embed="rId5">
              <a:alphaModFix amt="9999"/>
              <a:extLst>
                <a:ext uri="{96DAC541-7B7A-43D3-8B79-37D633B846F1}">
                  <asvg:svgBlip xmlns:asvg="http://schemas.microsoft.com/office/drawing/2016/SVG/main" r:embed="rId6"/>
                </a:ext>
              </a:extLst>
            </a:blip>
            <a:stretch>
              <a:fillRect b="-21296"/>
            </a:stretch>
          </a:blipFill>
          <a:ln cap="sq">
            <a:noFill/>
            <a:prstDash val="solid"/>
            <a:miter/>
          </a:ln>
        </p:spPr>
        <p:txBody>
          <a:bodyPr/>
          <a:lstStyle/>
          <a:p>
            <a:endParaRPr lang="en-US"/>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741369" y="387836"/>
            <a:ext cx="6069913" cy="6130265"/>
            <a:chOff x="0" y="0"/>
            <a:chExt cx="8093218" cy="8173686"/>
          </a:xfrm>
        </p:grpSpPr>
        <p:pic>
          <p:nvPicPr>
            <p:cNvPr id="3" name="Picture 3"/>
            <p:cNvPicPr>
              <a:picLocks noChangeAspect="1"/>
            </p:cNvPicPr>
            <p:nvPr/>
          </p:nvPicPr>
          <p:blipFill>
            <a:blip r:embed="rId3"/>
            <a:srcRect l="23304" t="14068" r="13541" b="14339"/>
            <a:stretch>
              <a:fillRect/>
            </a:stretch>
          </p:blipFill>
          <p:spPr>
            <a:xfrm>
              <a:off x="0" y="0"/>
              <a:ext cx="8093218" cy="8173686"/>
            </a:xfrm>
            <a:prstGeom prst="rect">
              <a:avLst/>
            </a:prstGeom>
          </p:spPr>
        </p:pic>
      </p:grpSp>
      <p:sp>
        <p:nvSpPr>
          <p:cNvPr id="4" name="Freeform 4"/>
          <p:cNvSpPr/>
          <p:nvPr/>
        </p:nvSpPr>
        <p:spPr>
          <a:xfrm>
            <a:off x="9495850" y="97404"/>
            <a:ext cx="2126016" cy="1865579"/>
          </a:xfrm>
          <a:custGeom>
            <a:avLst/>
            <a:gdLst/>
            <a:ahLst/>
            <a:cxnLst/>
            <a:rect l="l" t="t" r="r" b="b"/>
            <a:pathLst>
              <a:path w="2126016" h="1865579">
                <a:moveTo>
                  <a:pt x="0" y="0"/>
                </a:moveTo>
                <a:lnTo>
                  <a:pt x="2126016" y="0"/>
                </a:lnTo>
                <a:lnTo>
                  <a:pt x="2126016" y="1865579"/>
                </a:lnTo>
                <a:lnTo>
                  <a:pt x="0" y="186557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5" name="Group 5"/>
          <p:cNvGrpSpPr/>
          <p:nvPr/>
        </p:nvGrpSpPr>
        <p:grpSpPr>
          <a:xfrm>
            <a:off x="-427063" y="-171510"/>
            <a:ext cx="2928239" cy="559345"/>
            <a:chOff x="0" y="0"/>
            <a:chExt cx="1157124" cy="221031"/>
          </a:xfrm>
        </p:grpSpPr>
        <p:sp>
          <p:nvSpPr>
            <p:cNvPr id="6" name="Freeform 6"/>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7" name="TextBox 7"/>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8" name="Group 8"/>
          <p:cNvGrpSpPr/>
          <p:nvPr/>
        </p:nvGrpSpPr>
        <p:grpSpPr>
          <a:xfrm>
            <a:off x="1917136" y="-297793"/>
            <a:ext cx="1775838" cy="811912"/>
            <a:chOff x="0" y="0"/>
            <a:chExt cx="483446" cy="221031"/>
          </a:xfrm>
        </p:grpSpPr>
        <p:sp>
          <p:nvSpPr>
            <p:cNvPr id="9" name="Freeform 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10" name="TextBox 10"/>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11" name="Group 11"/>
          <p:cNvGrpSpPr/>
          <p:nvPr/>
        </p:nvGrpSpPr>
        <p:grpSpPr>
          <a:xfrm>
            <a:off x="2990474" y="-297793"/>
            <a:ext cx="1775838" cy="81191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13" name="TextBox 13"/>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sp>
        <p:nvSpPr>
          <p:cNvPr id="17" name="TextBox 17"/>
          <p:cNvSpPr txBox="1"/>
          <p:nvPr/>
        </p:nvSpPr>
        <p:spPr>
          <a:xfrm>
            <a:off x="531854" y="1772578"/>
            <a:ext cx="4912037" cy="830997"/>
          </a:xfrm>
          <a:prstGeom prst="rect">
            <a:avLst/>
          </a:prstGeom>
        </p:spPr>
        <p:txBody>
          <a:bodyPr wrap="square" lIns="0" tIns="0" rIns="0" bIns="0" rtlCol="0" anchor="t">
            <a:spAutoFit/>
          </a:bodyPr>
          <a:lstStyle/>
          <a:p>
            <a:pPr algn="l"/>
            <a:r>
              <a:rPr lang="en-US">
                <a:solidFill>
                  <a:srgbClr val="445259"/>
                </a:solidFill>
                <a:latin typeface="Open Sans 2"/>
                <a:ea typeface="Open Sans 2"/>
                <a:cs typeface="Open Sans 2"/>
                <a:sym typeface="Open Sans 2"/>
              </a:rPr>
              <a:t>We believe people have the right to know how data about their communities is collected, interpreted, and shared. </a:t>
            </a:r>
          </a:p>
        </p:txBody>
      </p:sp>
      <p:sp>
        <p:nvSpPr>
          <p:cNvPr id="18" name="TextBox 18"/>
          <p:cNvSpPr txBox="1"/>
          <p:nvPr/>
        </p:nvSpPr>
        <p:spPr>
          <a:xfrm>
            <a:off x="759236" y="2886338"/>
            <a:ext cx="4007076" cy="3631763"/>
          </a:xfrm>
          <a:prstGeom prst="rect">
            <a:avLst/>
          </a:prstGeom>
        </p:spPr>
        <p:txBody>
          <a:bodyPr wrap="square" lIns="0" tIns="0" rIns="0" bIns="0" rtlCol="0" anchor="t">
            <a:spAutoFit/>
          </a:bodyPr>
          <a:lstStyle/>
          <a:p>
            <a:pPr marL="310896" lvl="1" indent="-155448" algn="l">
              <a:spcBef>
                <a:spcPts val="600"/>
              </a:spcBef>
              <a:buFont typeface="Arial"/>
              <a:buChar char="•"/>
            </a:pPr>
            <a:r>
              <a:rPr lang="en-US">
                <a:solidFill>
                  <a:srgbClr val="445259"/>
                </a:solidFill>
                <a:latin typeface="Open Sans 2"/>
                <a:ea typeface="Open Sans 2"/>
                <a:cs typeface="Open Sans 2"/>
                <a:sym typeface="Open Sans 2"/>
              </a:rPr>
              <a:t>Explain </a:t>
            </a:r>
            <a:r>
              <a:rPr lang="en-US" b="1">
                <a:solidFill>
                  <a:srgbClr val="445259"/>
                </a:solidFill>
                <a:latin typeface="Open Sans 2"/>
                <a:ea typeface="Open Sans 2"/>
                <a:cs typeface="Open Sans 2"/>
                <a:sym typeface="Open Sans 2"/>
              </a:rPr>
              <a:t>why</a:t>
            </a:r>
            <a:r>
              <a:rPr lang="en-US">
                <a:solidFill>
                  <a:srgbClr val="445259"/>
                </a:solidFill>
                <a:latin typeface="Open Sans 2"/>
                <a:ea typeface="Open Sans 2"/>
                <a:cs typeface="Open Sans 2"/>
                <a:sym typeface="Open Sans 2"/>
              </a:rPr>
              <a:t> we’re asking for data and </a:t>
            </a:r>
            <a:r>
              <a:rPr lang="en-US" b="1">
                <a:solidFill>
                  <a:srgbClr val="445259"/>
                </a:solidFill>
                <a:latin typeface="Open Sans 2"/>
                <a:ea typeface="Open Sans 2"/>
                <a:cs typeface="Open Sans 2"/>
                <a:sym typeface="Open Sans 2"/>
              </a:rPr>
              <a:t>how</a:t>
            </a:r>
            <a:r>
              <a:rPr lang="en-US">
                <a:solidFill>
                  <a:srgbClr val="445259"/>
                </a:solidFill>
                <a:latin typeface="Open Sans 2"/>
                <a:ea typeface="Open Sans 2"/>
                <a:cs typeface="Open Sans 2"/>
                <a:sym typeface="Open Sans 2"/>
              </a:rPr>
              <a:t> it will be used.</a:t>
            </a:r>
          </a:p>
          <a:p>
            <a:pPr marL="310896" lvl="1" indent="-155448" algn="l">
              <a:spcBef>
                <a:spcPts val="600"/>
              </a:spcBef>
              <a:buFont typeface="Arial"/>
              <a:buChar char="•"/>
            </a:pPr>
            <a:r>
              <a:rPr lang="en-US" b="1">
                <a:solidFill>
                  <a:srgbClr val="445259"/>
                </a:solidFill>
                <a:latin typeface="Open Sans 2"/>
                <a:ea typeface="Open Sans 2"/>
                <a:cs typeface="Open Sans 2"/>
                <a:sym typeface="Open Sans 2"/>
              </a:rPr>
              <a:t>Share</a:t>
            </a:r>
            <a:r>
              <a:rPr lang="en-US">
                <a:solidFill>
                  <a:srgbClr val="445259"/>
                </a:solidFill>
                <a:latin typeface="Open Sans 2"/>
                <a:ea typeface="Open Sans 2"/>
                <a:cs typeface="Open Sans 2"/>
                <a:sym typeface="Open Sans 2"/>
              </a:rPr>
              <a:t> findings directly with those who contributed.</a:t>
            </a:r>
          </a:p>
          <a:p>
            <a:pPr marL="310896" lvl="1" indent="-155448" algn="l">
              <a:spcBef>
                <a:spcPts val="600"/>
              </a:spcBef>
              <a:buFont typeface="Arial"/>
              <a:buChar char="•"/>
            </a:pPr>
            <a:r>
              <a:rPr lang="en-US">
                <a:solidFill>
                  <a:srgbClr val="445259"/>
                </a:solidFill>
                <a:latin typeface="Open Sans 2"/>
                <a:ea typeface="Open Sans 2"/>
                <a:cs typeface="Open Sans 2"/>
                <a:sym typeface="Open Sans 2"/>
              </a:rPr>
              <a:t>With </a:t>
            </a:r>
            <a:r>
              <a:rPr lang="en-US" b="1">
                <a:solidFill>
                  <a:srgbClr val="445259"/>
                </a:solidFill>
                <a:latin typeface="Open Sans 2"/>
                <a:ea typeface="Open Sans 2"/>
                <a:cs typeface="Open Sans 2"/>
                <a:sym typeface="Open Sans 2"/>
              </a:rPr>
              <a:t>consent</a:t>
            </a:r>
            <a:r>
              <a:rPr lang="en-US">
                <a:solidFill>
                  <a:srgbClr val="445259"/>
                </a:solidFill>
                <a:latin typeface="Open Sans 2"/>
                <a:ea typeface="Open Sans 2"/>
                <a:cs typeface="Open Sans 2"/>
                <a:sym typeface="Open Sans 2"/>
              </a:rPr>
              <a:t>, include open-ended responses.</a:t>
            </a:r>
          </a:p>
          <a:p>
            <a:pPr marL="310896" lvl="1" indent="-155448" algn="l">
              <a:spcBef>
                <a:spcPts val="600"/>
              </a:spcBef>
              <a:buFont typeface="Arial"/>
              <a:buChar char="•"/>
            </a:pPr>
            <a:r>
              <a:rPr lang="en-US">
                <a:solidFill>
                  <a:srgbClr val="445259"/>
                </a:solidFill>
                <a:latin typeface="Open Sans 2"/>
                <a:ea typeface="Open Sans 2"/>
                <a:cs typeface="Open Sans 2"/>
                <a:sym typeface="Open Sans 2"/>
              </a:rPr>
              <a:t>Findings available </a:t>
            </a:r>
            <a:r>
              <a:rPr lang="en-US" b="1">
                <a:solidFill>
                  <a:srgbClr val="445259"/>
                </a:solidFill>
                <a:latin typeface="Open Sans 2"/>
                <a:ea typeface="Open Sans 2"/>
                <a:cs typeface="Open Sans 2"/>
                <a:sym typeface="Open Sans 2"/>
              </a:rPr>
              <a:t>publicly</a:t>
            </a:r>
            <a:r>
              <a:rPr lang="en-US">
                <a:solidFill>
                  <a:srgbClr val="445259"/>
                </a:solidFill>
                <a:latin typeface="Open Sans 2"/>
                <a:ea typeface="Open Sans 2"/>
                <a:cs typeface="Open Sans 2"/>
                <a:sym typeface="Open Sans 2"/>
              </a:rPr>
              <a:t>; include clear </a:t>
            </a:r>
            <a:r>
              <a:rPr lang="en-US" b="1">
                <a:solidFill>
                  <a:srgbClr val="445259"/>
                </a:solidFill>
                <a:latin typeface="Open Sans 2"/>
                <a:ea typeface="Open Sans 2"/>
                <a:cs typeface="Open Sans 2"/>
                <a:sym typeface="Open Sans 2"/>
              </a:rPr>
              <a:t>methods</a:t>
            </a:r>
            <a:r>
              <a:rPr lang="en-US">
                <a:solidFill>
                  <a:srgbClr val="445259"/>
                </a:solidFill>
                <a:latin typeface="Open Sans 2"/>
                <a:ea typeface="Open Sans 2"/>
                <a:cs typeface="Open Sans 2"/>
                <a:sym typeface="Open Sans 2"/>
              </a:rPr>
              <a:t>, </a:t>
            </a:r>
            <a:r>
              <a:rPr lang="en-US" b="1">
                <a:solidFill>
                  <a:srgbClr val="445259"/>
                </a:solidFill>
                <a:latin typeface="Open Sans 2"/>
                <a:ea typeface="Open Sans 2"/>
                <a:cs typeface="Open Sans 2"/>
                <a:sym typeface="Open Sans 2"/>
              </a:rPr>
              <a:t>tools</a:t>
            </a:r>
            <a:r>
              <a:rPr lang="en-US">
                <a:solidFill>
                  <a:srgbClr val="445259"/>
                </a:solidFill>
                <a:latin typeface="Open Sans 2"/>
                <a:ea typeface="Open Sans 2"/>
                <a:cs typeface="Open Sans 2"/>
                <a:sym typeface="Open Sans 2"/>
              </a:rPr>
              <a:t>, </a:t>
            </a:r>
            <a:r>
              <a:rPr lang="en-US" b="1">
                <a:solidFill>
                  <a:srgbClr val="445259"/>
                </a:solidFill>
                <a:latin typeface="Open Sans 2"/>
                <a:ea typeface="Open Sans 2"/>
                <a:cs typeface="Open Sans 2"/>
                <a:sym typeface="Open Sans 2"/>
              </a:rPr>
              <a:t>sources</a:t>
            </a:r>
            <a:r>
              <a:rPr lang="en-US">
                <a:solidFill>
                  <a:srgbClr val="445259"/>
                </a:solidFill>
                <a:latin typeface="Open Sans 2"/>
                <a:ea typeface="Open Sans 2"/>
                <a:cs typeface="Open Sans 2"/>
                <a:sym typeface="Open Sans 2"/>
              </a:rPr>
              <a:t>, and </a:t>
            </a:r>
            <a:r>
              <a:rPr lang="en-US" b="1">
                <a:solidFill>
                  <a:srgbClr val="445259"/>
                </a:solidFill>
                <a:latin typeface="Open Sans 2"/>
                <a:ea typeface="Open Sans 2"/>
                <a:cs typeface="Open Sans 2"/>
                <a:sym typeface="Open Sans 2"/>
              </a:rPr>
              <a:t>calculations</a:t>
            </a:r>
            <a:r>
              <a:rPr lang="en-US">
                <a:solidFill>
                  <a:srgbClr val="445259"/>
                </a:solidFill>
                <a:latin typeface="Open Sans 2"/>
                <a:ea typeface="Open Sans 2"/>
                <a:cs typeface="Open Sans 2"/>
                <a:sym typeface="Open Sans 2"/>
              </a:rPr>
              <a:t>.</a:t>
            </a:r>
          </a:p>
          <a:p>
            <a:pPr marL="310896" lvl="1" indent="-155448">
              <a:spcBef>
                <a:spcPts val="600"/>
              </a:spcBef>
              <a:buFont typeface="Arial"/>
              <a:buChar char="•"/>
            </a:pPr>
            <a:r>
              <a:rPr lang="en-US">
                <a:solidFill>
                  <a:srgbClr val="445259"/>
                </a:solidFill>
                <a:latin typeface="Open Sans 2"/>
                <a:ea typeface="Open Sans 2"/>
                <a:cs typeface="Open Sans 2"/>
                <a:sym typeface="Open Sans 2"/>
              </a:rPr>
              <a:t>Acknowledge </a:t>
            </a:r>
            <a:r>
              <a:rPr lang="en-US" b="1">
                <a:solidFill>
                  <a:srgbClr val="445259"/>
                </a:solidFill>
                <a:latin typeface="Open Sans 2"/>
                <a:ea typeface="Open Sans 2"/>
                <a:cs typeface="Open Sans 2"/>
                <a:sym typeface="Open Sans 2"/>
              </a:rPr>
              <a:t>limitations</a:t>
            </a:r>
            <a:r>
              <a:rPr lang="en-US">
                <a:solidFill>
                  <a:srgbClr val="445259"/>
                </a:solidFill>
                <a:latin typeface="Open Sans 2"/>
                <a:ea typeface="Open Sans 2"/>
                <a:cs typeface="Open Sans 2"/>
                <a:sym typeface="Open Sans 2"/>
              </a:rPr>
              <a:t> and </a:t>
            </a:r>
            <a:r>
              <a:rPr lang="en-US" b="1">
                <a:solidFill>
                  <a:srgbClr val="445259"/>
                </a:solidFill>
                <a:latin typeface="Open Sans 2"/>
                <a:ea typeface="Open Sans 2"/>
                <a:cs typeface="Open Sans 2"/>
                <a:sym typeface="Open Sans 2"/>
              </a:rPr>
              <a:t>challenges</a:t>
            </a:r>
            <a:r>
              <a:rPr lang="en-US">
                <a:solidFill>
                  <a:srgbClr val="445259"/>
                </a:solidFill>
                <a:latin typeface="Open Sans 2"/>
                <a:ea typeface="Open Sans 2"/>
                <a:cs typeface="Open Sans 2"/>
                <a:sym typeface="Open Sans 2"/>
              </a:rPr>
              <a:t> when things don’t go as planned.</a:t>
            </a:r>
          </a:p>
        </p:txBody>
      </p:sp>
      <p:sp>
        <p:nvSpPr>
          <p:cNvPr id="19" name="TextBox 19"/>
          <p:cNvSpPr txBox="1"/>
          <p:nvPr/>
        </p:nvSpPr>
        <p:spPr>
          <a:xfrm>
            <a:off x="422756" y="1030193"/>
            <a:ext cx="5021135" cy="654025"/>
          </a:xfrm>
          <a:prstGeom prst="rect">
            <a:avLst/>
          </a:prstGeom>
        </p:spPr>
        <p:txBody>
          <a:bodyPr lIns="0" tIns="0" rIns="0" bIns="0" rtlCol="0" anchor="t">
            <a:spAutoFit/>
          </a:bodyPr>
          <a:lstStyle/>
          <a:p>
            <a:pPr algn="ctr">
              <a:lnSpc>
                <a:spcPts val="5141"/>
              </a:lnSpc>
            </a:pPr>
            <a:r>
              <a:rPr lang="en-US" sz="6000">
                <a:solidFill>
                  <a:srgbClr val="445259"/>
                </a:solidFill>
                <a:latin typeface="Impact"/>
                <a:ea typeface="Impact"/>
                <a:cs typeface="Impact"/>
                <a:sym typeface="Impact"/>
              </a:rPr>
              <a:t>TRANSPARENCY</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4313349" y="2312247"/>
            <a:ext cx="10364397" cy="3938658"/>
          </a:xfrm>
          <a:custGeom>
            <a:avLst/>
            <a:gdLst/>
            <a:ahLst/>
            <a:cxnLst/>
            <a:rect l="l" t="t" r="r" b="b"/>
            <a:pathLst>
              <a:path w="3071076" h="1167064">
                <a:moveTo>
                  <a:pt x="203200" y="0"/>
                </a:moveTo>
                <a:lnTo>
                  <a:pt x="3071076" y="0"/>
                </a:lnTo>
                <a:lnTo>
                  <a:pt x="2867876" y="1167064"/>
                </a:lnTo>
                <a:lnTo>
                  <a:pt x="0" y="1167064"/>
                </a:lnTo>
                <a:lnTo>
                  <a:pt x="203200" y="0"/>
                </a:lnTo>
                <a:close/>
              </a:path>
            </a:pathLst>
          </a:custGeom>
          <a:solidFill>
            <a:srgbClr val="23B2E5"/>
          </a:solidFill>
        </p:spPr>
        <p:txBody>
          <a:bodyPr/>
          <a:lstStyle/>
          <a:p>
            <a:endParaRPr lang="en-US"/>
          </a:p>
        </p:txBody>
      </p:sp>
      <p:sp>
        <p:nvSpPr>
          <p:cNvPr id="4" name="TextBox 4"/>
          <p:cNvSpPr txBox="1"/>
          <p:nvPr/>
        </p:nvSpPr>
        <p:spPr>
          <a:xfrm>
            <a:off x="4656233" y="2215811"/>
            <a:ext cx="9678629" cy="4035094"/>
          </a:xfrm>
          <a:prstGeom prst="rect">
            <a:avLst/>
          </a:prstGeom>
        </p:spPr>
        <p:txBody>
          <a:bodyPr lIns="33858" tIns="33858" rIns="33858" bIns="33858" rtlCol="0" anchor="ctr"/>
          <a:lstStyle/>
          <a:p>
            <a:pPr algn="ctr">
              <a:lnSpc>
                <a:spcPts val="2052"/>
              </a:lnSpc>
            </a:pPr>
            <a:endParaRPr/>
          </a:p>
        </p:txBody>
      </p:sp>
      <p:sp>
        <p:nvSpPr>
          <p:cNvPr id="6" name="Freeform 6"/>
          <p:cNvSpPr/>
          <p:nvPr/>
        </p:nvSpPr>
        <p:spPr>
          <a:xfrm>
            <a:off x="-1155137" y="2312247"/>
            <a:ext cx="6656337" cy="3938658"/>
          </a:xfrm>
          <a:custGeom>
            <a:avLst/>
            <a:gdLst/>
            <a:ahLst/>
            <a:cxnLst/>
            <a:rect l="l" t="t" r="r" b="b"/>
            <a:pathLst>
              <a:path w="1167697" h="690944">
                <a:moveTo>
                  <a:pt x="203200" y="0"/>
                </a:moveTo>
                <a:lnTo>
                  <a:pt x="1167697" y="0"/>
                </a:lnTo>
                <a:lnTo>
                  <a:pt x="964497" y="690944"/>
                </a:lnTo>
                <a:lnTo>
                  <a:pt x="0" y="690944"/>
                </a:lnTo>
                <a:lnTo>
                  <a:pt x="203200" y="0"/>
                </a:lnTo>
                <a:close/>
              </a:path>
            </a:pathLst>
          </a:custGeom>
          <a:blipFill>
            <a:blip r:embed="rId3"/>
            <a:stretch>
              <a:fillRect t="-13062" b="-13533"/>
            </a:stretch>
          </a:blipFill>
        </p:spPr>
        <p:txBody>
          <a:bodyPr/>
          <a:lstStyle/>
          <a:p>
            <a:endParaRPr lang="en-US"/>
          </a:p>
        </p:txBody>
      </p:sp>
      <p:sp>
        <p:nvSpPr>
          <p:cNvPr id="8" name="Freeform 8"/>
          <p:cNvSpPr/>
          <p:nvPr/>
        </p:nvSpPr>
        <p:spPr>
          <a:xfrm>
            <a:off x="4882735" y="2404231"/>
            <a:ext cx="890644" cy="1036385"/>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FFFF"/>
          </a:solidFill>
        </p:spPr>
        <p:txBody>
          <a:bodyPr/>
          <a:lstStyle/>
          <a:p>
            <a:endParaRPr lang="en-US"/>
          </a:p>
        </p:txBody>
      </p:sp>
      <p:sp>
        <p:nvSpPr>
          <p:cNvPr id="9" name="TextBox 9"/>
          <p:cNvSpPr txBox="1"/>
          <p:nvPr/>
        </p:nvSpPr>
        <p:spPr>
          <a:xfrm>
            <a:off x="4882735" y="2545924"/>
            <a:ext cx="890644" cy="716563"/>
          </a:xfrm>
          <a:prstGeom prst="rect">
            <a:avLst/>
          </a:prstGeom>
        </p:spPr>
        <p:txBody>
          <a:bodyPr lIns="33858" tIns="33858" rIns="33858" bIns="33858" rtlCol="0" anchor="ctr"/>
          <a:lstStyle/>
          <a:p>
            <a:pPr algn="ctr">
              <a:lnSpc>
                <a:spcPts val="2052"/>
              </a:lnSpc>
            </a:pPr>
            <a:endParaRPr/>
          </a:p>
        </p:txBody>
      </p:sp>
      <p:sp>
        <p:nvSpPr>
          <p:cNvPr id="11" name="Freeform 11"/>
          <p:cNvSpPr/>
          <p:nvPr/>
        </p:nvSpPr>
        <p:spPr>
          <a:xfrm>
            <a:off x="4567530" y="3745416"/>
            <a:ext cx="890644" cy="1036385"/>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FFFF"/>
          </a:solidFill>
        </p:spPr>
        <p:txBody>
          <a:bodyPr/>
          <a:lstStyle/>
          <a:p>
            <a:endParaRPr lang="en-US"/>
          </a:p>
        </p:txBody>
      </p:sp>
      <p:sp>
        <p:nvSpPr>
          <p:cNvPr id="12" name="TextBox 12"/>
          <p:cNvSpPr txBox="1"/>
          <p:nvPr/>
        </p:nvSpPr>
        <p:spPr>
          <a:xfrm>
            <a:off x="4567530" y="3887109"/>
            <a:ext cx="890644" cy="716563"/>
          </a:xfrm>
          <a:prstGeom prst="rect">
            <a:avLst/>
          </a:prstGeom>
        </p:spPr>
        <p:txBody>
          <a:bodyPr lIns="33858" tIns="33858" rIns="33858" bIns="33858" rtlCol="0" anchor="ctr"/>
          <a:lstStyle/>
          <a:p>
            <a:pPr algn="ctr">
              <a:lnSpc>
                <a:spcPts val="2052"/>
              </a:lnSpc>
            </a:pPr>
            <a:endParaRPr/>
          </a:p>
        </p:txBody>
      </p:sp>
      <p:sp>
        <p:nvSpPr>
          <p:cNvPr id="14" name="Freeform 14"/>
          <p:cNvSpPr/>
          <p:nvPr/>
        </p:nvSpPr>
        <p:spPr>
          <a:xfrm>
            <a:off x="4179549" y="5088307"/>
            <a:ext cx="890644" cy="1036385"/>
          </a:xfrm>
          <a:custGeom>
            <a:avLst/>
            <a:gdLst/>
            <a:ahLst/>
            <a:cxnLst/>
            <a:rect l="l" t="t" r="r" b="b"/>
            <a:pathLst>
              <a:path w="698500" h="812800">
                <a:moveTo>
                  <a:pt x="349250" y="0"/>
                </a:moveTo>
                <a:lnTo>
                  <a:pt x="698500" y="203200"/>
                </a:lnTo>
                <a:lnTo>
                  <a:pt x="698500" y="609600"/>
                </a:lnTo>
                <a:lnTo>
                  <a:pt x="349250" y="812800"/>
                </a:lnTo>
                <a:lnTo>
                  <a:pt x="0" y="609600"/>
                </a:lnTo>
                <a:lnTo>
                  <a:pt x="0" y="203200"/>
                </a:lnTo>
                <a:lnTo>
                  <a:pt x="349250" y="0"/>
                </a:lnTo>
                <a:close/>
              </a:path>
            </a:pathLst>
          </a:custGeom>
          <a:solidFill>
            <a:srgbClr val="FFFFFF"/>
          </a:solidFill>
        </p:spPr>
        <p:txBody>
          <a:bodyPr/>
          <a:lstStyle/>
          <a:p>
            <a:endParaRPr lang="en-US"/>
          </a:p>
        </p:txBody>
      </p:sp>
      <p:sp>
        <p:nvSpPr>
          <p:cNvPr id="15" name="TextBox 15"/>
          <p:cNvSpPr txBox="1"/>
          <p:nvPr/>
        </p:nvSpPr>
        <p:spPr>
          <a:xfrm>
            <a:off x="4179549" y="5230000"/>
            <a:ext cx="890644" cy="716563"/>
          </a:xfrm>
          <a:prstGeom prst="rect">
            <a:avLst/>
          </a:prstGeom>
        </p:spPr>
        <p:txBody>
          <a:bodyPr lIns="33858" tIns="33858" rIns="33858" bIns="33858" rtlCol="0" anchor="ctr"/>
          <a:lstStyle/>
          <a:p>
            <a:pPr algn="ctr">
              <a:lnSpc>
                <a:spcPts val="2052"/>
              </a:lnSpc>
            </a:pPr>
            <a:endParaRPr/>
          </a:p>
        </p:txBody>
      </p:sp>
      <p:sp>
        <p:nvSpPr>
          <p:cNvPr id="16" name="Freeform 16"/>
          <p:cNvSpPr/>
          <p:nvPr/>
        </p:nvSpPr>
        <p:spPr>
          <a:xfrm>
            <a:off x="-2542986" y="-2775969"/>
            <a:ext cx="9701377" cy="3120953"/>
          </a:xfrm>
          <a:custGeom>
            <a:avLst/>
            <a:gdLst/>
            <a:ahLst/>
            <a:cxnLst/>
            <a:rect l="l" t="t" r="r" b="b"/>
            <a:pathLst>
              <a:path w="9701377" h="3120953">
                <a:moveTo>
                  <a:pt x="0" y="0"/>
                </a:moveTo>
                <a:lnTo>
                  <a:pt x="9701377" y="0"/>
                </a:lnTo>
                <a:lnTo>
                  <a:pt x="9701377" y="3120953"/>
                </a:lnTo>
                <a:lnTo>
                  <a:pt x="0" y="3120953"/>
                </a:lnTo>
                <a:lnTo>
                  <a:pt x="0" y="0"/>
                </a:lnTo>
                <a:close/>
              </a:path>
            </a:pathLst>
          </a:custGeom>
          <a:blipFill>
            <a:blip r:embed="rId4">
              <a:extLst>
                <a:ext uri="{96DAC541-7B7A-43D3-8B79-37D633B846F1}">
                  <asvg:svgBlip xmlns:asvg="http://schemas.microsoft.com/office/drawing/2016/SVG/main" r:embed="rId5"/>
                </a:ext>
              </a:extLst>
            </a:blip>
            <a:stretch>
              <a:fillRect t="-175487"/>
            </a:stretch>
          </a:blipFill>
        </p:spPr>
        <p:txBody>
          <a:bodyPr/>
          <a:lstStyle/>
          <a:p>
            <a:endParaRPr lang="en-US"/>
          </a:p>
        </p:txBody>
      </p:sp>
      <p:sp>
        <p:nvSpPr>
          <p:cNvPr id="17" name="Freeform 17"/>
          <p:cNvSpPr/>
          <p:nvPr/>
        </p:nvSpPr>
        <p:spPr>
          <a:xfrm flipV="1">
            <a:off x="4299871" y="6444510"/>
            <a:ext cx="10581051" cy="3403946"/>
          </a:xfrm>
          <a:custGeom>
            <a:avLst/>
            <a:gdLst/>
            <a:ahLst/>
            <a:cxnLst/>
            <a:rect l="l" t="t" r="r" b="b"/>
            <a:pathLst>
              <a:path w="10581051" h="3403946">
                <a:moveTo>
                  <a:pt x="0" y="3403946"/>
                </a:moveTo>
                <a:lnTo>
                  <a:pt x="10581051" y="3403946"/>
                </a:lnTo>
                <a:lnTo>
                  <a:pt x="10581051" y="0"/>
                </a:lnTo>
                <a:lnTo>
                  <a:pt x="0" y="0"/>
                </a:lnTo>
                <a:lnTo>
                  <a:pt x="0" y="3403946"/>
                </a:lnTo>
                <a:close/>
              </a:path>
            </a:pathLst>
          </a:custGeom>
          <a:blipFill>
            <a:blip r:embed="rId6">
              <a:extLst>
                <a:ext uri="{96DAC541-7B7A-43D3-8B79-37D633B846F1}">
                  <asvg:svgBlip xmlns:asvg="http://schemas.microsoft.com/office/drawing/2016/SVG/main" r:embed="rId7"/>
                </a:ext>
              </a:extLst>
            </a:blip>
            <a:stretch>
              <a:fillRect t="-154972" b="-20515"/>
            </a:stretch>
          </a:blipFill>
        </p:spPr>
        <p:txBody>
          <a:bodyPr/>
          <a:lstStyle/>
          <a:p>
            <a:endParaRPr lang="en-US"/>
          </a:p>
        </p:txBody>
      </p:sp>
      <p:sp>
        <p:nvSpPr>
          <p:cNvPr id="19" name="Freeform 19"/>
          <p:cNvSpPr/>
          <p:nvPr/>
        </p:nvSpPr>
        <p:spPr>
          <a:xfrm rot="21329863">
            <a:off x="10332850" y="2689941"/>
            <a:ext cx="3431571" cy="3431571"/>
          </a:xfrm>
          <a:custGeom>
            <a:avLst/>
            <a:gdLst/>
            <a:ahLst/>
            <a:cxnLst/>
            <a:rect l="l" t="t" r="r" b="b"/>
            <a:pathLst>
              <a:path w="812800" h="812800">
                <a:moveTo>
                  <a:pt x="406400" y="0"/>
                </a:moveTo>
                <a:lnTo>
                  <a:pt x="812800" y="406400"/>
                </a:lnTo>
                <a:lnTo>
                  <a:pt x="406400" y="812800"/>
                </a:lnTo>
                <a:lnTo>
                  <a:pt x="0" y="406400"/>
                </a:lnTo>
                <a:lnTo>
                  <a:pt x="406400" y="0"/>
                </a:lnTo>
                <a:close/>
              </a:path>
            </a:pathLst>
          </a:custGeom>
          <a:solidFill>
            <a:srgbClr val="000000">
              <a:alpha val="0"/>
            </a:srgbClr>
          </a:solidFill>
          <a:ln w="9525" cap="sq">
            <a:solidFill>
              <a:srgbClr val="FFFFFF"/>
            </a:solidFill>
            <a:prstDash val="solid"/>
            <a:miter/>
          </a:ln>
        </p:spPr>
        <p:txBody>
          <a:bodyPr/>
          <a:lstStyle/>
          <a:p>
            <a:endParaRPr lang="en-US"/>
          </a:p>
        </p:txBody>
      </p:sp>
      <p:sp>
        <p:nvSpPr>
          <p:cNvPr id="20" name="TextBox 20"/>
          <p:cNvSpPr txBox="1"/>
          <p:nvPr/>
        </p:nvSpPr>
        <p:spPr>
          <a:xfrm rot="21329863">
            <a:off x="10917916" y="3159287"/>
            <a:ext cx="2251968" cy="2372610"/>
          </a:xfrm>
          <a:prstGeom prst="rect">
            <a:avLst/>
          </a:prstGeom>
        </p:spPr>
        <p:txBody>
          <a:bodyPr lIns="33858" tIns="33858" rIns="33858" bIns="33858" rtlCol="0" anchor="ctr"/>
          <a:lstStyle/>
          <a:p>
            <a:pPr algn="ctr">
              <a:lnSpc>
                <a:spcPts val="1772"/>
              </a:lnSpc>
            </a:pPr>
            <a:endParaRPr/>
          </a:p>
        </p:txBody>
      </p:sp>
      <p:sp>
        <p:nvSpPr>
          <p:cNvPr id="22" name="Freeform 22"/>
          <p:cNvSpPr/>
          <p:nvPr/>
        </p:nvSpPr>
        <p:spPr>
          <a:xfrm>
            <a:off x="-563818" y="180254"/>
            <a:ext cx="1480099" cy="704445"/>
          </a:xfrm>
          <a:custGeom>
            <a:avLst/>
            <a:gdLst/>
            <a:ahLst/>
            <a:cxnLst/>
            <a:rect l="l" t="t" r="r" b="b"/>
            <a:pathLst>
              <a:path w="1280822" h="609600">
                <a:moveTo>
                  <a:pt x="203200" y="0"/>
                </a:moveTo>
                <a:lnTo>
                  <a:pt x="1280822" y="0"/>
                </a:lnTo>
                <a:lnTo>
                  <a:pt x="1077622" y="609600"/>
                </a:lnTo>
                <a:lnTo>
                  <a:pt x="0" y="609600"/>
                </a:lnTo>
                <a:lnTo>
                  <a:pt x="203200" y="0"/>
                </a:lnTo>
                <a:close/>
              </a:path>
            </a:pathLst>
          </a:custGeom>
          <a:solidFill>
            <a:srgbClr val="FCB027"/>
          </a:solidFill>
        </p:spPr>
        <p:txBody>
          <a:bodyPr/>
          <a:lstStyle/>
          <a:p>
            <a:endParaRPr lang="en-US"/>
          </a:p>
        </p:txBody>
      </p:sp>
      <p:sp>
        <p:nvSpPr>
          <p:cNvPr id="23" name="TextBox 23"/>
          <p:cNvSpPr txBox="1"/>
          <p:nvPr/>
        </p:nvSpPr>
        <p:spPr>
          <a:xfrm>
            <a:off x="-446411" y="147233"/>
            <a:ext cx="1245284" cy="737466"/>
          </a:xfrm>
          <a:prstGeom prst="rect">
            <a:avLst/>
          </a:prstGeom>
        </p:spPr>
        <p:txBody>
          <a:bodyPr lIns="33858" tIns="33858" rIns="33858" bIns="33858" rtlCol="0" anchor="ctr"/>
          <a:lstStyle/>
          <a:p>
            <a:pPr algn="ctr">
              <a:lnSpc>
                <a:spcPts val="2052"/>
              </a:lnSpc>
            </a:pPr>
            <a:endParaRPr/>
          </a:p>
        </p:txBody>
      </p:sp>
      <p:sp>
        <p:nvSpPr>
          <p:cNvPr id="24" name="Freeform 24"/>
          <p:cNvSpPr/>
          <p:nvPr/>
        </p:nvSpPr>
        <p:spPr>
          <a:xfrm rot="-5400000">
            <a:off x="11780243" y="-282416"/>
            <a:ext cx="373647" cy="663310"/>
          </a:xfrm>
          <a:custGeom>
            <a:avLst/>
            <a:gdLst/>
            <a:ahLst/>
            <a:cxnLst/>
            <a:rect l="l" t="t" r="r" b="b"/>
            <a:pathLst>
              <a:path w="373647" h="663310">
                <a:moveTo>
                  <a:pt x="0" y="0"/>
                </a:moveTo>
                <a:lnTo>
                  <a:pt x="373647" y="0"/>
                </a:lnTo>
                <a:lnTo>
                  <a:pt x="373647" y="663309"/>
                </a:lnTo>
                <a:lnTo>
                  <a:pt x="0" y="663309"/>
                </a:lnTo>
                <a:lnTo>
                  <a:pt x="0" y="0"/>
                </a:lnTo>
                <a:close/>
              </a:path>
            </a:pathLst>
          </a:custGeom>
          <a:blipFill>
            <a:blip r:embed="rId8">
              <a:extLst>
                <a:ext uri="{96DAC541-7B7A-43D3-8B79-37D633B846F1}">
                  <asvg:svgBlip xmlns:asvg="http://schemas.microsoft.com/office/drawing/2016/SVG/main" r:embed="rId9"/>
                </a:ext>
              </a:extLst>
            </a:blip>
            <a:stretch>
              <a:fillRect r="-202811"/>
            </a:stretch>
          </a:blipFill>
        </p:spPr>
        <p:txBody>
          <a:bodyPr/>
          <a:lstStyle/>
          <a:p>
            <a:endParaRPr lang="en-US"/>
          </a:p>
        </p:txBody>
      </p:sp>
      <p:sp>
        <p:nvSpPr>
          <p:cNvPr id="25" name="Freeform 25"/>
          <p:cNvSpPr/>
          <p:nvPr/>
        </p:nvSpPr>
        <p:spPr>
          <a:xfrm rot="-1647720">
            <a:off x="10733741" y="3955229"/>
            <a:ext cx="2104836" cy="2290977"/>
          </a:xfrm>
          <a:custGeom>
            <a:avLst/>
            <a:gdLst/>
            <a:ahLst/>
            <a:cxnLst/>
            <a:rect l="l" t="t" r="r" b="b"/>
            <a:pathLst>
              <a:path w="2104836" h="2290977">
                <a:moveTo>
                  <a:pt x="0" y="0"/>
                </a:moveTo>
                <a:lnTo>
                  <a:pt x="2104836" y="0"/>
                </a:lnTo>
                <a:lnTo>
                  <a:pt x="2104836" y="2290978"/>
                </a:lnTo>
                <a:lnTo>
                  <a:pt x="0" y="22909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26" name="Group 26"/>
          <p:cNvGrpSpPr/>
          <p:nvPr/>
        </p:nvGrpSpPr>
        <p:grpSpPr>
          <a:xfrm rot="-10800000">
            <a:off x="9733950" y="-56979"/>
            <a:ext cx="2928239" cy="559345"/>
            <a:chOff x="0" y="0"/>
            <a:chExt cx="1157124" cy="221031"/>
          </a:xfrm>
        </p:grpSpPr>
        <p:sp>
          <p:nvSpPr>
            <p:cNvPr id="27" name="Freeform 27"/>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28" name="TextBox 28"/>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29" name="Group 29"/>
          <p:cNvGrpSpPr/>
          <p:nvPr/>
        </p:nvGrpSpPr>
        <p:grpSpPr>
          <a:xfrm rot="-10800000">
            <a:off x="8542153" y="-183262"/>
            <a:ext cx="1775838" cy="811912"/>
            <a:chOff x="0" y="0"/>
            <a:chExt cx="483446" cy="221031"/>
          </a:xfrm>
        </p:grpSpPr>
        <p:sp>
          <p:nvSpPr>
            <p:cNvPr id="30" name="Freeform 30"/>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31" name="TextBox 31"/>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32" name="Group 32"/>
          <p:cNvGrpSpPr/>
          <p:nvPr/>
        </p:nvGrpSpPr>
        <p:grpSpPr>
          <a:xfrm rot="-10800000">
            <a:off x="7468815" y="-183262"/>
            <a:ext cx="1775838" cy="811912"/>
            <a:chOff x="0" y="0"/>
            <a:chExt cx="483446" cy="221031"/>
          </a:xfrm>
        </p:grpSpPr>
        <p:sp>
          <p:nvSpPr>
            <p:cNvPr id="33" name="Freeform 33"/>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34" name="TextBox 34"/>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sp>
        <p:nvSpPr>
          <p:cNvPr id="35" name="Freeform 35"/>
          <p:cNvSpPr/>
          <p:nvPr/>
        </p:nvSpPr>
        <p:spPr>
          <a:xfrm>
            <a:off x="4267558" y="5250080"/>
            <a:ext cx="714625" cy="712839"/>
          </a:xfrm>
          <a:custGeom>
            <a:avLst/>
            <a:gdLst/>
            <a:ahLst/>
            <a:cxnLst/>
            <a:rect l="l" t="t" r="r" b="b"/>
            <a:pathLst>
              <a:path w="714625" h="712839">
                <a:moveTo>
                  <a:pt x="0" y="0"/>
                </a:moveTo>
                <a:lnTo>
                  <a:pt x="714625" y="0"/>
                </a:lnTo>
                <a:lnTo>
                  <a:pt x="714625" y="712839"/>
                </a:lnTo>
                <a:lnTo>
                  <a:pt x="0" y="71283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6" name="Freeform 36"/>
          <p:cNvSpPr/>
          <p:nvPr/>
        </p:nvSpPr>
        <p:spPr>
          <a:xfrm>
            <a:off x="4640402" y="3897816"/>
            <a:ext cx="744899" cy="704860"/>
          </a:xfrm>
          <a:custGeom>
            <a:avLst/>
            <a:gdLst/>
            <a:ahLst/>
            <a:cxnLst/>
            <a:rect l="l" t="t" r="r" b="b"/>
            <a:pathLst>
              <a:path w="744899" h="704860">
                <a:moveTo>
                  <a:pt x="0" y="0"/>
                </a:moveTo>
                <a:lnTo>
                  <a:pt x="744899" y="0"/>
                </a:lnTo>
                <a:lnTo>
                  <a:pt x="744899" y="704861"/>
                </a:lnTo>
                <a:lnTo>
                  <a:pt x="0" y="704861"/>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7" name="Freeform 37"/>
          <p:cNvSpPr/>
          <p:nvPr/>
        </p:nvSpPr>
        <p:spPr>
          <a:xfrm>
            <a:off x="5025682" y="2620049"/>
            <a:ext cx="604749" cy="604749"/>
          </a:xfrm>
          <a:custGeom>
            <a:avLst/>
            <a:gdLst/>
            <a:ahLst/>
            <a:cxnLst/>
            <a:rect l="l" t="t" r="r" b="b"/>
            <a:pathLst>
              <a:path w="604749" h="604749">
                <a:moveTo>
                  <a:pt x="0" y="0"/>
                </a:moveTo>
                <a:lnTo>
                  <a:pt x="604749" y="0"/>
                </a:lnTo>
                <a:lnTo>
                  <a:pt x="604749" y="604749"/>
                </a:lnTo>
                <a:lnTo>
                  <a:pt x="0" y="604749"/>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8" name="TextBox 38"/>
          <p:cNvSpPr txBox="1"/>
          <p:nvPr/>
        </p:nvSpPr>
        <p:spPr>
          <a:xfrm>
            <a:off x="5937022" y="2806709"/>
            <a:ext cx="4344029" cy="3016210"/>
          </a:xfrm>
          <a:prstGeom prst="rect">
            <a:avLst/>
          </a:prstGeom>
        </p:spPr>
        <p:txBody>
          <a:bodyPr wrap="square" lIns="0" tIns="0" rIns="0" bIns="0" rtlCol="0" anchor="t">
            <a:spAutoFit/>
          </a:bodyPr>
          <a:lstStyle/>
          <a:p>
            <a:pPr marL="285750" indent="-285750" algn="l">
              <a:spcBef>
                <a:spcPts val="600"/>
              </a:spcBef>
              <a:buFont typeface="Arial" panose="020B0604020202020204" pitchFamily="34" charset="0"/>
              <a:buChar char="•"/>
            </a:pPr>
            <a:r>
              <a:rPr lang="en-US" sz="1600">
                <a:solidFill>
                  <a:srgbClr val="FFFFFF"/>
                </a:solidFill>
                <a:latin typeface="Open Sans 2" panose="020B0604020202020204" charset="0"/>
                <a:ea typeface="Open Sans 2" panose="020B0604020202020204" charset="0"/>
                <a:cs typeface="Open Sans 2" panose="020B0604020202020204" charset="0"/>
                <a:sym typeface="Open Sans 1"/>
              </a:rPr>
              <a:t>Write tools, reports, and presentations in </a:t>
            </a:r>
            <a:r>
              <a:rPr lang="en-US" sz="1600" b="1">
                <a:solidFill>
                  <a:srgbClr val="FFFFFF"/>
                </a:solidFill>
                <a:latin typeface="Open Sans 2" panose="020B0604020202020204" charset="0"/>
                <a:ea typeface="Open Sans 2" panose="020B0604020202020204" charset="0"/>
                <a:cs typeface="Open Sans 2" panose="020B0604020202020204" charset="0"/>
                <a:sym typeface="Open Sans 1"/>
              </a:rPr>
              <a:t>plain language </a:t>
            </a:r>
            <a:r>
              <a:rPr lang="en-US" sz="1600">
                <a:solidFill>
                  <a:srgbClr val="FFFFFF"/>
                </a:solidFill>
                <a:latin typeface="Open Sans 2" panose="020B0604020202020204" charset="0"/>
                <a:ea typeface="Open Sans 2" panose="020B0604020202020204" charset="0"/>
                <a:cs typeface="Open Sans 2" panose="020B0604020202020204" charset="0"/>
                <a:sym typeface="Open Sans 1"/>
              </a:rPr>
              <a:t>for the intended.</a:t>
            </a:r>
          </a:p>
          <a:p>
            <a:pPr marL="285750" indent="-285750" algn="l">
              <a:spcBef>
                <a:spcPts val="600"/>
              </a:spcBef>
              <a:buFont typeface="Arial" panose="020B0604020202020204" pitchFamily="34" charset="0"/>
              <a:buChar char="•"/>
            </a:pPr>
            <a:r>
              <a:rPr lang="en-US" sz="1600">
                <a:solidFill>
                  <a:srgbClr val="FFFFFF"/>
                </a:solidFill>
                <a:latin typeface="Open Sans 2" panose="020B0604020202020204" charset="0"/>
                <a:ea typeface="Open Sans 2" panose="020B0604020202020204" charset="0"/>
                <a:cs typeface="Open Sans 2" panose="020B0604020202020204" charset="0"/>
                <a:sym typeface="Open Sans 1"/>
              </a:rPr>
              <a:t>Pair </a:t>
            </a:r>
            <a:r>
              <a:rPr lang="en-US" sz="1600" b="1">
                <a:solidFill>
                  <a:srgbClr val="FFFFFF"/>
                </a:solidFill>
                <a:latin typeface="Open Sans 2" panose="020B0604020202020204" charset="0"/>
                <a:ea typeface="Open Sans 2" panose="020B0604020202020204" charset="0"/>
                <a:cs typeface="Open Sans 2" panose="020B0604020202020204" charset="0"/>
                <a:sym typeface="Open Sans 1"/>
              </a:rPr>
              <a:t>visuals</a:t>
            </a:r>
            <a:r>
              <a:rPr lang="en-US" sz="1600">
                <a:solidFill>
                  <a:srgbClr val="FFFFFF"/>
                </a:solidFill>
                <a:latin typeface="Open Sans 2" panose="020B0604020202020204" charset="0"/>
                <a:ea typeface="Open Sans 2" panose="020B0604020202020204" charset="0"/>
                <a:cs typeface="Open Sans 2" panose="020B0604020202020204" charset="0"/>
                <a:sym typeface="Open Sans 1"/>
              </a:rPr>
              <a:t> and </a:t>
            </a:r>
            <a:r>
              <a:rPr lang="en-US" sz="1600" b="1">
                <a:solidFill>
                  <a:srgbClr val="FFFFFF"/>
                </a:solidFill>
                <a:latin typeface="Open Sans 2" panose="020B0604020202020204" charset="0"/>
                <a:ea typeface="Open Sans 2" panose="020B0604020202020204" charset="0"/>
                <a:cs typeface="Open Sans 2" panose="020B0604020202020204" charset="0"/>
                <a:sym typeface="Open Sans 1"/>
              </a:rPr>
              <a:t>data</a:t>
            </a:r>
            <a:r>
              <a:rPr lang="en-US" sz="1600">
                <a:solidFill>
                  <a:srgbClr val="FFFFFF"/>
                </a:solidFill>
                <a:latin typeface="Open Sans 2" panose="020B0604020202020204" charset="0"/>
                <a:ea typeface="Open Sans 2" panose="020B0604020202020204" charset="0"/>
                <a:cs typeface="Open Sans 2" panose="020B0604020202020204" charset="0"/>
                <a:sym typeface="Open Sans 1"/>
              </a:rPr>
              <a:t> so key messages are clear.</a:t>
            </a:r>
          </a:p>
          <a:p>
            <a:pPr marL="285750" indent="-285750" algn="l">
              <a:spcBef>
                <a:spcPts val="600"/>
              </a:spcBef>
              <a:buFont typeface="Arial" panose="020B0604020202020204" pitchFamily="34" charset="0"/>
              <a:buChar char="•"/>
            </a:pPr>
            <a:r>
              <a:rPr lang="en-US" sz="1600" b="1">
                <a:solidFill>
                  <a:srgbClr val="FFFFFF"/>
                </a:solidFill>
                <a:latin typeface="Open Sans 2" panose="020B0604020202020204" charset="0"/>
                <a:ea typeface="Open Sans 2" panose="020B0604020202020204" charset="0"/>
                <a:cs typeface="Open Sans 2" panose="020B0604020202020204" charset="0"/>
                <a:sym typeface="Open Sans 1"/>
              </a:rPr>
              <a:t>Translate</a:t>
            </a:r>
            <a:r>
              <a:rPr lang="en-US" sz="1600">
                <a:solidFill>
                  <a:srgbClr val="FFFFFF"/>
                </a:solidFill>
                <a:latin typeface="Open Sans 2" panose="020B0604020202020204" charset="0"/>
                <a:ea typeface="Open Sans 2" panose="020B0604020202020204" charset="0"/>
                <a:cs typeface="Open Sans 2" panose="020B0604020202020204" charset="0"/>
                <a:sym typeface="Open Sans 1"/>
              </a:rPr>
              <a:t> materials and discussions so language never limits participation or understanding.</a:t>
            </a:r>
          </a:p>
          <a:p>
            <a:pPr marL="285750" indent="-285750" algn="l">
              <a:spcBef>
                <a:spcPts val="600"/>
              </a:spcBef>
              <a:buFont typeface="Arial" panose="020B0604020202020204" pitchFamily="34" charset="0"/>
              <a:buChar char="•"/>
            </a:pPr>
            <a:r>
              <a:rPr lang="en-US" sz="1600">
                <a:solidFill>
                  <a:srgbClr val="FFFFFF"/>
                </a:solidFill>
                <a:latin typeface="Open Sans 2" panose="020B0604020202020204" charset="0"/>
                <a:ea typeface="Open Sans 2" panose="020B0604020202020204" charset="0"/>
                <a:cs typeface="Open Sans 2" panose="020B0604020202020204" charset="0"/>
                <a:sym typeface="Open Sans 1"/>
              </a:rPr>
              <a:t>Use </a:t>
            </a:r>
            <a:r>
              <a:rPr lang="en-US" sz="1600" b="1">
                <a:solidFill>
                  <a:srgbClr val="FFFFFF"/>
                </a:solidFill>
                <a:latin typeface="Open Sans 2" panose="020B0604020202020204" charset="0"/>
                <a:ea typeface="Open Sans 2" panose="020B0604020202020204" charset="0"/>
                <a:cs typeface="Open Sans 2" panose="020B0604020202020204" charset="0"/>
                <a:sym typeface="Open Sans 1"/>
              </a:rPr>
              <a:t>community review </a:t>
            </a:r>
            <a:r>
              <a:rPr lang="en-US" sz="1600">
                <a:solidFill>
                  <a:srgbClr val="FFFFFF"/>
                </a:solidFill>
                <a:latin typeface="Open Sans 2" panose="020B0604020202020204" charset="0"/>
                <a:ea typeface="Open Sans 2" panose="020B0604020202020204" charset="0"/>
                <a:cs typeface="Open Sans 2" panose="020B0604020202020204" charset="0"/>
                <a:sym typeface="Open Sans 1"/>
              </a:rPr>
              <a:t>to check clarity and tone before releasing findings.</a:t>
            </a:r>
          </a:p>
          <a:p>
            <a:pPr marL="285750" indent="-285750" algn="l">
              <a:spcBef>
                <a:spcPts val="600"/>
              </a:spcBef>
              <a:buFont typeface="Arial" panose="020B0604020202020204" pitchFamily="34" charset="0"/>
              <a:buChar char="•"/>
            </a:pPr>
            <a:r>
              <a:rPr lang="en-US" sz="1600">
                <a:solidFill>
                  <a:srgbClr val="FFFFFF"/>
                </a:solidFill>
                <a:latin typeface="Open Sans 2" panose="020B0604020202020204" charset="0"/>
                <a:ea typeface="Open Sans 2" panose="020B0604020202020204" charset="0"/>
                <a:cs typeface="Open Sans 2" panose="020B0604020202020204" charset="0"/>
                <a:sym typeface="Open Sans 1"/>
              </a:rPr>
              <a:t>Offer results in </a:t>
            </a:r>
            <a:r>
              <a:rPr lang="en-US" sz="1600" b="1">
                <a:solidFill>
                  <a:srgbClr val="FFFFFF"/>
                </a:solidFill>
                <a:latin typeface="Open Sans 2" panose="020B0604020202020204" charset="0"/>
                <a:ea typeface="Open Sans 2" panose="020B0604020202020204" charset="0"/>
                <a:cs typeface="Open Sans 2" panose="020B0604020202020204" charset="0"/>
                <a:sym typeface="Open Sans 1"/>
              </a:rPr>
              <a:t>multiple formats</a:t>
            </a:r>
            <a:r>
              <a:rPr lang="en-US" sz="1600">
                <a:solidFill>
                  <a:srgbClr val="FFFFFF"/>
                </a:solidFill>
                <a:latin typeface="Open Sans 2" panose="020B0604020202020204" charset="0"/>
                <a:ea typeface="Open Sans 2" panose="020B0604020202020204" charset="0"/>
                <a:cs typeface="Open Sans 2" panose="020B0604020202020204" charset="0"/>
                <a:sym typeface="Open Sans 1"/>
              </a:rPr>
              <a:t>: reports, infographics, presentations, social media. </a:t>
            </a:r>
          </a:p>
        </p:txBody>
      </p:sp>
      <p:sp>
        <p:nvSpPr>
          <p:cNvPr id="44" name="TextBox 44"/>
          <p:cNvSpPr txBox="1"/>
          <p:nvPr/>
        </p:nvSpPr>
        <p:spPr>
          <a:xfrm>
            <a:off x="1419106" y="914400"/>
            <a:ext cx="9350740" cy="654025"/>
          </a:xfrm>
          <a:prstGeom prst="rect">
            <a:avLst/>
          </a:prstGeom>
        </p:spPr>
        <p:txBody>
          <a:bodyPr lIns="0" tIns="0" rIns="0" bIns="0" rtlCol="0" anchor="t">
            <a:spAutoFit/>
          </a:bodyPr>
          <a:lstStyle/>
          <a:p>
            <a:pPr algn="ctr">
              <a:lnSpc>
                <a:spcPts val="5141"/>
              </a:lnSpc>
            </a:pPr>
            <a:r>
              <a:rPr lang="en-US" sz="6000">
                <a:solidFill>
                  <a:srgbClr val="23B2E5"/>
                </a:solidFill>
                <a:latin typeface="Impact"/>
                <a:ea typeface="Impact"/>
                <a:cs typeface="Impact"/>
                <a:sym typeface="Impact"/>
              </a:rPr>
              <a:t>ACCESSIBILITY &amp; </a:t>
            </a:r>
            <a:r>
              <a:rPr lang="en-US" sz="6000">
                <a:solidFill>
                  <a:srgbClr val="445259"/>
                </a:solidFill>
                <a:latin typeface="Impact"/>
                <a:ea typeface="Impact"/>
                <a:cs typeface="Impact"/>
                <a:sym typeface="Impact"/>
              </a:rPr>
              <a:t>LANGUAGE</a:t>
            </a:r>
          </a:p>
        </p:txBody>
      </p:sp>
      <p:sp>
        <p:nvSpPr>
          <p:cNvPr id="45" name="TextBox 45"/>
          <p:cNvSpPr txBox="1"/>
          <p:nvPr/>
        </p:nvSpPr>
        <p:spPr>
          <a:xfrm>
            <a:off x="2755923" y="1623288"/>
            <a:ext cx="6656337" cy="553998"/>
          </a:xfrm>
          <a:prstGeom prst="rect">
            <a:avLst/>
          </a:prstGeom>
        </p:spPr>
        <p:txBody>
          <a:bodyPr wrap="square" lIns="0" tIns="0" rIns="0" bIns="0" rtlCol="0" anchor="t">
            <a:spAutoFit/>
          </a:bodyPr>
          <a:lstStyle/>
          <a:p>
            <a:pPr algn="ctr"/>
            <a:r>
              <a:rPr lang="en-US">
                <a:solidFill>
                  <a:srgbClr val="445259"/>
                </a:solidFill>
                <a:latin typeface="Open Sans 2"/>
                <a:ea typeface="Open Sans 2"/>
                <a:cs typeface="Open Sans 2"/>
                <a:sym typeface="Open Sans 2"/>
              </a:rPr>
              <a:t>We use plain language, visuals, and translations so results are understandable and usable across audiences.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5275775" y="857"/>
            <a:ext cx="6873629" cy="6856286"/>
          </a:xfrm>
          <a:custGeom>
            <a:avLst/>
            <a:gdLst/>
            <a:ahLst/>
            <a:cxnLst/>
            <a:rect l="l" t="t" r="r" b="b"/>
            <a:pathLst>
              <a:path w="6366063" h="6350000">
                <a:moveTo>
                  <a:pt x="6366063" y="6350000"/>
                </a:moveTo>
                <a:lnTo>
                  <a:pt x="1354580" y="6350000"/>
                </a:lnTo>
                <a:lnTo>
                  <a:pt x="0" y="0"/>
                </a:lnTo>
                <a:lnTo>
                  <a:pt x="5011483" y="0"/>
                </a:lnTo>
                <a:lnTo>
                  <a:pt x="6366063" y="6350000"/>
                </a:lnTo>
                <a:close/>
              </a:path>
            </a:pathLst>
          </a:custGeom>
          <a:blipFill>
            <a:blip r:embed="rId3"/>
            <a:stretch>
              <a:fillRect l="-7245" r="-42648"/>
            </a:stretch>
          </a:blipFill>
        </p:spPr>
        <p:txBody>
          <a:bodyPr/>
          <a:lstStyle/>
          <a:p>
            <a:endParaRPr lang="en-US"/>
          </a:p>
        </p:txBody>
      </p:sp>
      <p:grpSp>
        <p:nvGrpSpPr>
          <p:cNvPr id="4" name="Group 4"/>
          <p:cNvGrpSpPr/>
          <p:nvPr/>
        </p:nvGrpSpPr>
        <p:grpSpPr>
          <a:xfrm rot="-318495">
            <a:off x="10262952" y="-1618138"/>
            <a:ext cx="1119325" cy="4799069"/>
            <a:chOff x="0" y="0"/>
            <a:chExt cx="406400" cy="1742426"/>
          </a:xfrm>
        </p:grpSpPr>
        <p:sp>
          <p:nvSpPr>
            <p:cNvPr id="5" name="Freeform 5"/>
            <p:cNvSpPr/>
            <p:nvPr/>
          </p:nvSpPr>
          <p:spPr>
            <a:xfrm>
              <a:off x="0" y="0"/>
              <a:ext cx="406400" cy="1742426"/>
            </a:xfrm>
            <a:custGeom>
              <a:avLst/>
              <a:gdLst/>
              <a:ahLst/>
              <a:cxnLst/>
              <a:rect l="l" t="t" r="r" b="b"/>
              <a:pathLst>
                <a:path w="406400" h="1742426">
                  <a:moveTo>
                    <a:pt x="203200" y="0"/>
                  </a:moveTo>
                  <a:lnTo>
                    <a:pt x="0" y="0"/>
                  </a:lnTo>
                  <a:lnTo>
                    <a:pt x="203200" y="1742426"/>
                  </a:lnTo>
                  <a:lnTo>
                    <a:pt x="406400" y="1742426"/>
                  </a:lnTo>
                  <a:lnTo>
                    <a:pt x="203200" y="0"/>
                  </a:lnTo>
                  <a:close/>
                </a:path>
              </a:pathLst>
            </a:custGeom>
            <a:solidFill>
              <a:srgbClr val="23B2E5"/>
            </a:solidFill>
          </p:spPr>
          <p:txBody>
            <a:bodyPr/>
            <a:lstStyle/>
            <a:p>
              <a:endParaRPr lang="en-US"/>
            </a:p>
          </p:txBody>
        </p:sp>
        <p:sp>
          <p:nvSpPr>
            <p:cNvPr id="6" name="TextBox 6"/>
            <p:cNvSpPr txBox="1"/>
            <p:nvPr/>
          </p:nvSpPr>
          <p:spPr>
            <a:xfrm>
              <a:off x="101600" y="-28575"/>
              <a:ext cx="203200" cy="1771001"/>
            </a:xfrm>
            <a:prstGeom prst="rect">
              <a:avLst/>
            </a:prstGeom>
          </p:spPr>
          <p:txBody>
            <a:bodyPr lIns="33858" tIns="33858" rIns="33858" bIns="33858" rtlCol="0" anchor="ctr"/>
            <a:lstStyle/>
            <a:p>
              <a:pPr algn="ctr">
                <a:lnSpc>
                  <a:spcPts val="1772"/>
                </a:lnSpc>
              </a:pPr>
              <a:endParaRPr/>
            </a:p>
          </p:txBody>
        </p:sp>
      </p:grpSp>
      <p:sp>
        <p:nvSpPr>
          <p:cNvPr id="7" name="TextBox 7"/>
          <p:cNvSpPr txBox="1"/>
          <p:nvPr/>
        </p:nvSpPr>
        <p:spPr>
          <a:xfrm>
            <a:off x="-228600" y="1005386"/>
            <a:ext cx="6094476" cy="654025"/>
          </a:xfrm>
          <a:prstGeom prst="rect">
            <a:avLst/>
          </a:prstGeom>
        </p:spPr>
        <p:txBody>
          <a:bodyPr lIns="0" tIns="0" rIns="0" bIns="0" rtlCol="0" anchor="t">
            <a:spAutoFit/>
          </a:bodyPr>
          <a:lstStyle/>
          <a:p>
            <a:pPr algn="ctr">
              <a:lnSpc>
                <a:spcPts val="5141"/>
              </a:lnSpc>
            </a:pPr>
            <a:r>
              <a:rPr lang="en-US" sz="5400">
                <a:solidFill>
                  <a:srgbClr val="445259"/>
                </a:solidFill>
                <a:latin typeface="Impact"/>
                <a:ea typeface="Impact"/>
                <a:cs typeface="Impact"/>
                <a:sym typeface="Impact"/>
              </a:rPr>
              <a:t>RESPONSIVENESS</a:t>
            </a:r>
          </a:p>
        </p:txBody>
      </p:sp>
      <p:sp>
        <p:nvSpPr>
          <p:cNvPr id="8" name="TextBox 8"/>
          <p:cNvSpPr txBox="1"/>
          <p:nvPr/>
        </p:nvSpPr>
        <p:spPr>
          <a:xfrm>
            <a:off x="642949" y="1906318"/>
            <a:ext cx="4539944" cy="830997"/>
          </a:xfrm>
          <a:prstGeom prst="rect">
            <a:avLst/>
          </a:prstGeom>
        </p:spPr>
        <p:txBody>
          <a:bodyPr wrap="square" lIns="0" tIns="0" rIns="0" bIns="0" rtlCol="0" anchor="t">
            <a:spAutoFit/>
          </a:bodyPr>
          <a:lstStyle/>
          <a:p>
            <a:pPr algn="l"/>
            <a:r>
              <a:rPr lang="en-US">
                <a:solidFill>
                  <a:srgbClr val="445259"/>
                </a:solidFill>
                <a:latin typeface="Open Sans 2"/>
                <a:ea typeface="Open Sans 2"/>
                <a:cs typeface="Open Sans 2"/>
                <a:sym typeface="Open Sans 2"/>
              </a:rPr>
              <a:t>Adjust tools, methods, approaches, and timelines as conditions change.</a:t>
            </a:r>
          </a:p>
          <a:p>
            <a:pPr algn="l"/>
            <a:endParaRPr lang="en-US">
              <a:solidFill>
                <a:srgbClr val="445259"/>
              </a:solidFill>
              <a:latin typeface="Open Sans 2"/>
              <a:ea typeface="Open Sans 2"/>
              <a:cs typeface="Open Sans 2"/>
              <a:sym typeface="Open Sans 2"/>
            </a:endParaRPr>
          </a:p>
        </p:txBody>
      </p:sp>
      <p:sp>
        <p:nvSpPr>
          <p:cNvPr id="9" name="TextBox 9"/>
          <p:cNvSpPr txBox="1"/>
          <p:nvPr/>
        </p:nvSpPr>
        <p:spPr>
          <a:xfrm>
            <a:off x="493524" y="2629999"/>
            <a:ext cx="4919987" cy="2169825"/>
          </a:xfrm>
          <a:prstGeom prst="rect">
            <a:avLst/>
          </a:prstGeom>
        </p:spPr>
        <p:txBody>
          <a:bodyPr wrap="square" lIns="0" tIns="0" rIns="0" bIns="0" rtlCol="0" anchor="t">
            <a:spAutoFit/>
          </a:bodyPr>
          <a:lstStyle/>
          <a:p>
            <a:pPr marL="310896" lvl="1" indent="-155448" algn="l">
              <a:spcBef>
                <a:spcPts val="600"/>
              </a:spcBef>
              <a:buFont typeface="Arial"/>
              <a:buChar char="•"/>
            </a:pPr>
            <a:r>
              <a:rPr lang="en-US">
                <a:solidFill>
                  <a:srgbClr val="445259"/>
                </a:solidFill>
                <a:latin typeface="Open Sans 2"/>
                <a:ea typeface="Open Sans 2"/>
                <a:cs typeface="Open Sans 2"/>
                <a:sym typeface="Open Sans 2"/>
              </a:rPr>
              <a:t>Use advisory groups to </a:t>
            </a:r>
            <a:r>
              <a:rPr lang="en-US" b="1">
                <a:solidFill>
                  <a:srgbClr val="445259"/>
                </a:solidFill>
                <a:latin typeface="Open Sans 2"/>
                <a:ea typeface="Open Sans 2"/>
                <a:cs typeface="Open Sans 2"/>
                <a:sym typeface="Open Sans 2"/>
              </a:rPr>
              <a:t>review</a:t>
            </a:r>
            <a:r>
              <a:rPr lang="en-US">
                <a:solidFill>
                  <a:srgbClr val="445259"/>
                </a:solidFill>
                <a:latin typeface="Open Sans 2"/>
                <a:ea typeface="Open Sans 2"/>
                <a:cs typeface="Open Sans 2"/>
                <a:sym typeface="Open Sans 2"/>
              </a:rPr>
              <a:t> and </a:t>
            </a:r>
            <a:r>
              <a:rPr lang="en-US" b="1">
                <a:solidFill>
                  <a:srgbClr val="445259"/>
                </a:solidFill>
                <a:latin typeface="Open Sans 2"/>
                <a:ea typeface="Open Sans 2"/>
                <a:cs typeface="Open Sans 2"/>
                <a:sym typeface="Open Sans 2"/>
              </a:rPr>
              <a:t>refine</a:t>
            </a:r>
            <a:r>
              <a:rPr lang="en-US">
                <a:solidFill>
                  <a:srgbClr val="445259"/>
                </a:solidFill>
                <a:latin typeface="Open Sans 2"/>
                <a:ea typeface="Open Sans 2"/>
                <a:cs typeface="Open Sans 2"/>
                <a:sym typeface="Open Sans 2"/>
              </a:rPr>
              <a:t> questions and protocols.</a:t>
            </a:r>
          </a:p>
          <a:p>
            <a:pPr marL="310896" lvl="1" indent="-155448" algn="l">
              <a:spcBef>
                <a:spcPts val="600"/>
              </a:spcBef>
              <a:buFont typeface="Arial"/>
              <a:buChar char="•"/>
            </a:pPr>
            <a:r>
              <a:rPr lang="en-US" b="1">
                <a:solidFill>
                  <a:srgbClr val="445259"/>
                </a:solidFill>
                <a:latin typeface="Open Sans 2"/>
                <a:ea typeface="Open Sans 2"/>
                <a:cs typeface="Open Sans 2"/>
                <a:sym typeface="Open Sans 2"/>
              </a:rPr>
              <a:t>Translate</a:t>
            </a:r>
            <a:r>
              <a:rPr lang="en-US">
                <a:solidFill>
                  <a:srgbClr val="445259"/>
                </a:solidFill>
                <a:latin typeface="Open Sans 2"/>
                <a:ea typeface="Open Sans 2"/>
                <a:cs typeface="Open Sans 2"/>
                <a:sym typeface="Open Sans 2"/>
              </a:rPr>
              <a:t> materials to be more inclusive and increase reach.</a:t>
            </a:r>
          </a:p>
          <a:p>
            <a:pPr marL="310896" lvl="1" indent="-155448" algn="l">
              <a:spcBef>
                <a:spcPts val="600"/>
              </a:spcBef>
              <a:buFont typeface="Arial"/>
              <a:buChar char="•"/>
            </a:pPr>
            <a:r>
              <a:rPr lang="en-US" b="1">
                <a:solidFill>
                  <a:srgbClr val="445259"/>
                </a:solidFill>
                <a:latin typeface="Open Sans 2"/>
                <a:ea typeface="Open Sans 2"/>
                <a:cs typeface="Open Sans 2"/>
                <a:sym typeface="Open Sans 2"/>
              </a:rPr>
              <a:t>Adjust</a:t>
            </a:r>
            <a:r>
              <a:rPr lang="en-US">
                <a:solidFill>
                  <a:srgbClr val="445259"/>
                </a:solidFill>
                <a:latin typeface="Open Sans 2"/>
                <a:ea typeface="Open Sans 2"/>
                <a:cs typeface="Open Sans 2"/>
                <a:sym typeface="Open Sans 2"/>
              </a:rPr>
              <a:t> as things happen</a:t>
            </a:r>
          </a:p>
          <a:p>
            <a:pPr marL="310896" lvl="1" indent="-155448" algn="l">
              <a:spcBef>
                <a:spcPts val="600"/>
              </a:spcBef>
              <a:buFont typeface="Arial"/>
              <a:buChar char="•"/>
            </a:pPr>
            <a:r>
              <a:rPr lang="en-US" b="1">
                <a:solidFill>
                  <a:srgbClr val="445259"/>
                </a:solidFill>
                <a:latin typeface="Open Sans 2"/>
                <a:ea typeface="Open Sans 2"/>
                <a:cs typeface="Open Sans 2"/>
                <a:sym typeface="Open Sans 2"/>
              </a:rPr>
              <a:t>Adapt</a:t>
            </a:r>
            <a:r>
              <a:rPr lang="en-US">
                <a:solidFill>
                  <a:srgbClr val="445259"/>
                </a:solidFill>
                <a:latin typeface="Open Sans 2"/>
                <a:ea typeface="Open Sans 2"/>
                <a:cs typeface="Open Sans 2"/>
                <a:sym typeface="Open Sans 2"/>
              </a:rPr>
              <a:t> outreach when barriers arise—like closing surveys or shifting to direct contact. </a:t>
            </a:r>
          </a:p>
        </p:txBody>
      </p:sp>
      <p:grpSp>
        <p:nvGrpSpPr>
          <p:cNvPr id="10" name="Group 10"/>
          <p:cNvGrpSpPr/>
          <p:nvPr/>
        </p:nvGrpSpPr>
        <p:grpSpPr>
          <a:xfrm>
            <a:off x="-1203824" y="-103057"/>
            <a:ext cx="2928239" cy="559345"/>
            <a:chOff x="0" y="0"/>
            <a:chExt cx="1157124" cy="221031"/>
          </a:xfrm>
        </p:grpSpPr>
        <p:sp>
          <p:nvSpPr>
            <p:cNvPr id="11" name="Freeform 11"/>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12" name="TextBox 12"/>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13" name="Group 13"/>
          <p:cNvGrpSpPr/>
          <p:nvPr/>
        </p:nvGrpSpPr>
        <p:grpSpPr>
          <a:xfrm>
            <a:off x="1140375" y="-229340"/>
            <a:ext cx="1775838" cy="811912"/>
            <a:chOff x="0" y="0"/>
            <a:chExt cx="483446" cy="221031"/>
          </a:xfrm>
        </p:grpSpPr>
        <p:sp>
          <p:nvSpPr>
            <p:cNvPr id="14" name="Freeform 14"/>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15" name="TextBox 15"/>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16" name="Group 16"/>
          <p:cNvGrpSpPr/>
          <p:nvPr/>
        </p:nvGrpSpPr>
        <p:grpSpPr>
          <a:xfrm>
            <a:off x="2213713" y="-229340"/>
            <a:ext cx="1775838" cy="811912"/>
            <a:chOff x="0" y="0"/>
            <a:chExt cx="483446" cy="221031"/>
          </a:xfrm>
        </p:grpSpPr>
        <p:sp>
          <p:nvSpPr>
            <p:cNvPr id="17" name="Freeform 17"/>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18" name="TextBox 18"/>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sp>
        <p:nvSpPr>
          <p:cNvPr id="19" name="AutoShape 19"/>
          <p:cNvSpPr/>
          <p:nvPr/>
        </p:nvSpPr>
        <p:spPr>
          <a:xfrm>
            <a:off x="375974" y="4982203"/>
            <a:ext cx="5037537" cy="1639924"/>
          </a:xfrm>
          <a:prstGeom prst="rect">
            <a:avLst/>
          </a:prstGeom>
          <a:solidFill>
            <a:srgbClr val="23B2E5"/>
          </a:solidFill>
        </p:spPr>
        <p:txBody>
          <a:bodyPr/>
          <a:lstStyle/>
          <a:p>
            <a:endParaRPr lang="en-US"/>
          </a:p>
        </p:txBody>
      </p:sp>
      <p:sp>
        <p:nvSpPr>
          <p:cNvPr id="20" name="TextBox 20"/>
          <p:cNvSpPr txBox="1"/>
          <p:nvPr/>
        </p:nvSpPr>
        <p:spPr>
          <a:xfrm>
            <a:off x="619087" y="5229110"/>
            <a:ext cx="3427614" cy="397545"/>
          </a:xfrm>
          <a:prstGeom prst="rect">
            <a:avLst/>
          </a:prstGeom>
        </p:spPr>
        <p:txBody>
          <a:bodyPr lIns="0" tIns="0" rIns="0" bIns="0" rtlCol="0" anchor="t">
            <a:spAutoFit/>
          </a:bodyPr>
          <a:lstStyle/>
          <a:p>
            <a:pPr algn="l">
              <a:lnSpc>
                <a:spcPts val="3121"/>
              </a:lnSpc>
            </a:pPr>
            <a:r>
              <a:rPr lang="en-US" sz="3320">
                <a:solidFill>
                  <a:srgbClr val="FFFFFF"/>
                </a:solidFill>
                <a:latin typeface="Impact"/>
                <a:ea typeface="Impact"/>
                <a:cs typeface="Impact"/>
                <a:sym typeface="Impact"/>
              </a:rPr>
              <a:t>FEEDBACK</a:t>
            </a:r>
            <a:r>
              <a:rPr lang="en-US" sz="3320">
                <a:solidFill>
                  <a:srgbClr val="23B2E5"/>
                </a:solidFill>
                <a:latin typeface="Impact"/>
                <a:ea typeface="Impact"/>
                <a:cs typeface="Impact"/>
                <a:sym typeface="Impact"/>
              </a:rPr>
              <a:t> </a:t>
            </a:r>
            <a:r>
              <a:rPr lang="en-US" sz="3320">
                <a:solidFill>
                  <a:srgbClr val="445259"/>
                </a:solidFill>
                <a:latin typeface="Impact"/>
                <a:ea typeface="Impact"/>
                <a:cs typeface="Impact"/>
                <a:sym typeface="Impact"/>
              </a:rPr>
              <a:t>LOOPS</a:t>
            </a:r>
          </a:p>
        </p:txBody>
      </p:sp>
      <p:sp>
        <p:nvSpPr>
          <p:cNvPr id="21" name="TextBox 21"/>
          <p:cNvSpPr txBox="1"/>
          <p:nvPr/>
        </p:nvSpPr>
        <p:spPr>
          <a:xfrm>
            <a:off x="619087" y="5703415"/>
            <a:ext cx="4563806" cy="716543"/>
          </a:xfrm>
          <a:prstGeom prst="rect">
            <a:avLst/>
          </a:prstGeom>
        </p:spPr>
        <p:txBody>
          <a:bodyPr lIns="0" tIns="0" rIns="0" bIns="0" rtlCol="0" anchor="t">
            <a:spAutoFit/>
          </a:bodyPr>
          <a:lstStyle/>
          <a:p>
            <a:pPr algn="l">
              <a:lnSpc>
                <a:spcPts val="1900"/>
              </a:lnSpc>
            </a:pPr>
            <a:r>
              <a:rPr lang="en-US" sz="1439">
                <a:solidFill>
                  <a:srgbClr val="FFFFFF"/>
                </a:solidFill>
                <a:latin typeface="Open Sans 2"/>
                <a:ea typeface="Open Sans 2"/>
                <a:cs typeface="Open Sans 2"/>
                <a:sym typeface="Open Sans 2"/>
              </a:rPr>
              <a:t>We don’t work in silos. We circle back regularly to share updates and get input. We are over communicators </a:t>
            </a:r>
            <a:r>
              <a:rPr lang="en-US" sz="1439">
                <a:solidFill>
                  <a:srgbClr val="FFFFFF"/>
                </a:solidFill>
                <a:latin typeface="Open Sans 2"/>
                <a:ea typeface="Open Sans 2"/>
                <a:cs typeface="Open Sans 2"/>
                <a:sym typeface="Wingdings" panose="05000000000000000000" pitchFamily="2" charset="2"/>
              </a:rPr>
              <a:t></a:t>
            </a:r>
            <a:endParaRPr lang="en-US" sz="1439">
              <a:solidFill>
                <a:srgbClr val="FFFFFF"/>
              </a:solidFill>
              <a:latin typeface="Open Sans 2"/>
              <a:ea typeface="Open Sans 2"/>
              <a:cs typeface="Open Sans 2"/>
              <a:sym typeface="Open Sans 2"/>
            </a:endParaRPr>
          </a:p>
        </p:txBody>
      </p:sp>
      <p:grpSp>
        <p:nvGrpSpPr>
          <p:cNvPr id="22" name="Group 22"/>
          <p:cNvGrpSpPr/>
          <p:nvPr/>
        </p:nvGrpSpPr>
        <p:grpSpPr>
          <a:xfrm rot="-318495">
            <a:off x="6314066" y="5137907"/>
            <a:ext cx="1119325" cy="4799069"/>
            <a:chOff x="0" y="0"/>
            <a:chExt cx="406400" cy="1742426"/>
          </a:xfrm>
        </p:grpSpPr>
        <p:sp>
          <p:nvSpPr>
            <p:cNvPr id="23" name="Freeform 23"/>
            <p:cNvSpPr/>
            <p:nvPr/>
          </p:nvSpPr>
          <p:spPr>
            <a:xfrm>
              <a:off x="0" y="0"/>
              <a:ext cx="406400" cy="1742426"/>
            </a:xfrm>
            <a:custGeom>
              <a:avLst/>
              <a:gdLst/>
              <a:ahLst/>
              <a:cxnLst/>
              <a:rect l="l" t="t" r="r" b="b"/>
              <a:pathLst>
                <a:path w="406400" h="1742426">
                  <a:moveTo>
                    <a:pt x="203200" y="0"/>
                  </a:moveTo>
                  <a:lnTo>
                    <a:pt x="0" y="0"/>
                  </a:lnTo>
                  <a:lnTo>
                    <a:pt x="203200" y="1742426"/>
                  </a:lnTo>
                  <a:lnTo>
                    <a:pt x="406400" y="1742426"/>
                  </a:lnTo>
                  <a:lnTo>
                    <a:pt x="203200" y="0"/>
                  </a:lnTo>
                  <a:close/>
                </a:path>
              </a:pathLst>
            </a:custGeom>
            <a:solidFill>
              <a:srgbClr val="23B2E5"/>
            </a:solidFill>
          </p:spPr>
          <p:txBody>
            <a:bodyPr/>
            <a:lstStyle/>
            <a:p>
              <a:endParaRPr lang="en-US"/>
            </a:p>
          </p:txBody>
        </p:sp>
        <p:sp>
          <p:nvSpPr>
            <p:cNvPr id="24" name="TextBox 24"/>
            <p:cNvSpPr txBox="1"/>
            <p:nvPr/>
          </p:nvSpPr>
          <p:spPr>
            <a:xfrm>
              <a:off x="101600" y="-28575"/>
              <a:ext cx="203200" cy="1771001"/>
            </a:xfrm>
            <a:prstGeom prst="rect">
              <a:avLst/>
            </a:prstGeom>
          </p:spPr>
          <p:txBody>
            <a:bodyPr lIns="33858" tIns="33858" rIns="33858" bIns="33858" rtlCol="0" anchor="ctr"/>
            <a:lstStyle/>
            <a:p>
              <a:pPr algn="ctr">
                <a:lnSpc>
                  <a:spcPts val="1772"/>
                </a:lnSpc>
              </a:pP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 y="2097364"/>
            <a:ext cx="6544975" cy="1574922"/>
          </a:xfrm>
          <a:custGeom>
            <a:avLst/>
            <a:gdLst/>
            <a:ahLst/>
            <a:cxnLst/>
            <a:rect l="l" t="t" r="r" b="b"/>
            <a:pathLst>
              <a:path w="2721833" h="460556">
                <a:moveTo>
                  <a:pt x="0" y="0"/>
                </a:moveTo>
                <a:lnTo>
                  <a:pt x="2721833" y="0"/>
                </a:lnTo>
                <a:lnTo>
                  <a:pt x="2721833" y="460556"/>
                </a:lnTo>
                <a:lnTo>
                  <a:pt x="0" y="460556"/>
                </a:lnTo>
                <a:close/>
              </a:path>
            </a:pathLst>
          </a:custGeom>
          <a:solidFill>
            <a:srgbClr val="23B2E5"/>
          </a:solidFill>
        </p:spPr>
        <p:txBody>
          <a:bodyPr/>
          <a:lstStyle/>
          <a:p>
            <a:endParaRPr lang="en-US"/>
          </a:p>
        </p:txBody>
      </p:sp>
      <p:sp>
        <p:nvSpPr>
          <p:cNvPr id="4" name="TextBox 4"/>
          <p:cNvSpPr txBox="1"/>
          <p:nvPr/>
        </p:nvSpPr>
        <p:spPr>
          <a:xfrm>
            <a:off x="-1" y="2000923"/>
            <a:ext cx="6544975" cy="1262224"/>
          </a:xfrm>
          <a:prstGeom prst="rect">
            <a:avLst/>
          </a:prstGeom>
        </p:spPr>
        <p:txBody>
          <a:bodyPr lIns="50800" tIns="50800" rIns="50800" bIns="50800" rtlCol="0" anchor="ctr"/>
          <a:lstStyle/>
          <a:p>
            <a:pPr algn="ctr">
              <a:lnSpc>
                <a:spcPts val="2054"/>
              </a:lnSpc>
            </a:pPr>
            <a:endParaRPr/>
          </a:p>
        </p:txBody>
      </p:sp>
      <p:grpSp>
        <p:nvGrpSpPr>
          <p:cNvPr id="5" name="Group 5"/>
          <p:cNvGrpSpPr/>
          <p:nvPr/>
        </p:nvGrpSpPr>
        <p:grpSpPr>
          <a:xfrm>
            <a:off x="5268581" y="857"/>
            <a:ext cx="3268518" cy="6904108"/>
            <a:chOff x="0" y="0"/>
            <a:chExt cx="498821" cy="1053662"/>
          </a:xfrm>
        </p:grpSpPr>
        <p:sp>
          <p:nvSpPr>
            <p:cNvPr id="6" name="Freeform 6"/>
            <p:cNvSpPr/>
            <p:nvPr/>
          </p:nvSpPr>
          <p:spPr>
            <a:xfrm>
              <a:off x="0" y="0"/>
              <a:ext cx="498821" cy="1053662"/>
            </a:xfrm>
            <a:custGeom>
              <a:avLst/>
              <a:gdLst/>
              <a:ahLst/>
              <a:cxnLst/>
              <a:rect l="l" t="t" r="r" b="b"/>
              <a:pathLst>
                <a:path w="498821" h="1053662">
                  <a:moveTo>
                    <a:pt x="295621" y="0"/>
                  </a:moveTo>
                  <a:lnTo>
                    <a:pt x="0" y="0"/>
                  </a:lnTo>
                  <a:lnTo>
                    <a:pt x="203200" y="1053662"/>
                  </a:lnTo>
                  <a:lnTo>
                    <a:pt x="498821" y="1053662"/>
                  </a:lnTo>
                  <a:lnTo>
                    <a:pt x="295621" y="0"/>
                  </a:lnTo>
                  <a:close/>
                </a:path>
              </a:pathLst>
            </a:custGeom>
            <a:solidFill>
              <a:srgbClr val="23B2E5"/>
            </a:solidFill>
          </p:spPr>
          <p:txBody>
            <a:bodyPr/>
            <a:lstStyle/>
            <a:p>
              <a:endParaRPr lang="en-US"/>
            </a:p>
          </p:txBody>
        </p:sp>
        <p:sp>
          <p:nvSpPr>
            <p:cNvPr id="7" name="TextBox 7"/>
            <p:cNvSpPr txBox="1"/>
            <p:nvPr/>
          </p:nvSpPr>
          <p:spPr>
            <a:xfrm>
              <a:off x="101600" y="-28575"/>
              <a:ext cx="295621" cy="1082237"/>
            </a:xfrm>
            <a:prstGeom prst="rect">
              <a:avLst/>
            </a:prstGeom>
          </p:spPr>
          <p:txBody>
            <a:bodyPr lIns="33858" tIns="33858" rIns="33858" bIns="33858" rtlCol="0" anchor="ctr"/>
            <a:lstStyle/>
            <a:p>
              <a:pPr algn="ctr">
                <a:lnSpc>
                  <a:spcPts val="1772"/>
                </a:lnSpc>
              </a:pPr>
              <a:endParaRPr/>
            </a:p>
          </p:txBody>
        </p:sp>
      </p:grpSp>
      <p:sp>
        <p:nvSpPr>
          <p:cNvPr id="9" name="Freeform 9"/>
          <p:cNvSpPr/>
          <p:nvPr/>
        </p:nvSpPr>
        <p:spPr>
          <a:xfrm>
            <a:off x="5561267" y="710233"/>
            <a:ext cx="6856285" cy="6856285"/>
          </a:xfrm>
          <a:custGeom>
            <a:avLst/>
            <a:gdLst/>
            <a:ahLst/>
            <a:cxnLst/>
            <a:rect l="l" t="t" r="r" b="b"/>
            <a:pathLst>
              <a:path w="6350000" h="6350000">
                <a:moveTo>
                  <a:pt x="6350000" y="0"/>
                </a:moveTo>
                <a:lnTo>
                  <a:pt x="6350000" y="6350000"/>
                </a:lnTo>
                <a:lnTo>
                  <a:pt x="1224280" y="6350000"/>
                </a:lnTo>
                <a:lnTo>
                  <a:pt x="0" y="0"/>
                </a:lnTo>
                <a:close/>
              </a:path>
            </a:pathLst>
          </a:custGeom>
          <a:blipFill>
            <a:blip r:embed="rId3"/>
            <a:stretch>
              <a:fillRect l="-161" r="-33333"/>
            </a:stretch>
          </a:blipFill>
        </p:spPr>
        <p:txBody>
          <a:bodyPr/>
          <a:lstStyle/>
          <a:p>
            <a:endParaRPr lang="en-US"/>
          </a:p>
        </p:txBody>
      </p:sp>
      <p:grpSp>
        <p:nvGrpSpPr>
          <p:cNvPr id="10" name="Group 10"/>
          <p:cNvGrpSpPr/>
          <p:nvPr/>
        </p:nvGrpSpPr>
        <p:grpSpPr>
          <a:xfrm>
            <a:off x="-639168" y="6401402"/>
            <a:ext cx="2928239" cy="559345"/>
            <a:chOff x="0" y="0"/>
            <a:chExt cx="1157124" cy="221031"/>
          </a:xfrm>
        </p:grpSpPr>
        <p:sp>
          <p:nvSpPr>
            <p:cNvPr id="11" name="Freeform 11"/>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12" name="TextBox 12"/>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13" name="Group 13"/>
          <p:cNvGrpSpPr/>
          <p:nvPr/>
        </p:nvGrpSpPr>
        <p:grpSpPr>
          <a:xfrm>
            <a:off x="1705031" y="6275119"/>
            <a:ext cx="1775838" cy="811912"/>
            <a:chOff x="0" y="0"/>
            <a:chExt cx="483446" cy="221031"/>
          </a:xfrm>
        </p:grpSpPr>
        <p:sp>
          <p:nvSpPr>
            <p:cNvPr id="14" name="Freeform 14"/>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15" name="TextBox 15"/>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16" name="Group 16"/>
          <p:cNvGrpSpPr/>
          <p:nvPr/>
        </p:nvGrpSpPr>
        <p:grpSpPr>
          <a:xfrm>
            <a:off x="2778369" y="6275119"/>
            <a:ext cx="1775838" cy="811912"/>
            <a:chOff x="0" y="0"/>
            <a:chExt cx="483446" cy="221031"/>
          </a:xfrm>
        </p:grpSpPr>
        <p:sp>
          <p:nvSpPr>
            <p:cNvPr id="17" name="Freeform 17"/>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18" name="TextBox 18"/>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sp>
        <p:nvSpPr>
          <p:cNvPr id="25" name="Freeform 25"/>
          <p:cNvSpPr/>
          <p:nvPr/>
        </p:nvSpPr>
        <p:spPr>
          <a:xfrm>
            <a:off x="551300" y="5284841"/>
            <a:ext cx="269000" cy="407575"/>
          </a:xfrm>
          <a:custGeom>
            <a:avLst/>
            <a:gdLst/>
            <a:ahLst/>
            <a:cxnLst/>
            <a:rect l="l" t="t" r="r" b="b"/>
            <a:pathLst>
              <a:path w="269000" h="407575">
                <a:moveTo>
                  <a:pt x="0" y="0"/>
                </a:moveTo>
                <a:lnTo>
                  <a:pt x="269000" y="0"/>
                </a:lnTo>
                <a:lnTo>
                  <a:pt x="269000" y="407575"/>
                </a:lnTo>
                <a:lnTo>
                  <a:pt x="0" y="40757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8" name="TextBox 28"/>
          <p:cNvSpPr txBox="1"/>
          <p:nvPr/>
        </p:nvSpPr>
        <p:spPr>
          <a:xfrm>
            <a:off x="459658" y="2225103"/>
            <a:ext cx="5117469" cy="1295226"/>
          </a:xfrm>
          <a:prstGeom prst="rect">
            <a:avLst/>
          </a:prstGeom>
        </p:spPr>
        <p:txBody>
          <a:bodyPr wrap="square" lIns="0" tIns="0" rIns="0" bIns="0" rtlCol="0" anchor="t">
            <a:spAutoFit/>
          </a:bodyPr>
          <a:lstStyle/>
          <a:p>
            <a:pPr algn="l">
              <a:lnSpc>
                <a:spcPts val="1900"/>
              </a:lnSpc>
              <a:spcBef>
                <a:spcPts val="600"/>
              </a:spcBef>
            </a:pPr>
            <a:r>
              <a:rPr lang="en-US">
                <a:solidFill>
                  <a:srgbClr val="FFFFFF"/>
                </a:solidFill>
                <a:latin typeface="Open Sans 2"/>
                <a:ea typeface="Open Sans 2"/>
                <a:cs typeface="Open Sans 2"/>
                <a:sym typeface="Open Sans 2"/>
              </a:rPr>
              <a:t>LEARNING OBJECTIVES</a:t>
            </a:r>
          </a:p>
          <a:p>
            <a:pPr algn="l">
              <a:lnSpc>
                <a:spcPts val="1900"/>
              </a:lnSpc>
              <a:spcBef>
                <a:spcPts val="600"/>
              </a:spcBef>
            </a:pPr>
            <a:r>
              <a:rPr lang="en-US" sz="1600">
                <a:solidFill>
                  <a:srgbClr val="FFFFFF"/>
                </a:solidFill>
                <a:latin typeface="Open Sans 2"/>
                <a:ea typeface="Open Sans 2"/>
                <a:cs typeface="Open Sans 2"/>
                <a:sym typeface="Open Sans 2"/>
              </a:rPr>
              <a:t>Learn concrete strategies for designing community-guided evaluations that influence systems, resonate with policymakers, and stay grounded in the voices of those most impacted</a:t>
            </a:r>
            <a:r>
              <a:rPr lang="en-US">
                <a:solidFill>
                  <a:srgbClr val="FFFFFF"/>
                </a:solidFill>
                <a:latin typeface="Open Sans 2"/>
                <a:ea typeface="Open Sans 2"/>
                <a:cs typeface="Open Sans 2"/>
                <a:sym typeface="Open Sans 2"/>
              </a:rPr>
              <a:t>. </a:t>
            </a:r>
          </a:p>
        </p:txBody>
      </p:sp>
      <p:sp>
        <p:nvSpPr>
          <p:cNvPr id="29" name="TextBox 29"/>
          <p:cNvSpPr txBox="1"/>
          <p:nvPr/>
        </p:nvSpPr>
        <p:spPr>
          <a:xfrm>
            <a:off x="882208" y="3853049"/>
            <a:ext cx="4605887" cy="2554545"/>
          </a:xfrm>
          <a:prstGeom prst="rect">
            <a:avLst/>
          </a:prstGeom>
        </p:spPr>
        <p:txBody>
          <a:bodyPr lIns="0" tIns="0" rIns="0" bIns="0" rtlCol="0" anchor="t">
            <a:spAutoFit/>
          </a:bodyPr>
          <a:lstStyle/>
          <a:p>
            <a:pPr marL="155448" lvl="1" algn="l">
              <a:spcBef>
                <a:spcPts val="600"/>
              </a:spcBef>
            </a:pPr>
            <a:r>
              <a:rPr lang="en-US" b="1">
                <a:solidFill>
                  <a:srgbClr val="445259"/>
                </a:solidFill>
                <a:latin typeface="Open Sans 2"/>
                <a:ea typeface="Open Sans 2"/>
                <a:cs typeface="Open Sans 2"/>
                <a:sym typeface="Open Sans 2"/>
              </a:rPr>
              <a:t>AGENDA</a:t>
            </a:r>
          </a:p>
          <a:p>
            <a:pPr marL="441198" lvl="1" indent="-285750" algn="l">
              <a:spcBef>
                <a:spcPts val="600"/>
              </a:spcBef>
              <a:buFont typeface="Arial" panose="020B0604020202020204" pitchFamily="34" charset="0"/>
              <a:buChar char="•"/>
            </a:pPr>
            <a:r>
              <a:rPr lang="en-US" sz="1600">
                <a:solidFill>
                  <a:srgbClr val="445259"/>
                </a:solidFill>
                <a:latin typeface="Open Sans 2"/>
                <a:ea typeface="Open Sans 2"/>
                <a:cs typeface="Open Sans 2"/>
                <a:sym typeface="Open Sans 2"/>
              </a:rPr>
              <a:t>Data equity acknowledgment</a:t>
            </a:r>
          </a:p>
          <a:p>
            <a:pPr marL="441198" lvl="1" indent="-285750" algn="l">
              <a:spcBef>
                <a:spcPts val="600"/>
              </a:spcBef>
              <a:buFont typeface="Arial" panose="020B0604020202020204" pitchFamily="34" charset="0"/>
              <a:buChar char="•"/>
            </a:pPr>
            <a:r>
              <a:rPr lang="en-US" sz="1600">
                <a:solidFill>
                  <a:srgbClr val="445259"/>
                </a:solidFill>
                <a:latin typeface="Open Sans 2"/>
                <a:ea typeface="Open Sans 2"/>
                <a:cs typeface="Open Sans 2"/>
                <a:sym typeface="Open Sans 2"/>
              </a:rPr>
              <a:t>Introductions and icebreaker</a:t>
            </a:r>
          </a:p>
          <a:p>
            <a:pPr marL="441198" lvl="1" indent="-285750" algn="l">
              <a:spcBef>
                <a:spcPts val="600"/>
              </a:spcBef>
              <a:buFont typeface="Arial" panose="020B0604020202020204" pitchFamily="34" charset="0"/>
              <a:buChar char="•"/>
            </a:pPr>
            <a:r>
              <a:rPr lang="en-US" sz="1600">
                <a:solidFill>
                  <a:srgbClr val="445259"/>
                </a:solidFill>
                <a:latin typeface="Open Sans 2"/>
                <a:ea typeface="Open Sans 2"/>
                <a:cs typeface="Open Sans 2"/>
                <a:sym typeface="Open Sans 2"/>
              </a:rPr>
              <a:t>Boring background stuff</a:t>
            </a:r>
          </a:p>
          <a:p>
            <a:pPr marL="441198" lvl="1" indent="-285750" algn="l">
              <a:spcBef>
                <a:spcPts val="600"/>
              </a:spcBef>
              <a:buFont typeface="Arial" panose="020B0604020202020204" pitchFamily="34" charset="0"/>
              <a:buChar char="•"/>
            </a:pPr>
            <a:r>
              <a:rPr lang="en-US" sz="1600">
                <a:solidFill>
                  <a:srgbClr val="445259"/>
                </a:solidFill>
                <a:latin typeface="Open Sans 2"/>
                <a:ea typeface="Open Sans 2"/>
                <a:cs typeface="Open Sans 2"/>
                <a:sym typeface="Open Sans 2"/>
              </a:rPr>
              <a:t>Case studies </a:t>
            </a:r>
          </a:p>
          <a:p>
            <a:pPr marL="441198" lvl="1" indent="-285750">
              <a:spcBef>
                <a:spcPts val="600"/>
              </a:spcBef>
              <a:buFont typeface="Arial" panose="020B0604020202020204" pitchFamily="34" charset="0"/>
              <a:buChar char="•"/>
            </a:pPr>
            <a:r>
              <a:rPr lang="en-US" sz="1600">
                <a:solidFill>
                  <a:srgbClr val="445259"/>
                </a:solidFill>
                <a:latin typeface="Open Sans 2"/>
                <a:ea typeface="Open Sans 2"/>
                <a:cs typeface="Open Sans 2"/>
                <a:sym typeface="Open Sans 2"/>
              </a:rPr>
              <a:t>Our strategies</a:t>
            </a:r>
          </a:p>
          <a:p>
            <a:pPr marL="441198" lvl="1" indent="-285750" algn="l">
              <a:spcBef>
                <a:spcPts val="600"/>
              </a:spcBef>
              <a:buFont typeface="Arial" panose="020B0604020202020204" pitchFamily="34" charset="0"/>
              <a:buChar char="•"/>
            </a:pPr>
            <a:r>
              <a:rPr lang="en-US" sz="1600">
                <a:solidFill>
                  <a:srgbClr val="445259"/>
                </a:solidFill>
                <a:latin typeface="Open Sans 2"/>
                <a:ea typeface="Open Sans 2"/>
                <a:cs typeface="Open Sans 2"/>
                <a:sym typeface="Open Sans 2"/>
              </a:rPr>
              <a:t>Q &amp; A</a:t>
            </a:r>
            <a:br>
              <a:rPr lang="en-US">
                <a:solidFill>
                  <a:srgbClr val="445259"/>
                </a:solidFill>
                <a:latin typeface="Open Sans 2"/>
                <a:ea typeface="Open Sans 2"/>
                <a:cs typeface="Open Sans 2"/>
                <a:sym typeface="Open Sans 2"/>
              </a:rPr>
            </a:br>
            <a:endParaRPr lang="en-US">
              <a:solidFill>
                <a:srgbClr val="445259"/>
              </a:solidFill>
              <a:latin typeface="Open Sans 2"/>
              <a:ea typeface="Open Sans 2"/>
              <a:cs typeface="Open Sans 2"/>
              <a:sym typeface="Open Sans 2"/>
            </a:endParaRPr>
          </a:p>
        </p:txBody>
      </p:sp>
      <p:sp>
        <p:nvSpPr>
          <p:cNvPr id="30" name="TextBox 30"/>
          <p:cNvSpPr txBox="1"/>
          <p:nvPr/>
        </p:nvSpPr>
        <p:spPr>
          <a:xfrm>
            <a:off x="129257" y="622626"/>
            <a:ext cx="5285667" cy="1308050"/>
          </a:xfrm>
          <a:prstGeom prst="rect">
            <a:avLst/>
          </a:prstGeom>
        </p:spPr>
        <p:txBody>
          <a:bodyPr wrap="square" lIns="0" tIns="0" rIns="0" bIns="0" rtlCol="0" anchor="t">
            <a:spAutoFit/>
          </a:bodyPr>
          <a:lstStyle/>
          <a:p>
            <a:pPr algn="ctr">
              <a:lnSpc>
                <a:spcPts val="5141"/>
              </a:lnSpc>
            </a:pPr>
            <a:r>
              <a:rPr lang="en-US" sz="4800">
                <a:solidFill>
                  <a:srgbClr val="23B2E5"/>
                </a:solidFill>
                <a:latin typeface="Impact"/>
                <a:ea typeface="Impact"/>
                <a:cs typeface="Impact"/>
                <a:sym typeface="Impact"/>
              </a:rPr>
              <a:t>LEARNING OBJECTIVES </a:t>
            </a:r>
            <a:r>
              <a:rPr lang="en-US" sz="4800">
                <a:solidFill>
                  <a:srgbClr val="445259"/>
                </a:solidFill>
                <a:latin typeface="Impact"/>
                <a:ea typeface="Impact"/>
                <a:cs typeface="Impact"/>
                <a:sym typeface="Impact"/>
              </a:rPr>
              <a:t>AND AGENDA</a:t>
            </a:r>
          </a:p>
        </p:txBody>
      </p:sp>
    </p:spTree>
    <p:extLst>
      <p:ext uri="{BB962C8B-B14F-4D97-AF65-F5344CB8AC3E}">
        <p14:creationId xmlns:p14="http://schemas.microsoft.com/office/powerpoint/2010/main" val="1827301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a:xfrm>
            <a:off x="0" y="1768021"/>
            <a:ext cx="6596596" cy="1188627"/>
          </a:xfrm>
          <a:custGeom>
            <a:avLst/>
            <a:gdLst/>
            <a:ahLst/>
            <a:cxnLst/>
            <a:rect l="l" t="t" r="r" b="b"/>
            <a:pathLst>
              <a:path w="2721833" h="460556">
                <a:moveTo>
                  <a:pt x="0" y="0"/>
                </a:moveTo>
                <a:lnTo>
                  <a:pt x="2721833" y="0"/>
                </a:lnTo>
                <a:lnTo>
                  <a:pt x="2721833" y="460556"/>
                </a:lnTo>
                <a:lnTo>
                  <a:pt x="0" y="460556"/>
                </a:lnTo>
                <a:close/>
              </a:path>
            </a:pathLst>
          </a:custGeom>
          <a:solidFill>
            <a:srgbClr val="23B2E5"/>
          </a:solidFill>
        </p:spPr>
        <p:txBody>
          <a:bodyPr/>
          <a:lstStyle/>
          <a:p>
            <a:endParaRPr lang="en-US"/>
          </a:p>
        </p:txBody>
      </p:sp>
      <p:sp>
        <p:nvSpPr>
          <p:cNvPr id="7" name="TextBox 7"/>
          <p:cNvSpPr txBox="1"/>
          <p:nvPr/>
        </p:nvSpPr>
        <p:spPr>
          <a:xfrm>
            <a:off x="-293044" y="1606512"/>
            <a:ext cx="6889640" cy="1262224"/>
          </a:xfrm>
          <a:prstGeom prst="rect">
            <a:avLst/>
          </a:prstGeom>
        </p:spPr>
        <p:txBody>
          <a:bodyPr lIns="50800" tIns="50800" rIns="50800" bIns="50800" rtlCol="0" anchor="ctr"/>
          <a:lstStyle/>
          <a:p>
            <a:pPr algn="ctr">
              <a:lnSpc>
                <a:spcPts val="2054"/>
              </a:lnSpc>
            </a:pPr>
            <a:endParaRPr/>
          </a:p>
        </p:txBody>
      </p:sp>
      <p:sp>
        <p:nvSpPr>
          <p:cNvPr id="8" name="Freeform 8"/>
          <p:cNvSpPr/>
          <p:nvPr/>
        </p:nvSpPr>
        <p:spPr>
          <a:xfrm>
            <a:off x="6097749" y="-57150"/>
            <a:ext cx="6091203" cy="6915150"/>
          </a:xfrm>
          <a:custGeom>
            <a:avLst/>
            <a:gdLst/>
            <a:ahLst/>
            <a:cxnLst/>
            <a:rect l="l" t="t" r="r" b="b"/>
            <a:pathLst>
              <a:path w="6091203" h="6915150">
                <a:moveTo>
                  <a:pt x="0" y="0"/>
                </a:moveTo>
                <a:lnTo>
                  <a:pt x="6091203" y="0"/>
                </a:lnTo>
                <a:lnTo>
                  <a:pt x="6091203" y="6915150"/>
                </a:lnTo>
                <a:lnTo>
                  <a:pt x="0" y="6915150"/>
                </a:lnTo>
                <a:lnTo>
                  <a:pt x="0" y="0"/>
                </a:lnTo>
                <a:close/>
              </a:path>
            </a:pathLst>
          </a:custGeom>
          <a:blipFill>
            <a:blip r:embed="rId3"/>
            <a:stretch>
              <a:fillRect t="-8794" b="-8794"/>
            </a:stretch>
          </a:blipFill>
        </p:spPr>
        <p:txBody>
          <a:bodyPr/>
          <a:lstStyle/>
          <a:p>
            <a:endParaRPr lang="en-US"/>
          </a:p>
        </p:txBody>
      </p:sp>
      <p:grpSp>
        <p:nvGrpSpPr>
          <p:cNvPr id="9" name="Group 9"/>
          <p:cNvGrpSpPr/>
          <p:nvPr/>
        </p:nvGrpSpPr>
        <p:grpSpPr>
          <a:xfrm>
            <a:off x="-633707" y="-15208"/>
            <a:ext cx="2928239" cy="559345"/>
            <a:chOff x="0" y="0"/>
            <a:chExt cx="1157124" cy="221031"/>
          </a:xfrm>
        </p:grpSpPr>
        <p:sp>
          <p:nvSpPr>
            <p:cNvPr id="10" name="Freeform 10"/>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11" name="TextBox 11"/>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12" name="Group 12"/>
          <p:cNvGrpSpPr/>
          <p:nvPr/>
        </p:nvGrpSpPr>
        <p:grpSpPr>
          <a:xfrm>
            <a:off x="1710491" y="-141491"/>
            <a:ext cx="1775838" cy="811912"/>
            <a:chOff x="0" y="0"/>
            <a:chExt cx="483446" cy="221031"/>
          </a:xfrm>
        </p:grpSpPr>
        <p:sp>
          <p:nvSpPr>
            <p:cNvPr id="13" name="Freeform 13"/>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14" name="TextBox 14"/>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15" name="Group 15"/>
          <p:cNvGrpSpPr/>
          <p:nvPr/>
        </p:nvGrpSpPr>
        <p:grpSpPr>
          <a:xfrm>
            <a:off x="2783829" y="-141491"/>
            <a:ext cx="1775838" cy="811912"/>
            <a:chOff x="0" y="0"/>
            <a:chExt cx="483446" cy="221031"/>
          </a:xfrm>
        </p:grpSpPr>
        <p:sp>
          <p:nvSpPr>
            <p:cNvPr id="16" name="Freeform 1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17" name="TextBox 17"/>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sp>
        <p:nvSpPr>
          <p:cNvPr id="19" name="Freeform 19"/>
          <p:cNvSpPr/>
          <p:nvPr/>
        </p:nvSpPr>
        <p:spPr>
          <a:xfrm>
            <a:off x="363733" y="3219554"/>
            <a:ext cx="638471" cy="638471"/>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3B2E5"/>
          </a:solidFill>
        </p:spPr>
        <p:txBody>
          <a:bodyPr/>
          <a:lstStyle/>
          <a:p>
            <a:endParaRPr lang="en-US"/>
          </a:p>
        </p:txBody>
      </p:sp>
      <p:sp>
        <p:nvSpPr>
          <p:cNvPr id="21" name="Freeform 21"/>
          <p:cNvSpPr/>
          <p:nvPr/>
        </p:nvSpPr>
        <p:spPr>
          <a:xfrm>
            <a:off x="363733" y="4030862"/>
            <a:ext cx="638471" cy="638471"/>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3B2E5"/>
          </a:solidFill>
        </p:spPr>
        <p:txBody>
          <a:bodyPr/>
          <a:lstStyle/>
          <a:p>
            <a:endParaRPr lang="en-US"/>
          </a:p>
        </p:txBody>
      </p:sp>
      <p:sp>
        <p:nvSpPr>
          <p:cNvPr id="25" name="Freeform 25"/>
          <p:cNvSpPr/>
          <p:nvPr/>
        </p:nvSpPr>
        <p:spPr>
          <a:xfrm>
            <a:off x="408648" y="4208888"/>
            <a:ext cx="548640" cy="274320"/>
          </a:xfrm>
          <a:custGeom>
            <a:avLst/>
            <a:gdLst/>
            <a:ahLst/>
            <a:cxnLst/>
            <a:rect l="l" t="t" r="r" b="b"/>
            <a:pathLst>
              <a:path w="354248" h="512474">
                <a:moveTo>
                  <a:pt x="0" y="0"/>
                </a:moveTo>
                <a:lnTo>
                  <a:pt x="354248" y="0"/>
                </a:lnTo>
                <a:lnTo>
                  <a:pt x="354248" y="512474"/>
                </a:lnTo>
                <a:lnTo>
                  <a:pt x="0" y="51247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7" name="TextBox 27"/>
          <p:cNvSpPr txBox="1"/>
          <p:nvPr/>
        </p:nvSpPr>
        <p:spPr>
          <a:xfrm>
            <a:off x="67204" y="1017924"/>
            <a:ext cx="6094476" cy="654025"/>
          </a:xfrm>
          <a:prstGeom prst="rect">
            <a:avLst/>
          </a:prstGeom>
        </p:spPr>
        <p:txBody>
          <a:bodyPr lIns="0" tIns="0" rIns="0" bIns="0" rtlCol="0" anchor="t">
            <a:spAutoFit/>
          </a:bodyPr>
          <a:lstStyle/>
          <a:p>
            <a:pPr algn="ctr">
              <a:lnSpc>
                <a:spcPts val="5141"/>
              </a:lnSpc>
            </a:pPr>
            <a:r>
              <a:rPr lang="en-US" sz="6000">
                <a:solidFill>
                  <a:srgbClr val="445259"/>
                </a:solidFill>
                <a:latin typeface="Impact"/>
                <a:ea typeface="Impact"/>
                <a:cs typeface="Impact"/>
                <a:sym typeface="Impact"/>
              </a:rPr>
              <a:t>TIMING</a:t>
            </a:r>
            <a:r>
              <a:rPr lang="en-US" sz="6000">
                <a:solidFill>
                  <a:srgbClr val="23B2E5"/>
                </a:solidFill>
                <a:latin typeface="Impact"/>
                <a:ea typeface="Impact"/>
                <a:cs typeface="Impact"/>
                <a:sym typeface="Impact"/>
              </a:rPr>
              <a:t> </a:t>
            </a:r>
            <a:endParaRPr lang="en-US" sz="6000">
              <a:solidFill>
                <a:srgbClr val="445259"/>
              </a:solidFill>
              <a:latin typeface="Impact"/>
              <a:ea typeface="Impact"/>
              <a:cs typeface="Impact"/>
              <a:sym typeface="Impact"/>
            </a:endParaRPr>
          </a:p>
        </p:txBody>
      </p:sp>
      <p:sp>
        <p:nvSpPr>
          <p:cNvPr id="28" name="TextBox 28"/>
          <p:cNvSpPr txBox="1"/>
          <p:nvPr/>
        </p:nvSpPr>
        <p:spPr>
          <a:xfrm>
            <a:off x="753004" y="1893299"/>
            <a:ext cx="4797544" cy="1282402"/>
          </a:xfrm>
          <a:prstGeom prst="rect">
            <a:avLst/>
          </a:prstGeom>
        </p:spPr>
        <p:txBody>
          <a:bodyPr lIns="0" tIns="0" rIns="0" bIns="0" rtlCol="0" anchor="t">
            <a:spAutoFit/>
          </a:bodyPr>
          <a:lstStyle/>
          <a:p>
            <a:pPr algn="l">
              <a:lnSpc>
                <a:spcPts val="2000"/>
              </a:lnSpc>
            </a:pPr>
            <a:r>
              <a:rPr lang="en-US">
                <a:solidFill>
                  <a:srgbClr val="FFFFFF"/>
                </a:solidFill>
                <a:latin typeface="Open Sans 2"/>
                <a:ea typeface="Open Sans 2"/>
                <a:cs typeface="Open Sans 2"/>
                <a:sym typeface="Open Sans 2"/>
              </a:rPr>
              <a:t>We align timelines with purpose—moving quickly when decisions are being made and taking more time when it strengthens the work.</a:t>
            </a:r>
          </a:p>
          <a:p>
            <a:pPr algn="l">
              <a:lnSpc>
                <a:spcPts val="2000"/>
              </a:lnSpc>
            </a:pPr>
            <a:endParaRPr lang="en-US">
              <a:solidFill>
                <a:srgbClr val="FFFFFF"/>
              </a:solidFill>
              <a:latin typeface="Open Sans 2"/>
              <a:ea typeface="Open Sans 2"/>
              <a:cs typeface="Open Sans 2"/>
              <a:sym typeface="Open Sans 2"/>
            </a:endParaRPr>
          </a:p>
        </p:txBody>
      </p:sp>
      <p:sp>
        <p:nvSpPr>
          <p:cNvPr id="29" name="TextBox 29"/>
          <p:cNvSpPr txBox="1"/>
          <p:nvPr/>
        </p:nvSpPr>
        <p:spPr>
          <a:xfrm>
            <a:off x="1045260" y="3153882"/>
            <a:ext cx="4175326" cy="3409716"/>
          </a:xfrm>
          <a:prstGeom prst="rect">
            <a:avLst/>
          </a:prstGeom>
        </p:spPr>
        <p:txBody>
          <a:bodyPr wrap="square" lIns="0" tIns="0" rIns="0" bIns="0" rtlCol="0" anchor="t">
            <a:spAutoFit/>
          </a:bodyPr>
          <a:lstStyle/>
          <a:p>
            <a:pPr marL="310896" lvl="1" indent="-155448">
              <a:lnSpc>
                <a:spcPts val="2000"/>
              </a:lnSpc>
              <a:spcBef>
                <a:spcPts val="600"/>
              </a:spcBef>
              <a:spcAft>
                <a:spcPts val="600"/>
              </a:spcAft>
              <a:buFont typeface="Arial"/>
              <a:buChar char="•"/>
            </a:pPr>
            <a:r>
              <a:rPr lang="en-US">
                <a:solidFill>
                  <a:srgbClr val="445259"/>
                </a:solidFill>
                <a:latin typeface="Open Sans 2"/>
                <a:ea typeface="Open Sans 2"/>
                <a:cs typeface="Open Sans 2"/>
                <a:sym typeface="Open Sans 2"/>
              </a:rPr>
              <a:t>Tend to have </a:t>
            </a:r>
            <a:r>
              <a:rPr lang="en-US" b="1">
                <a:solidFill>
                  <a:srgbClr val="445259"/>
                </a:solidFill>
                <a:latin typeface="Open Sans 2"/>
                <a:ea typeface="Open Sans 2"/>
                <a:cs typeface="Open Sans 2"/>
                <a:sym typeface="Open Sans 2"/>
              </a:rPr>
              <a:t>flexible-</a:t>
            </a:r>
            <a:r>
              <a:rPr lang="en-US" b="1" err="1">
                <a:solidFill>
                  <a:srgbClr val="445259"/>
                </a:solidFill>
                <a:latin typeface="Open Sans 2"/>
                <a:ea typeface="Open Sans 2"/>
                <a:cs typeface="Open Sans 2"/>
                <a:sym typeface="Open Sans 2"/>
              </a:rPr>
              <a:t>ish</a:t>
            </a:r>
            <a:r>
              <a:rPr lang="en-US">
                <a:solidFill>
                  <a:srgbClr val="445259"/>
                </a:solidFill>
                <a:latin typeface="Open Sans 2"/>
                <a:ea typeface="Open Sans 2"/>
                <a:cs typeface="Open Sans 2"/>
                <a:sym typeface="Open Sans 2"/>
              </a:rPr>
              <a:t> deadlines; adjust based on responses and partner feedback.</a:t>
            </a:r>
          </a:p>
          <a:p>
            <a:pPr marL="310896" lvl="1" indent="-155448" algn="l">
              <a:lnSpc>
                <a:spcPts val="2000"/>
              </a:lnSpc>
              <a:spcBef>
                <a:spcPts val="600"/>
              </a:spcBef>
              <a:spcAft>
                <a:spcPts val="600"/>
              </a:spcAft>
              <a:buFont typeface="Arial"/>
              <a:buChar char="•"/>
            </a:pPr>
            <a:r>
              <a:rPr lang="en-US">
                <a:solidFill>
                  <a:srgbClr val="445259"/>
                </a:solidFill>
                <a:latin typeface="Open Sans 2"/>
                <a:ea typeface="Open Sans 2"/>
                <a:cs typeface="Open Sans 2"/>
                <a:sym typeface="Open Sans 2"/>
              </a:rPr>
              <a:t>Working backwards thinking about when something is the most </a:t>
            </a:r>
            <a:r>
              <a:rPr lang="en-US" b="1">
                <a:solidFill>
                  <a:srgbClr val="445259"/>
                </a:solidFill>
                <a:latin typeface="Open Sans 2"/>
                <a:ea typeface="Open Sans 2"/>
                <a:cs typeface="Open Sans 2"/>
                <a:sym typeface="Open Sans 2"/>
              </a:rPr>
              <a:t>useful</a:t>
            </a:r>
            <a:r>
              <a:rPr lang="en-US">
                <a:solidFill>
                  <a:srgbClr val="445259"/>
                </a:solidFill>
                <a:latin typeface="Open Sans 2"/>
                <a:ea typeface="Open Sans 2"/>
                <a:cs typeface="Open Sans 2"/>
                <a:sym typeface="Open Sans 2"/>
              </a:rPr>
              <a:t> or </a:t>
            </a:r>
            <a:r>
              <a:rPr lang="en-US" b="1">
                <a:solidFill>
                  <a:srgbClr val="445259"/>
                </a:solidFill>
                <a:latin typeface="Open Sans 2"/>
                <a:ea typeface="Open Sans 2"/>
                <a:cs typeface="Open Sans 2"/>
                <a:sym typeface="Open Sans 2"/>
              </a:rPr>
              <a:t>impactful.</a:t>
            </a:r>
          </a:p>
          <a:p>
            <a:pPr marL="310896" lvl="1" indent="-155448" algn="l">
              <a:lnSpc>
                <a:spcPts val="2000"/>
              </a:lnSpc>
              <a:spcBef>
                <a:spcPts val="600"/>
              </a:spcBef>
              <a:spcAft>
                <a:spcPts val="600"/>
              </a:spcAft>
              <a:buFont typeface="Arial"/>
              <a:buChar char="•"/>
            </a:pPr>
            <a:r>
              <a:rPr lang="en-US">
                <a:solidFill>
                  <a:srgbClr val="445259"/>
                </a:solidFill>
                <a:latin typeface="Open Sans 2"/>
                <a:ea typeface="Open Sans 2"/>
                <a:cs typeface="Open Sans 2"/>
                <a:sym typeface="Open Sans 2"/>
              </a:rPr>
              <a:t>Consider when timing is </a:t>
            </a:r>
            <a:r>
              <a:rPr lang="en-US" b="1">
                <a:solidFill>
                  <a:srgbClr val="445259"/>
                </a:solidFill>
                <a:latin typeface="Open Sans 2"/>
                <a:ea typeface="Open Sans 2"/>
                <a:cs typeface="Open Sans 2"/>
                <a:sym typeface="Open Sans 2"/>
              </a:rPr>
              <a:t>best for partners</a:t>
            </a:r>
            <a:r>
              <a:rPr lang="en-US">
                <a:solidFill>
                  <a:srgbClr val="445259"/>
                </a:solidFill>
                <a:latin typeface="Open Sans 2"/>
                <a:ea typeface="Open Sans 2"/>
                <a:cs typeface="Open Sans 2"/>
                <a:sym typeface="Open Sans 2"/>
              </a:rPr>
              <a:t>.</a:t>
            </a:r>
          </a:p>
          <a:p>
            <a:pPr marL="310896" lvl="1" indent="-155448" algn="l">
              <a:lnSpc>
                <a:spcPts val="2000"/>
              </a:lnSpc>
              <a:spcBef>
                <a:spcPts val="600"/>
              </a:spcBef>
              <a:spcAft>
                <a:spcPts val="600"/>
              </a:spcAft>
              <a:buFont typeface="Arial"/>
              <a:buChar char="•"/>
            </a:pPr>
            <a:r>
              <a:rPr lang="en-US">
                <a:solidFill>
                  <a:srgbClr val="445259"/>
                </a:solidFill>
                <a:latin typeface="Open Sans 2"/>
                <a:ea typeface="Open Sans 2"/>
                <a:cs typeface="Open Sans 2"/>
                <a:sym typeface="Open Sans 2"/>
              </a:rPr>
              <a:t>Schedule outreach and meetings at </a:t>
            </a:r>
            <a:r>
              <a:rPr lang="en-US" b="1">
                <a:solidFill>
                  <a:srgbClr val="445259"/>
                </a:solidFill>
                <a:latin typeface="Open Sans 2"/>
                <a:ea typeface="Open Sans 2"/>
                <a:cs typeface="Open Sans 2"/>
                <a:sym typeface="Open Sans 2"/>
              </a:rPr>
              <a:t>times that fit community </a:t>
            </a:r>
            <a:r>
              <a:rPr lang="en-US">
                <a:solidFill>
                  <a:srgbClr val="445259"/>
                </a:solidFill>
                <a:latin typeface="Open Sans 2"/>
                <a:ea typeface="Open Sans 2"/>
                <a:cs typeface="Open Sans 2"/>
                <a:sym typeface="Open Sans 2"/>
              </a:rPr>
              <a:t>routines and responsibilities.</a:t>
            </a:r>
          </a:p>
        </p:txBody>
      </p:sp>
      <p:sp>
        <p:nvSpPr>
          <p:cNvPr id="5" name="Freeform 23">
            <a:extLst>
              <a:ext uri="{FF2B5EF4-FFF2-40B4-BE49-F238E27FC236}">
                <a16:creationId xmlns:a16="http://schemas.microsoft.com/office/drawing/2014/main" id="{FA4F83F8-165B-C1CC-A486-FA3FAA69ED5D}"/>
              </a:ext>
            </a:extLst>
          </p:cNvPr>
          <p:cNvSpPr/>
          <p:nvPr/>
        </p:nvSpPr>
        <p:spPr>
          <a:xfrm>
            <a:off x="363733" y="4800613"/>
            <a:ext cx="638471" cy="638471"/>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3B2E5"/>
          </a:solidFill>
        </p:spPr>
        <p:txBody>
          <a:bodyPr/>
          <a:lstStyle/>
          <a:p>
            <a:endParaRPr lang="en-US"/>
          </a:p>
        </p:txBody>
      </p:sp>
      <p:sp>
        <p:nvSpPr>
          <p:cNvPr id="18" name="Freeform 24">
            <a:extLst>
              <a:ext uri="{FF2B5EF4-FFF2-40B4-BE49-F238E27FC236}">
                <a16:creationId xmlns:a16="http://schemas.microsoft.com/office/drawing/2014/main" id="{BD78C28B-E435-91B2-5956-27C58FB770F9}"/>
              </a:ext>
            </a:extLst>
          </p:cNvPr>
          <p:cNvSpPr/>
          <p:nvPr/>
        </p:nvSpPr>
        <p:spPr>
          <a:xfrm>
            <a:off x="487040" y="3284351"/>
            <a:ext cx="457200" cy="480249"/>
          </a:xfrm>
          <a:custGeom>
            <a:avLst/>
            <a:gdLst/>
            <a:ahLst/>
            <a:cxnLst/>
            <a:rect l="l" t="t" r="r" b="b"/>
            <a:pathLst>
              <a:path w="316965" h="480249">
                <a:moveTo>
                  <a:pt x="0" y="0"/>
                </a:moveTo>
                <a:lnTo>
                  <a:pt x="316965" y="0"/>
                </a:lnTo>
                <a:lnTo>
                  <a:pt x="316965" y="480249"/>
                </a:lnTo>
                <a:lnTo>
                  <a:pt x="0" y="48024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23">
            <a:extLst>
              <a:ext uri="{FF2B5EF4-FFF2-40B4-BE49-F238E27FC236}">
                <a16:creationId xmlns:a16="http://schemas.microsoft.com/office/drawing/2014/main" id="{D8C31C73-C989-42A3-FA93-D8D45C96E397}"/>
              </a:ext>
            </a:extLst>
          </p:cNvPr>
          <p:cNvSpPr/>
          <p:nvPr/>
        </p:nvSpPr>
        <p:spPr>
          <a:xfrm>
            <a:off x="363733" y="5566823"/>
            <a:ext cx="638471" cy="638471"/>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3B2E5"/>
          </a:solidFill>
        </p:spPr>
        <p:txBody>
          <a:bodyPr/>
          <a:lstStyle/>
          <a:p>
            <a:endParaRPr lang="en-US"/>
          </a:p>
        </p:txBody>
      </p:sp>
      <p:sp>
        <p:nvSpPr>
          <p:cNvPr id="3" name="Freeform 24">
            <a:extLst>
              <a:ext uri="{FF2B5EF4-FFF2-40B4-BE49-F238E27FC236}">
                <a16:creationId xmlns:a16="http://schemas.microsoft.com/office/drawing/2014/main" id="{023F93EA-A7B4-82C5-B2D1-51F2931A18B2}"/>
              </a:ext>
            </a:extLst>
          </p:cNvPr>
          <p:cNvSpPr/>
          <p:nvPr/>
        </p:nvSpPr>
        <p:spPr>
          <a:xfrm>
            <a:off x="449937" y="5680245"/>
            <a:ext cx="457200" cy="457200"/>
          </a:xfrm>
          <a:custGeom>
            <a:avLst/>
            <a:gdLst/>
            <a:ahLst/>
            <a:cxnLst/>
            <a:rect l="l" t="t" r="r" b="b"/>
            <a:pathLst>
              <a:path w="316965" h="480249">
                <a:moveTo>
                  <a:pt x="0" y="0"/>
                </a:moveTo>
                <a:lnTo>
                  <a:pt x="316965" y="0"/>
                </a:lnTo>
                <a:lnTo>
                  <a:pt x="316965" y="480249"/>
                </a:lnTo>
                <a:lnTo>
                  <a:pt x="0" y="480249"/>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6" name="Freeform 26"/>
          <p:cNvSpPr/>
          <p:nvPr/>
        </p:nvSpPr>
        <p:spPr>
          <a:xfrm>
            <a:off x="487040" y="4900657"/>
            <a:ext cx="403078" cy="406031"/>
          </a:xfrm>
          <a:custGeom>
            <a:avLst/>
            <a:gdLst/>
            <a:ahLst/>
            <a:cxnLst/>
            <a:rect l="l" t="t" r="r" b="b"/>
            <a:pathLst>
              <a:path w="403078" h="406031">
                <a:moveTo>
                  <a:pt x="0" y="0"/>
                </a:moveTo>
                <a:lnTo>
                  <a:pt x="403078" y="0"/>
                </a:lnTo>
                <a:lnTo>
                  <a:pt x="403078" y="406031"/>
                </a:lnTo>
                <a:lnTo>
                  <a:pt x="0" y="40603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15EC5F-2B23-604E-E7B7-9C99047F1FDE}"/>
              </a:ext>
            </a:extLst>
          </p:cNvPr>
          <p:cNvSpPr>
            <a:spLocks noGrp="1"/>
          </p:cNvSpPr>
          <p:nvPr>
            <p:ph type="title"/>
          </p:nvPr>
        </p:nvSpPr>
        <p:spPr>
          <a:xfrm>
            <a:off x="219276" y="71919"/>
            <a:ext cx="11129212" cy="1263175"/>
          </a:xfrm>
        </p:spPr>
        <p:txBody>
          <a:bodyPr>
            <a:normAutofit/>
          </a:bodyPr>
          <a:lstStyle/>
          <a:p>
            <a:r>
              <a:rPr lang="en-US">
                <a:solidFill>
                  <a:srgbClr val="445259"/>
                </a:solidFill>
                <a:latin typeface="Impact" panose="020B0806030902050204" pitchFamily="34" charset="0"/>
                <a:ea typeface="Open Sans" panose="020B0606030504020204" pitchFamily="34" charset="0"/>
                <a:cs typeface="Open Sans" panose="020B0606030504020204" pitchFamily="34" charset="0"/>
              </a:rPr>
              <a:t>TURNING STRATEGIES INTO </a:t>
            </a:r>
            <a:r>
              <a:rPr lang="en-US">
                <a:solidFill>
                  <a:schemeClr val="accent2"/>
                </a:solidFill>
                <a:latin typeface="Impact" panose="020B0806030902050204" pitchFamily="34" charset="0"/>
                <a:ea typeface="Open Sans" panose="020B0606030504020204" pitchFamily="34" charset="0"/>
                <a:cs typeface="Open Sans" panose="020B0606030504020204" pitchFamily="34" charset="0"/>
              </a:rPr>
              <a:t>DESIGN DECISIONS</a:t>
            </a:r>
          </a:p>
        </p:txBody>
      </p:sp>
      <p:graphicFrame>
        <p:nvGraphicFramePr>
          <p:cNvPr id="3" name="Table 2">
            <a:extLst>
              <a:ext uri="{FF2B5EF4-FFF2-40B4-BE49-F238E27FC236}">
                <a16:creationId xmlns:a16="http://schemas.microsoft.com/office/drawing/2014/main" id="{3B37320F-CF2A-1DA9-F067-74766C446123}"/>
              </a:ext>
            </a:extLst>
          </p:cNvPr>
          <p:cNvGraphicFramePr>
            <a:graphicFrameLocks noGrp="1"/>
          </p:cNvGraphicFramePr>
          <p:nvPr>
            <p:extLst>
              <p:ext uri="{D42A27DB-BD31-4B8C-83A1-F6EECF244321}">
                <p14:modId xmlns:p14="http://schemas.microsoft.com/office/powerpoint/2010/main" val="3404044246"/>
              </p:ext>
            </p:extLst>
          </p:nvPr>
        </p:nvGraphicFramePr>
        <p:xfrm>
          <a:off x="843512" y="1152172"/>
          <a:ext cx="10383254" cy="5021939"/>
        </p:xfrm>
        <a:graphic>
          <a:graphicData uri="http://schemas.openxmlformats.org/drawingml/2006/table">
            <a:tbl>
              <a:tblPr firstRow="1" bandRow="1">
                <a:tableStyleId>{912C8C85-51F0-491E-9774-3900AFEF0FD7}</a:tableStyleId>
              </a:tblPr>
              <a:tblGrid>
                <a:gridCol w="2444218">
                  <a:extLst>
                    <a:ext uri="{9D8B030D-6E8A-4147-A177-3AD203B41FA5}">
                      <a16:colId xmlns:a16="http://schemas.microsoft.com/office/drawing/2014/main" val="964396404"/>
                    </a:ext>
                  </a:extLst>
                </a:gridCol>
                <a:gridCol w="7939036">
                  <a:extLst>
                    <a:ext uri="{9D8B030D-6E8A-4147-A177-3AD203B41FA5}">
                      <a16:colId xmlns:a16="http://schemas.microsoft.com/office/drawing/2014/main" val="3486540558"/>
                    </a:ext>
                  </a:extLst>
                </a:gridCol>
              </a:tblGrid>
              <a:tr h="661069">
                <a:tc>
                  <a:txBody>
                    <a:bodyPr/>
                    <a:lstStyle/>
                    <a:p>
                      <a:r>
                        <a:rPr lang="en-US" sz="1800" b="1">
                          <a:latin typeface="Open Sans" panose="020B0606030504020204" pitchFamily="34" charset="0"/>
                          <a:ea typeface="Open Sans" panose="020B0606030504020204" pitchFamily="34" charset="0"/>
                          <a:cs typeface="Open Sans" panose="020B0606030504020204" pitchFamily="34" charset="0"/>
                        </a:rPr>
                        <a:t>Strategy</a:t>
                      </a:r>
                      <a:endParaRPr lang="en-US" sz="1500">
                        <a:latin typeface="Open Sans" panose="020B0606030504020204" pitchFamily="34" charset="0"/>
                        <a:ea typeface="Open Sans" panose="020B0606030504020204" pitchFamily="34" charset="0"/>
                        <a:cs typeface="Open Sans" panose="020B0606030504020204" pitchFamily="34" charset="0"/>
                      </a:endParaRPr>
                    </a:p>
                  </a:txBody>
                  <a:tcPr marL="85396" marR="85396" marT="42698" marB="42698" anchor="ctr"/>
                </a:tc>
                <a:tc>
                  <a:txBody>
                    <a:bodyPr/>
                    <a:lstStyle/>
                    <a:p>
                      <a:r>
                        <a:rPr lang="en-US" sz="1800" b="1">
                          <a:latin typeface="Open Sans" panose="020B0606030504020204" pitchFamily="34" charset="0"/>
                          <a:ea typeface="Open Sans" panose="020B0606030504020204" pitchFamily="34" charset="0"/>
                          <a:cs typeface="Open Sans" panose="020B0606030504020204" pitchFamily="34" charset="0"/>
                        </a:rPr>
                        <a:t>What this means when designing an evaluation</a:t>
                      </a:r>
                      <a:endParaRPr lang="en-US" sz="1800">
                        <a:latin typeface="Open Sans" panose="020B0606030504020204" pitchFamily="34" charset="0"/>
                        <a:ea typeface="Open Sans" panose="020B0606030504020204" pitchFamily="34" charset="0"/>
                        <a:cs typeface="Open Sans" panose="020B0606030504020204" pitchFamily="34" charset="0"/>
                      </a:endParaRPr>
                    </a:p>
                  </a:txBody>
                  <a:tcPr marL="85396" marR="85396" marT="42698" marB="42698" anchor="ctr"/>
                </a:tc>
                <a:extLst>
                  <a:ext uri="{0D108BD9-81ED-4DB2-BD59-A6C34878D82A}">
                    <a16:rowId xmlns:a16="http://schemas.microsoft.com/office/drawing/2014/main" val="2033613057"/>
                  </a:ext>
                </a:extLst>
              </a:tr>
              <a:tr h="661069">
                <a:tc>
                  <a:txBody>
                    <a:bodyPr/>
                    <a:lstStyle/>
                    <a:p>
                      <a:r>
                        <a:rPr lang="en-US" sz="1700">
                          <a:latin typeface="Open Sans" panose="020B0606030504020204" pitchFamily="34" charset="0"/>
                          <a:ea typeface="Open Sans" panose="020B0606030504020204" pitchFamily="34" charset="0"/>
                          <a:cs typeface="Open Sans" panose="020B0606030504020204" pitchFamily="34" charset="0"/>
                        </a:rPr>
                        <a:t>Relationships</a:t>
                      </a:r>
                    </a:p>
                  </a:txBody>
                  <a:tcPr marL="85396" marR="85396" marT="42698" marB="42698" anchor="ctr"/>
                </a:tc>
                <a:tc>
                  <a:txBody>
                    <a:bodyPr/>
                    <a:lstStyle/>
                    <a:p>
                      <a:pPr rtl="0" fontAlgn="t">
                        <a:spcBef>
                          <a:spcPts val="0"/>
                        </a:spcBef>
                        <a:spcAft>
                          <a:spcPts val="0"/>
                        </a:spcAft>
                      </a:pPr>
                      <a:r>
                        <a:rPr lang="en-US" sz="1700" b="0" i="0" u="none" strike="noStrike">
                          <a:solidFill>
                            <a:srgbClr val="000000"/>
                          </a:solidFill>
                          <a:effectLst/>
                          <a:latin typeface="Open Sans" panose="020B0606030504020204" pitchFamily="34" charset="0"/>
                          <a:ea typeface="Open Sans" panose="020B0606030504020204" pitchFamily="34" charset="0"/>
                          <a:cs typeface="Open Sans" panose="020B0606030504020204" pitchFamily="34" charset="0"/>
                        </a:rPr>
                        <a:t>Who are you building with, not just informing? How will you sustain trust and collaboration? How will you create and maintain a psychologically safe space for partners? How will you successfully plan for staff or partner changes? </a:t>
                      </a:r>
                      <a:endParaRPr lang="en-US" sz="1700">
                        <a:effectLst/>
                        <a:latin typeface="Open Sans" panose="020B0606030504020204" pitchFamily="34" charset="0"/>
                        <a:ea typeface="Open Sans" panose="020B0606030504020204" pitchFamily="34" charset="0"/>
                        <a:cs typeface="Open Sans" panose="020B0606030504020204" pitchFamily="34" charset="0"/>
                      </a:endParaRPr>
                    </a:p>
                  </a:txBody>
                  <a:tcPr marL="63500" marR="63500" marT="63500" marB="63500"/>
                </a:tc>
                <a:extLst>
                  <a:ext uri="{0D108BD9-81ED-4DB2-BD59-A6C34878D82A}">
                    <a16:rowId xmlns:a16="http://schemas.microsoft.com/office/drawing/2014/main" val="2787897019"/>
                  </a:ext>
                </a:extLst>
              </a:tr>
              <a:tr h="406177">
                <a:tc>
                  <a:txBody>
                    <a:bodyPr/>
                    <a:lstStyle/>
                    <a:p>
                      <a:r>
                        <a:rPr lang="en-US" sz="1700">
                          <a:latin typeface="Open Sans" panose="020B0606030504020204" pitchFamily="34" charset="0"/>
                          <a:ea typeface="Open Sans" panose="020B0606030504020204" pitchFamily="34" charset="0"/>
                          <a:cs typeface="Open Sans" panose="020B0606030504020204" pitchFamily="34" charset="0"/>
                        </a:rPr>
                        <a:t>Community Voice</a:t>
                      </a:r>
                    </a:p>
                  </a:txBody>
                  <a:tcPr marL="85396" marR="85396" marT="42698" marB="42698" anchor="ctr"/>
                </a:tc>
                <a:tc>
                  <a:txBody>
                    <a:bodyPr/>
                    <a:lstStyle/>
                    <a:p>
                      <a:r>
                        <a:rPr lang="en-US" sz="1700">
                          <a:latin typeface="Open Sans" panose="020B0606030504020204" pitchFamily="34" charset="0"/>
                          <a:ea typeface="Open Sans" panose="020B0606030504020204" pitchFamily="34" charset="0"/>
                          <a:cs typeface="Open Sans" panose="020B0606030504020204" pitchFamily="34" charset="0"/>
                        </a:rPr>
                        <a:t>Who helps shape your questions, tools, and interpretations?</a:t>
                      </a:r>
                    </a:p>
                  </a:txBody>
                  <a:tcPr marL="85396" marR="85396" marT="42698" marB="42698" anchor="ctr"/>
                </a:tc>
                <a:extLst>
                  <a:ext uri="{0D108BD9-81ED-4DB2-BD59-A6C34878D82A}">
                    <a16:rowId xmlns:a16="http://schemas.microsoft.com/office/drawing/2014/main" val="299348701"/>
                  </a:ext>
                </a:extLst>
              </a:tr>
              <a:tr h="406177">
                <a:tc>
                  <a:txBody>
                    <a:bodyPr/>
                    <a:lstStyle/>
                    <a:p>
                      <a:r>
                        <a:rPr lang="en-US" sz="1700">
                          <a:latin typeface="Open Sans" panose="020B0606030504020204" pitchFamily="34" charset="0"/>
                          <a:ea typeface="Open Sans" panose="020B0606030504020204" pitchFamily="34" charset="0"/>
                          <a:cs typeface="Open Sans" panose="020B0606030504020204" pitchFamily="34" charset="0"/>
                        </a:rPr>
                        <a:t>Compensation</a:t>
                      </a:r>
                    </a:p>
                  </a:txBody>
                  <a:tcPr marL="85396" marR="85396" marT="42698" marB="42698" anchor="ctr"/>
                </a:tc>
                <a:tc>
                  <a:txBody>
                    <a:bodyPr/>
                    <a:lstStyle/>
                    <a:p>
                      <a:r>
                        <a:rPr lang="en-US" sz="1700">
                          <a:latin typeface="Open Sans" panose="020B0606030504020204" pitchFamily="34" charset="0"/>
                          <a:ea typeface="Open Sans" panose="020B0606030504020204" pitchFamily="34" charset="0"/>
                          <a:cs typeface="Open Sans" panose="020B0606030504020204" pitchFamily="34" charset="0"/>
                        </a:rPr>
                        <a:t>How do you recognize time and expertise?</a:t>
                      </a:r>
                    </a:p>
                  </a:txBody>
                  <a:tcPr marL="85396" marR="85396" marT="42698" marB="42698" anchor="ctr"/>
                </a:tc>
                <a:extLst>
                  <a:ext uri="{0D108BD9-81ED-4DB2-BD59-A6C34878D82A}">
                    <a16:rowId xmlns:a16="http://schemas.microsoft.com/office/drawing/2014/main" val="2911986960"/>
                  </a:ext>
                </a:extLst>
              </a:tr>
              <a:tr h="661069">
                <a:tc>
                  <a:txBody>
                    <a:bodyPr/>
                    <a:lstStyle/>
                    <a:p>
                      <a:r>
                        <a:rPr lang="en-US" sz="1700">
                          <a:latin typeface="Open Sans" panose="020B0606030504020204" pitchFamily="34" charset="0"/>
                          <a:ea typeface="Open Sans" panose="020B0606030504020204" pitchFamily="34" charset="0"/>
                          <a:cs typeface="Open Sans" panose="020B0606030504020204" pitchFamily="34" charset="0"/>
                        </a:rPr>
                        <a:t>Transparency</a:t>
                      </a:r>
                    </a:p>
                  </a:txBody>
                  <a:tcPr marL="85396" marR="85396" marT="42698" marB="42698" anchor="ctr"/>
                </a:tc>
                <a:tc>
                  <a:txBody>
                    <a:bodyPr/>
                    <a:lstStyle/>
                    <a:p>
                      <a:r>
                        <a:rPr lang="en-US" sz="1700">
                          <a:latin typeface="Open Sans" panose="020B0606030504020204" pitchFamily="34" charset="0"/>
                          <a:ea typeface="Open Sans" panose="020B0606030504020204" pitchFamily="34" charset="0"/>
                          <a:cs typeface="Open Sans" panose="020B0606030504020204" pitchFamily="34" charset="0"/>
                        </a:rPr>
                        <a:t>How will you tell people why you’re collecting data and how you’ll use it?</a:t>
                      </a:r>
                    </a:p>
                  </a:txBody>
                  <a:tcPr marL="85396" marR="85396" marT="42698" marB="42698" anchor="ctr"/>
                </a:tc>
                <a:extLst>
                  <a:ext uri="{0D108BD9-81ED-4DB2-BD59-A6C34878D82A}">
                    <a16:rowId xmlns:a16="http://schemas.microsoft.com/office/drawing/2014/main" val="2297250712"/>
                  </a:ext>
                </a:extLst>
              </a:tr>
              <a:tr h="661069">
                <a:tc>
                  <a:txBody>
                    <a:bodyPr/>
                    <a:lstStyle/>
                    <a:p>
                      <a:r>
                        <a:rPr lang="en-US" sz="1700">
                          <a:latin typeface="Open Sans" panose="020B0606030504020204" pitchFamily="34" charset="0"/>
                          <a:ea typeface="Open Sans" panose="020B0606030504020204" pitchFamily="34" charset="0"/>
                          <a:cs typeface="Open Sans" panose="020B0606030504020204" pitchFamily="34" charset="0"/>
                        </a:rPr>
                        <a:t>Accessibility</a:t>
                      </a:r>
                    </a:p>
                  </a:txBody>
                  <a:tcPr marL="85396" marR="85396" marT="42698" marB="42698" anchor="ctr"/>
                </a:tc>
                <a:tc>
                  <a:txBody>
                    <a:bodyPr/>
                    <a:lstStyle/>
                    <a:p>
                      <a:r>
                        <a:rPr lang="en-US" sz="1700">
                          <a:latin typeface="Open Sans" panose="020B0606030504020204" pitchFamily="34" charset="0"/>
                          <a:ea typeface="Open Sans" panose="020B0606030504020204" pitchFamily="34" charset="0"/>
                          <a:cs typeface="Open Sans" panose="020B0606030504020204" pitchFamily="34" charset="0"/>
                        </a:rPr>
                        <a:t>Who will be able to read or use your findings? How are you sharing your finding and in what formats?</a:t>
                      </a:r>
                    </a:p>
                  </a:txBody>
                  <a:tcPr marL="85396" marR="85396" marT="42698" marB="42698" anchor="ctr"/>
                </a:tc>
                <a:extLst>
                  <a:ext uri="{0D108BD9-81ED-4DB2-BD59-A6C34878D82A}">
                    <a16:rowId xmlns:a16="http://schemas.microsoft.com/office/drawing/2014/main" val="667334199"/>
                  </a:ext>
                </a:extLst>
              </a:tr>
              <a:tr h="661069">
                <a:tc>
                  <a:txBody>
                    <a:bodyPr/>
                    <a:lstStyle/>
                    <a:p>
                      <a:r>
                        <a:rPr lang="en-US" sz="1700">
                          <a:latin typeface="Open Sans" panose="020B0606030504020204" pitchFamily="34" charset="0"/>
                          <a:ea typeface="Open Sans" panose="020B0606030504020204" pitchFamily="34" charset="0"/>
                          <a:cs typeface="Open Sans" panose="020B0606030504020204" pitchFamily="34" charset="0"/>
                        </a:rPr>
                        <a:t>Responsiveness</a:t>
                      </a:r>
                    </a:p>
                  </a:txBody>
                  <a:tcPr marL="85396" marR="85396" marT="42698" marB="42698" anchor="ctr"/>
                </a:tc>
                <a:tc>
                  <a:txBody>
                    <a:bodyPr/>
                    <a:lstStyle/>
                    <a:p>
                      <a:r>
                        <a:rPr lang="en-US" sz="1700">
                          <a:latin typeface="Open Sans" panose="020B0606030504020204" pitchFamily="34" charset="0"/>
                          <a:ea typeface="Open Sans" panose="020B0606030504020204" pitchFamily="34" charset="0"/>
                          <a:cs typeface="Open Sans" panose="020B0606030504020204" pitchFamily="34" charset="0"/>
                        </a:rPr>
                        <a:t>What feedback or conditions might require you to adjust your plan? What feedback loops do you have built into your work? Don’t work in silos 🙂</a:t>
                      </a:r>
                    </a:p>
                  </a:txBody>
                  <a:tcPr marL="85396" marR="85396" marT="42698" marB="42698" anchor="ctr"/>
                </a:tc>
                <a:extLst>
                  <a:ext uri="{0D108BD9-81ED-4DB2-BD59-A6C34878D82A}">
                    <a16:rowId xmlns:a16="http://schemas.microsoft.com/office/drawing/2014/main" val="3384228614"/>
                  </a:ext>
                </a:extLst>
              </a:tr>
              <a:tr h="661069">
                <a:tc>
                  <a:txBody>
                    <a:bodyPr/>
                    <a:lstStyle/>
                    <a:p>
                      <a:r>
                        <a:rPr lang="en-US" sz="1700">
                          <a:latin typeface="Open Sans" panose="020B0606030504020204" pitchFamily="34" charset="0"/>
                          <a:ea typeface="Open Sans" panose="020B0606030504020204" pitchFamily="34" charset="0"/>
                          <a:cs typeface="Open Sans" panose="020B0606030504020204" pitchFamily="34" charset="0"/>
                        </a:rPr>
                        <a:t>Timing</a:t>
                      </a:r>
                    </a:p>
                  </a:txBody>
                  <a:tcPr marL="85396" marR="85396" marT="42698" marB="42698" anchor="ctr"/>
                </a:tc>
                <a:tc>
                  <a:txBody>
                    <a:bodyPr/>
                    <a:lstStyle/>
                    <a:p>
                      <a:r>
                        <a:rPr lang="en-US" sz="1700">
                          <a:latin typeface="Open Sans" panose="020B0606030504020204" pitchFamily="34" charset="0"/>
                          <a:ea typeface="Open Sans" panose="020B0606030504020204" pitchFamily="34" charset="0"/>
                          <a:cs typeface="Open Sans" panose="020B0606030504020204" pitchFamily="34" charset="0"/>
                        </a:rPr>
                        <a:t>How can you pace the work to stay both timely and thorough?</a:t>
                      </a:r>
                    </a:p>
                  </a:txBody>
                  <a:tcPr marL="85396" marR="85396" marT="42698" marB="42698" anchor="ctr"/>
                </a:tc>
                <a:extLst>
                  <a:ext uri="{0D108BD9-81ED-4DB2-BD59-A6C34878D82A}">
                    <a16:rowId xmlns:a16="http://schemas.microsoft.com/office/drawing/2014/main" val="1203807457"/>
                  </a:ext>
                </a:extLst>
              </a:tr>
            </a:tbl>
          </a:graphicData>
        </a:graphic>
      </p:graphicFrame>
      <p:grpSp>
        <p:nvGrpSpPr>
          <p:cNvPr id="6" name="Group 25">
            <a:extLst>
              <a:ext uri="{FF2B5EF4-FFF2-40B4-BE49-F238E27FC236}">
                <a16:creationId xmlns:a16="http://schemas.microsoft.com/office/drawing/2014/main" id="{D41B617C-8E77-9A9A-2C50-93372749044F}"/>
              </a:ext>
            </a:extLst>
          </p:cNvPr>
          <p:cNvGrpSpPr/>
          <p:nvPr/>
        </p:nvGrpSpPr>
        <p:grpSpPr>
          <a:xfrm rot="-10800000">
            <a:off x="1469280" y="5613859"/>
            <a:ext cx="2928242" cy="1614977"/>
            <a:chOff x="0" y="-28575"/>
            <a:chExt cx="1157125" cy="638175"/>
          </a:xfrm>
        </p:grpSpPr>
        <p:sp>
          <p:nvSpPr>
            <p:cNvPr id="7" name="Freeform 26">
              <a:extLst>
                <a:ext uri="{FF2B5EF4-FFF2-40B4-BE49-F238E27FC236}">
                  <a16:creationId xmlns:a16="http://schemas.microsoft.com/office/drawing/2014/main" id="{A0FFF20F-7301-701E-7741-C2E29EE7BA9A}"/>
                </a:ext>
              </a:extLst>
            </p:cNvPr>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8" name="TextBox 27">
              <a:extLst>
                <a:ext uri="{FF2B5EF4-FFF2-40B4-BE49-F238E27FC236}">
                  <a16:creationId xmlns:a16="http://schemas.microsoft.com/office/drawing/2014/main" id="{F23C9DEF-D67B-0DF1-F63A-CDA8BD683102}"/>
                </a:ext>
              </a:extLst>
            </p:cNvPr>
            <p:cNvSpPr txBox="1"/>
            <p:nvPr/>
          </p:nvSpPr>
          <p:spPr>
            <a:xfrm>
              <a:off x="101600" y="-28575"/>
              <a:ext cx="609600" cy="638175"/>
            </a:xfrm>
            <a:prstGeom prst="rect">
              <a:avLst/>
            </a:prstGeom>
          </p:spPr>
          <p:txBody>
            <a:bodyPr lIns="33858" tIns="33858" rIns="33858" bIns="33858" rtlCol="0" anchor="ctr"/>
            <a:lstStyle/>
            <a:p>
              <a:pPr algn="ctr">
                <a:lnSpc>
                  <a:spcPts val="1772"/>
                </a:lnSpc>
              </a:pPr>
              <a:endParaRPr/>
            </a:p>
          </p:txBody>
        </p:sp>
      </p:grpSp>
      <p:grpSp>
        <p:nvGrpSpPr>
          <p:cNvPr id="9" name="Group 28">
            <a:extLst>
              <a:ext uri="{FF2B5EF4-FFF2-40B4-BE49-F238E27FC236}">
                <a16:creationId xmlns:a16="http://schemas.microsoft.com/office/drawing/2014/main" id="{E9086E10-61F2-EF65-A553-26B07CA21D2D}"/>
              </a:ext>
            </a:extLst>
          </p:cNvPr>
          <p:cNvGrpSpPr/>
          <p:nvPr/>
        </p:nvGrpSpPr>
        <p:grpSpPr>
          <a:xfrm rot="-10800000">
            <a:off x="-559121" y="5043567"/>
            <a:ext cx="2612445" cy="2344205"/>
            <a:chOff x="0" y="-28575"/>
            <a:chExt cx="711200" cy="638175"/>
          </a:xfrm>
        </p:grpSpPr>
        <p:sp>
          <p:nvSpPr>
            <p:cNvPr id="11" name="Freeform 29">
              <a:extLst>
                <a:ext uri="{FF2B5EF4-FFF2-40B4-BE49-F238E27FC236}">
                  <a16:creationId xmlns:a16="http://schemas.microsoft.com/office/drawing/2014/main" id="{8AFE9897-493F-4231-057B-7C916A0990F4}"/>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12" name="TextBox 30">
              <a:extLst>
                <a:ext uri="{FF2B5EF4-FFF2-40B4-BE49-F238E27FC236}">
                  <a16:creationId xmlns:a16="http://schemas.microsoft.com/office/drawing/2014/main" id="{0989A613-5D12-0492-F568-AAF4FE17B75A}"/>
                </a:ext>
              </a:extLst>
            </p:cNvPr>
            <p:cNvSpPr txBox="1"/>
            <p:nvPr/>
          </p:nvSpPr>
          <p:spPr>
            <a:xfrm>
              <a:off x="101600" y="-28575"/>
              <a:ext cx="609600" cy="638175"/>
            </a:xfrm>
            <a:prstGeom prst="rect">
              <a:avLst/>
            </a:prstGeom>
          </p:spPr>
          <p:txBody>
            <a:bodyPr lIns="33858" tIns="33858" rIns="33858" bIns="33858" rtlCol="0" anchor="ctr"/>
            <a:lstStyle/>
            <a:p>
              <a:pPr algn="ctr">
                <a:lnSpc>
                  <a:spcPts val="1772"/>
                </a:lnSpc>
              </a:pPr>
              <a:endParaRPr/>
            </a:p>
          </p:txBody>
        </p:sp>
      </p:grpSp>
      <p:grpSp>
        <p:nvGrpSpPr>
          <p:cNvPr id="13" name="Group 31">
            <a:extLst>
              <a:ext uri="{FF2B5EF4-FFF2-40B4-BE49-F238E27FC236}">
                <a16:creationId xmlns:a16="http://schemas.microsoft.com/office/drawing/2014/main" id="{FBFE65B6-3152-1A30-466D-3507B9D036C1}"/>
              </a:ext>
            </a:extLst>
          </p:cNvPr>
          <p:cNvGrpSpPr/>
          <p:nvPr/>
        </p:nvGrpSpPr>
        <p:grpSpPr>
          <a:xfrm rot="-10800000">
            <a:off x="-1632459" y="5043567"/>
            <a:ext cx="2612445" cy="2344205"/>
            <a:chOff x="0" y="-28575"/>
            <a:chExt cx="711200" cy="638175"/>
          </a:xfrm>
        </p:grpSpPr>
        <p:sp>
          <p:nvSpPr>
            <p:cNvPr id="14" name="Freeform 32">
              <a:extLst>
                <a:ext uri="{FF2B5EF4-FFF2-40B4-BE49-F238E27FC236}">
                  <a16:creationId xmlns:a16="http://schemas.microsoft.com/office/drawing/2014/main" id="{BE73D8F8-1542-E464-D66B-1F0ED184AA65}"/>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15" name="TextBox 33">
              <a:extLst>
                <a:ext uri="{FF2B5EF4-FFF2-40B4-BE49-F238E27FC236}">
                  <a16:creationId xmlns:a16="http://schemas.microsoft.com/office/drawing/2014/main" id="{7DA43D63-8A3E-7BF1-F40F-D2DD027848E5}"/>
                </a:ext>
              </a:extLst>
            </p:cNvPr>
            <p:cNvSpPr txBox="1"/>
            <p:nvPr/>
          </p:nvSpPr>
          <p:spPr>
            <a:xfrm>
              <a:off x="101600" y="-28575"/>
              <a:ext cx="609600" cy="638175"/>
            </a:xfrm>
            <a:prstGeom prst="rect">
              <a:avLst/>
            </a:prstGeom>
          </p:spPr>
          <p:txBody>
            <a:bodyPr lIns="33858" tIns="33858" rIns="33858" bIns="33858" rtlCol="0" anchor="ctr"/>
            <a:lstStyle/>
            <a:p>
              <a:pPr algn="ctr">
                <a:lnSpc>
                  <a:spcPts val="1772"/>
                </a:lnSpc>
              </a:pPr>
              <a:endParaRPr/>
            </a:p>
          </p:txBody>
        </p:sp>
      </p:grpSp>
    </p:spTree>
    <p:extLst>
      <p:ext uri="{BB962C8B-B14F-4D97-AF65-F5344CB8AC3E}">
        <p14:creationId xmlns:p14="http://schemas.microsoft.com/office/powerpoint/2010/main" val="367383690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111738" y="2119439"/>
            <a:ext cx="8298415" cy="732766"/>
          </a:xfrm>
          <a:custGeom>
            <a:avLst/>
            <a:gdLst/>
            <a:ahLst/>
            <a:cxnLst/>
            <a:rect l="l" t="t" r="r" b="b"/>
            <a:pathLst>
              <a:path w="3394156" h="492490">
                <a:moveTo>
                  <a:pt x="0" y="0"/>
                </a:moveTo>
                <a:lnTo>
                  <a:pt x="3394156" y="0"/>
                </a:lnTo>
                <a:lnTo>
                  <a:pt x="3394156" y="492490"/>
                </a:lnTo>
                <a:lnTo>
                  <a:pt x="0" y="492490"/>
                </a:lnTo>
                <a:close/>
              </a:path>
            </a:pathLst>
          </a:custGeom>
          <a:solidFill>
            <a:srgbClr val="23B2E5"/>
          </a:solidFill>
        </p:spPr>
        <p:txBody>
          <a:bodyPr/>
          <a:lstStyle/>
          <a:p>
            <a:endParaRPr lang="en-US"/>
          </a:p>
        </p:txBody>
      </p:sp>
      <p:sp>
        <p:nvSpPr>
          <p:cNvPr id="9" name="Freeform 9"/>
          <p:cNvSpPr/>
          <p:nvPr/>
        </p:nvSpPr>
        <p:spPr>
          <a:xfrm>
            <a:off x="4961816" y="-139889"/>
            <a:ext cx="10802455" cy="7143105"/>
          </a:xfrm>
          <a:custGeom>
            <a:avLst/>
            <a:gdLst/>
            <a:ahLst/>
            <a:cxnLst/>
            <a:rect l="l" t="t" r="r" b="b"/>
            <a:pathLst>
              <a:path w="6437884" h="4257040">
                <a:moveTo>
                  <a:pt x="6341491" y="4226433"/>
                </a:moveTo>
                <a:cubicBezTo>
                  <a:pt x="4280281" y="4234307"/>
                  <a:pt x="2233295" y="4225925"/>
                  <a:pt x="93726" y="4234434"/>
                </a:cubicBezTo>
                <a:cubicBezTo>
                  <a:pt x="61976" y="4223893"/>
                  <a:pt x="79883" y="4181729"/>
                  <a:pt x="73787" y="4144518"/>
                </a:cubicBezTo>
                <a:cubicBezTo>
                  <a:pt x="58674" y="4096766"/>
                  <a:pt x="0" y="4066413"/>
                  <a:pt x="84455" y="3977005"/>
                </a:cubicBezTo>
                <a:cubicBezTo>
                  <a:pt x="103759" y="3930650"/>
                  <a:pt x="120269" y="3876040"/>
                  <a:pt x="135001" y="3832352"/>
                </a:cubicBezTo>
                <a:cubicBezTo>
                  <a:pt x="199009" y="3782060"/>
                  <a:pt x="241046" y="3726561"/>
                  <a:pt x="303403" y="3660521"/>
                </a:cubicBezTo>
                <a:cubicBezTo>
                  <a:pt x="375158" y="3572129"/>
                  <a:pt x="324104" y="3492500"/>
                  <a:pt x="437642" y="3440049"/>
                </a:cubicBezTo>
                <a:cubicBezTo>
                  <a:pt x="421513" y="3404235"/>
                  <a:pt x="463931" y="3368803"/>
                  <a:pt x="443357" y="3323336"/>
                </a:cubicBezTo>
                <a:cubicBezTo>
                  <a:pt x="448564" y="3239008"/>
                  <a:pt x="446532" y="3244215"/>
                  <a:pt x="542036" y="3139313"/>
                </a:cubicBezTo>
                <a:cubicBezTo>
                  <a:pt x="552704" y="3089529"/>
                  <a:pt x="490728" y="3042285"/>
                  <a:pt x="618490" y="2959862"/>
                </a:cubicBezTo>
                <a:cubicBezTo>
                  <a:pt x="631444" y="2894965"/>
                  <a:pt x="651891" y="2868041"/>
                  <a:pt x="717296" y="2816606"/>
                </a:cubicBezTo>
                <a:cubicBezTo>
                  <a:pt x="760095" y="2811526"/>
                  <a:pt x="705993" y="2703703"/>
                  <a:pt x="768477" y="2618105"/>
                </a:cubicBezTo>
                <a:cubicBezTo>
                  <a:pt x="788924" y="2583307"/>
                  <a:pt x="731647" y="2538984"/>
                  <a:pt x="805815" y="2425954"/>
                </a:cubicBezTo>
                <a:cubicBezTo>
                  <a:pt x="828167" y="2378202"/>
                  <a:pt x="826262" y="2341753"/>
                  <a:pt x="830199" y="2276602"/>
                </a:cubicBezTo>
                <a:cubicBezTo>
                  <a:pt x="892810" y="2216277"/>
                  <a:pt x="930021" y="2166239"/>
                  <a:pt x="939419" y="2060575"/>
                </a:cubicBezTo>
                <a:cubicBezTo>
                  <a:pt x="995426" y="1975866"/>
                  <a:pt x="1038860" y="1964182"/>
                  <a:pt x="990346" y="1833245"/>
                </a:cubicBezTo>
                <a:cubicBezTo>
                  <a:pt x="1048893" y="1747012"/>
                  <a:pt x="1075944" y="1582674"/>
                  <a:pt x="1133094" y="1484757"/>
                </a:cubicBezTo>
                <a:cubicBezTo>
                  <a:pt x="1107313" y="1420749"/>
                  <a:pt x="1137666" y="1331595"/>
                  <a:pt x="1097915" y="1262126"/>
                </a:cubicBezTo>
                <a:cubicBezTo>
                  <a:pt x="1152017" y="1137285"/>
                  <a:pt x="1106678" y="1185418"/>
                  <a:pt x="1083310" y="985647"/>
                </a:cubicBezTo>
                <a:cubicBezTo>
                  <a:pt x="1082167" y="963549"/>
                  <a:pt x="1056386" y="939292"/>
                  <a:pt x="1024890" y="914908"/>
                </a:cubicBezTo>
                <a:cubicBezTo>
                  <a:pt x="1037971" y="909828"/>
                  <a:pt x="1042289" y="837819"/>
                  <a:pt x="997966" y="824738"/>
                </a:cubicBezTo>
                <a:cubicBezTo>
                  <a:pt x="889762" y="775462"/>
                  <a:pt x="898525" y="645160"/>
                  <a:pt x="794512" y="570230"/>
                </a:cubicBezTo>
                <a:cubicBezTo>
                  <a:pt x="823976" y="457327"/>
                  <a:pt x="732790" y="389001"/>
                  <a:pt x="688467" y="295021"/>
                </a:cubicBezTo>
                <a:cubicBezTo>
                  <a:pt x="660527" y="270637"/>
                  <a:pt x="726694" y="269367"/>
                  <a:pt x="731393" y="248666"/>
                </a:cubicBezTo>
                <a:cubicBezTo>
                  <a:pt x="734568" y="241046"/>
                  <a:pt x="756920" y="170688"/>
                  <a:pt x="738759" y="154051"/>
                </a:cubicBezTo>
                <a:cubicBezTo>
                  <a:pt x="703199" y="134239"/>
                  <a:pt x="730504" y="110744"/>
                  <a:pt x="739902" y="77724"/>
                </a:cubicBezTo>
                <a:cubicBezTo>
                  <a:pt x="748411" y="61595"/>
                  <a:pt x="697992" y="2794"/>
                  <a:pt x="775589" y="25781"/>
                </a:cubicBezTo>
                <a:cubicBezTo>
                  <a:pt x="2374773" y="16129"/>
                  <a:pt x="3964559" y="29464"/>
                  <a:pt x="5604891" y="21336"/>
                </a:cubicBezTo>
                <a:cubicBezTo>
                  <a:pt x="5854573" y="38608"/>
                  <a:pt x="6136005" y="0"/>
                  <a:pt x="6383401" y="33782"/>
                </a:cubicBezTo>
                <a:cubicBezTo>
                  <a:pt x="6383909" y="571754"/>
                  <a:pt x="6385306" y="1170305"/>
                  <a:pt x="6384544" y="1710944"/>
                </a:cubicBezTo>
                <a:cubicBezTo>
                  <a:pt x="6386703" y="2484501"/>
                  <a:pt x="6379464" y="3261995"/>
                  <a:pt x="6388608" y="4038473"/>
                </a:cubicBezTo>
                <a:cubicBezTo>
                  <a:pt x="6357747" y="4044061"/>
                  <a:pt x="6437884" y="4257040"/>
                  <a:pt x="6341491" y="4226433"/>
                </a:cubicBezTo>
                <a:close/>
              </a:path>
            </a:pathLst>
          </a:custGeom>
          <a:blipFill>
            <a:blip r:embed="rId3"/>
            <a:stretch>
              <a:fillRect l="-20923" t="-22597" r="-1660" b="-312"/>
            </a:stretch>
          </a:blipFill>
        </p:spPr>
        <p:txBody>
          <a:bodyPr/>
          <a:lstStyle/>
          <a:p>
            <a:endParaRPr lang="en-US"/>
          </a:p>
        </p:txBody>
      </p:sp>
      <p:grpSp>
        <p:nvGrpSpPr>
          <p:cNvPr id="10" name="Group 10"/>
          <p:cNvGrpSpPr/>
          <p:nvPr/>
        </p:nvGrpSpPr>
        <p:grpSpPr>
          <a:xfrm>
            <a:off x="569287" y="3305551"/>
            <a:ext cx="548640" cy="548640"/>
            <a:chOff x="0" y="0"/>
            <a:chExt cx="6350000" cy="6350000"/>
          </a:xfrm>
        </p:grpSpPr>
        <p:sp>
          <p:nvSpPr>
            <p:cNvPr id="11" name="Freeform 11"/>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3B2E5"/>
            </a:solidFill>
          </p:spPr>
          <p:txBody>
            <a:bodyPr/>
            <a:lstStyle/>
            <a:p>
              <a:endParaRPr lang="en-US"/>
            </a:p>
          </p:txBody>
        </p:sp>
      </p:grpSp>
      <p:grpSp>
        <p:nvGrpSpPr>
          <p:cNvPr id="12" name="Group 12"/>
          <p:cNvGrpSpPr/>
          <p:nvPr/>
        </p:nvGrpSpPr>
        <p:grpSpPr>
          <a:xfrm>
            <a:off x="569287" y="4001727"/>
            <a:ext cx="548640" cy="548640"/>
            <a:chOff x="0" y="0"/>
            <a:chExt cx="6350000" cy="6350000"/>
          </a:xfrm>
        </p:grpSpPr>
        <p:sp>
          <p:nvSpPr>
            <p:cNvPr id="13" name="Freeform 13"/>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3B2E5"/>
            </a:solidFill>
          </p:spPr>
          <p:txBody>
            <a:bodyPr/>
            <a:lstStyle/>
            <a:p>
              <a:endParaRPr lang="en-US"/>
            </a:p>
          </p:txBody>
        </p:sp>
      </p:grpSp>
      <p:grpSp>
        <p:nvGrpSpPr>
          <p:cNvPr id="14" name="Group 14"/>
          <p:cNvGrpSpPr/>
          <p:nvPr/>
        </p:nvGrpSpPr>
        <p:grpSpPr>
          <a:xfrm>
            <a:off x="569287" y="4694713"/>
            <a:ext cx="548640" cy="548640"/>
            <a:chOff x="0" y="0"/>
            <a:chExt cx="6350000" cy="6350000"/>
          </a:xfrm>
        </p:grpSpPr>
        <p:sp>
          <p:nvSpPr>
            <p:cNvPr id="15" name="Freeform 15"/>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3B2E5"/>
            </a:solidFill>
          </p:spPr>
          <p:txBody>
            <a:bodyPr/>
            <a:lstStyle/>
            <a:p>
              <a:endParaRPr lang="en-US"/>
            </a:p>
          </p:txBody>
        </p:sp>
      </p:grpSp>
      <p:sp>
        <p:nvSpPr>
          <p:cNvPr id="16" name="Freeform 16"/>
          <p:cNvSpPr/>
          <p:nvPr/>
        </p:nvSpPr>
        <p:spPr>
          <a:xfrm>
            <a:off x="700779" y="4759423"/>
            <a:ext cx="365760" cy="392830"/>
          </a:xfrm>
          <a:custGeom>
            <a:avLst/>
            <a:gdLst/>
            <a:ahLst/>
            <a:cxnLst/>
            <a:rect l="l" t="t" r="r" b="b"/>
            <a:pathLst>
              <a:path w="259268" h="392830">
                <a:moveTo>
                  <a:pt x="0" y="0"/>
                </a:moveTo>
                <a:lnTo>
                  <a:pt x="259267" y="0"/>
                </a:lnTo>
                <a:lnTo>
                  <a:pt x="259267" y="392830"/>
                </a:lnTo>
                <a:lnTo>
                  <a:pt x="0" y="3928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7" name="Freeform 17" descr="Camera outline"/>
          <p:cNvSpPr/>
          <p:nvPr/>
        </p:nvSpPr>
        <p:spPr>
          <a:xfrm>
            <a:off x="605959" y="4029509"/>
            <a:ext cx="457200" cy="457200"/>
          </a:xfrm>
          <a:custGeom>
            <a:avLst/>
            <a:gdLst/>
            <a:ahLst/>
            <a:cxnLst/>
            <a:rect l="l" t="t" r="r" b="b"/>
            <a:pathLst>
              <a:path w="289764" h="419189">
                <a:moveTo>
                  <a:pt x="0" y="0"/>
                </a:moveTo>
                <a:lnTo>
                  <a:pt x="289764" y="0"/>
                </a:lnTo>
                <a:lnTo>
                  <a:pt x="289764" y="419188"/>
                </a:lnTo>
                <a:lnTo>
                  <a:pt x="0" y="41918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8" name="Freeform 18"/>
          <p:cNvSpPr/>
          <p:nvPr/>
        </p:nvSpPr>
        <p:spPr>
          <a:xfrm>
            <a:off x="665559" y="3400615"/>
            <a:ext cx="329706" cy="332122"/>
          </a:xfrm>
          <a:custGeom>
            <a:avLst/>
            <a:gdLst/>
            <a:ahLst/>
            <a:cxnLst/>
            <a:rect l="l" t="t" r="r" b="b"/>
            <a:pathLst>
              <a:path w="329706" h="332122">
                <a:moveTo>
                  <a:pt x="0" y="0"/>
                </a:moveTo>
                <a:lnTo>
                  <a:pt x="329706" y="0"/>
                </a:lnTo>
                <a:lnTo>
                  <a:pt x="329706" y="332122"/>
                </a:lnTo>
                <a:lnTo>
                  <a:pt x="0" y="33212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9" name="TextBox 19"/>
          <p:cNvSpPr txBox="1"/>
          <p:nvPr/>
        </p:nvSpPr>
        <p:spPr>
          <a:xfrm>
            <a:off x="499853" y="1334174"/>
            <a:ext cx="5699253" cy="654025"/>
          </a:xfrm>
          <a:prstGeom prst="rect">
            <a:avLst/>
          </a:prstGeom>
        </p:spPr>
        <p:txBody>
          <a:bodyPr wrap="square" lIns="0" tIns="0" rIns="0" bIns="0" rtlCol="0" anchor="t">
            <a:spAutoFit/>
          </a:bodyPr>
          <a:lstStyle/>
          <a:p>
            <a:pPr algn="ctr">
              <a:lnSpc>
                <a:spcPts val="5141"/>
              </a:lnSpc>
            </a:pPr>
            <a:r>
              <a:rPr lang="en-US" sz="5469">
                <a:solidFill>
                  <a:srgbClr val="445259"/>
                </a:solidFill>
                <a:latin typeface="Impact"/>
                <a:ea typeface="Impact"/>
                <a:cs typeface="Impact"/>
                <a:sym typeface="Impact"/>
              </a:rPr>
              <a:t>LOOKING </a:t>
            </a:r>
            <a:r>
              <a:rPr lang="en-US" sz="5469">
                <a:solidFill>
                  <a:schemeClr val="accent2"/>
                </a:solidFill>
                <a:latin typeface="Impact"/>
                <a:ea typeface="Impact"/>
                <a:cs typeface="Impact"/>
                <a:sym typeface="Impact"/>
              </a:rPr>
              <a:t>AHEAD</a:t>
            </a:r>
          </a:p>
        </p:txBody>
      </p:sp>
      <p:sp>
        <p:nvSpPr>
          <p:cNvPr id="20" name="TextBox 20"/>
          <p:cNvSpPr txBox="1"/>
          <p:nvPr/>
        </p:nvSpPr>
        <p:spPr>
          <a:xfrm>
            <a:off x="960047" y="2258613"/>
            <a:ext cx="4292437" cy="487313"/>
          </a:xfrm>
          <a:prstGeom prst="rect">
            <a:avLst/>
          </a:prstGeom>
        </p:spPr>
        <p:txBody>
          <a:bodyPr wrap="square" lIns="0" tIns="0" rIns="0" bIns="0" rtlCol="0" anchor="t">
            <a:spAutoFit/>
          </a:bodyPr>
          <a:lstStyle/>
          <a:p>
            <a:pPr algn="l">
              <a:lnSpc>
                <a:spcPts val="1900"/>
              </a:lnSpc>
            </a:pPr>
            <a:r>
              <a:rPr lang="en-US">
                <a:solidFill>
                  <a:srgbClr val="FFFFFF"/>
                </a:solidFill>
                <a:latin typeface="Open Sans 2"/>
                <a:ea typeface="Open Sans 2"/>
                <a:cs typeface="Open Sans 2"/>
                <a:sym typeface="Open Sans 2"/>
              </a:rPr>
              <a:t>This work is a continuum—we’re always building and improving.  </a:t>
            </a:r>
          </a:p>
        </p:txBody>
      </p:sp>
      <p:sp>
        <p:nvSpPr>
          <p:cNvPr id="21" name="TextBox 21"/>
          <p:cNvSpPr txBox="1"/>
          <p:nvPr/>
        </p:nvSpPr>
        <p:spPr>
          <a:xfrm>
            <a:off x="1202256" y="3305551"/>
            <a:ext cx="4229477" cy="2631490"/>
          </a:xfrm>
          <a:prstGeom prst="rect">
            <a:avLst/>
          </a:prstGeom>
        </p:spPr>
        <p:txBody>
          <a:bodyPr wrap="square" lIns="0" tIns="0" rIns="0" bIns="0" rtlCol="0" anchor="t">
            <a:spAutoFit/>
          </a:bodyPr>
          <a:lstStyle/>
          <a:p>
            <a:pPr marL="310898" lvl="1" indent="-155449" algn="l">
              <a:spcBef>
                <a:spcPts val="1200"/>
              </a:spcBef>
              <a:spcAft>
                <a:spcPts val="600"/>
              </a:spcAft>
              <a:buFont typeface="Arial"/>
              <a:buChar char="•"/>
            </a:pPr>
            <a:r>
              <a:rPr lang="en-US">
                <a:solidFill>
                  <a:srgbClr val="445259"/>
                </a:solidFill>
                <a:latin typeface="Open Sans 2"/>
                <a:ea typeface="Open Sans 2"/>
                <a:cs typeface="Open Sans 2"/>
                <a:sym typeface="Open Sans 2"/>
              </a:rPr>
              <a:t>Building data/research capacity in community</a:t>
            </a:r>
          </a:p>
          <a:p>
            <a:pPr marL="310898" lvl="1" indent="-155449">
              <a:spcBef>
                <a:spcPts val="1200"/>
              </a:spcBef>
              <a:spcAft>
                <a:spcPts val="600"/>
              </a:spcAft>
              <a:buFont typeface="Arial"/>
              <a:buChar char="•"/>
            </a:pPr>
            <a:r>
              <a:rPr lang="en-US">
                <a:solidFill>
                  <a:srgbClr val="445259"/>
                </a:solidFill>
                <a:latin typeface="Open Sans 2"/>
                <a:ea typeface="Open Sans 2"/>
                <a:cs typeface="Open Sans 2"/>
                <a:sym typeface="Open Sans 2"/>
              </a:rPr>
              <a:t>Stability project with ECE programs</a:t>
            </a:r>
          </a:p>
          <a:p>
            <a:pPr marL="310898" lvl="1" indent="-155449" algn="l">
              <a:spcBef>
                <a:spcPts val="1200"/>
              </a:spcBef>
              <a:spcAft>
                <a:spcPts val="600"/>
              </a:spcAft>
              <a:buFont typeface="Arial"/>
              <a:buChar char="•"/>
            </a:pPr>
            <a:r>
              <a:rPr lang="en-US" err="1">
                <a:solidFill>
                  <a:srgbClr val="445259"/>
                </a:solidFill>
                <a:latin typeface="Open Sans 2"/>
                <a:ea typeface="Open Sans 2"/>
                <a:cs typeface="Open Sans 2"/>
                <a:sym typeface="Open Sans 2"/>
              </a:rPr>
              <a:t>PhotoVoice</a:t>
            </a:r>
            <a:r>
              <a:rPr lang="en-US">
                <a:solidFill>
                  <a:srgbClr val="445259"/>
                </a:solidFill>
                <a:latin typeface="Open Sans 2"/>
                <a:ea typeface="Open Sans 2"/>
                <a:cs typeface="Open Sans 2"/>
                <a:sym typeface="Open Sans 2"/>
              </a:rPr>
              <a:t> Project to visually show what it’s like to run an ECE program.</a:t>
            </a:r>
          </a:p>
          <a:p>
            <a:pPr marL="310898" lvl="1" indent="-155449" algn="l">
              <a:spcBef>
                <a:spcPts val="1200"/>
              </a:spcBef>
              <a:spcAft>
                <a:spcPts val="600"/>
              </a:spcAft>
              <a:buFont typeface="Arial"/>
              <a:buChar char="•"/>
            </a:pPr>
            <a:r>
              <a:rPr lang="en-US">
                <a:solidFill>
                  <a:srgbClr val="445259"/>
                </a:solidFill>
                <a:latin typeface="Open Sans 2"/>
                <a:ea typeface="Open Sans 2"/>
                <a:cs typeface="Open Sans 2"/>
                <a:sym typeface="Open Sans 2"/>
              </a:rPr>
              <a:t>Evaluate Wisconsin Shares from the ECE provider perspective.</a:t>
            </a:r>
          </a:p>
        </p:txBody>
      </p:sp>
      <p:grpSp>
        <p:nvGrpSpPr>
          <p:cNvPr id="22" name="Group 22"/>
          <p:cNvGrpSpPr/>
          <p:nvPr/>
        </p:nvGrpSpPr>
        <p:grpSpPr>
          <a:xfrm>
            <a:off x="-633707" y="-15208"/>
            <a:ext cx="2928239" cy="559345"/>
            <a:chOff x="0" y="0"/>
            <a:chExt cx="1157124" cy="221031"/>
          </a:xfrm>
        </p:grpSpPr>
        <p:sp>
          <p:nvSpPr>
            <p:cNvPr id="23" name="Freeform 2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24" name="TextBox 24"/>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25" name="Group 25"/>
          <p:cNvGrpSpPr/>
          <p:nvPr/>
        </p:nvGrpSpPr>
        <p:grpSpPr>
          <a:xfrm>
            <a:off x="1710491" y="-141491"/>
            <a:ext cx="1775838" cy="811912"/>
            <a:chOff x="0" y="0"/>
            <a:chExt cx="483446" cy="221031"/>
          </a:xfrm>
        </p:grpSpPr>
        <p:sp>
          <p:nvSpPr>
            <p:cNvPr id="26" name="Freeform 2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27" name="TextBox 27"/>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28" name="Group 28"/>
          <p:cNvGrpSpPr/>
          <p:nvPr/>
        </p:nvGrpSpPr>
        <p:grpSpPr>
          <a:xfrm>
            <a:off x="2783829" y="-141491"/>
            <a:ext cx="1775838" cy="811912"/>
            <a:chOff x="0" y="0"/>
            <a:chExt cx="483446" cy="221031"/>
          </a:xfrm>
        </p:grpSpPr>
        <p:sp>
          <p:nvSpPr>
            <p:cNvPr id="29" name="Freeform 2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30" name="TextBox 30"/>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5" name="Group 14">
            <a:extLst>
              <a:ext uri="{FF2B5EF4-FFF2-40B4-BE49-F238E27FC236}">
                <a16:creationId xmlns:a16="http://schemas.microsoft.com/office/drawing/2014/main" id="{B0B6121E-AA5B-022B-F20E-79C4AB66F9A9}"/>
              </a:ext>
            </a:extLst>
          </p:cNvPr>
          <p:cNvGrpSpPr/>
          <p:nvPr/>
        </p:nvGrpSpPr>
        <p:grpSpPr>
          <a:xfrm>
            <a:off x="569287" y="5398639"/>
            <a:ext cx="548640" cy="548640"/>
            <a:chOff x="-5005210" y="-445637"/>
            <a:chExt cx="6350000" cy="6350000"/>
          </a:xfrm>
        </p:grpSpPr>
        <p:sp>
          <p:nvSpPr>
            <p:cNvPr id="8" name="Freeform 15">
              <a:extLst>
                <a:ext uri="{FF2B5EF4-FFF2-40B4-BE49-F238E27FC236}">
                  <a16:creationId xmlns:a16="http://schemas.microsoft.com/office/drawing/2014/main" id="{B651356D-DD4B-1A3E-7EC2-23530558EE24}"/>
                </a:ext>
              </a:extLst>
            </p:cNvPr>
            <p:cNvSpPr/>
            <p:nvPr/>
          </p:nvSpPr>
          <p:spPr>
            <a:xfrm>
              <a:off x="-5005210" y="-445637"/>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23B2E5"/>
            </a:solidFill>
          </p:spPr>
          <p:txBody>
            <a:bodyPr/>
            <a:lstStyle/>
            <a:p>
              <a:endParaRPr lang="en-US"/>
            </a:p>
          </p:txBody>
        </p:sp>
      </p:grpSp>
      <p:sp>
        <p:nvSpPr>
          <p:cNvPr id="2" name="Freeform 10">
            <a:extLst>
              <a:ext uri="{FF2B5EF4-FFF2-40B4-BE49-F238E27FC236}">
                <a16:creationId xmlns:a16="http://schemas.microsoft.com/office/drawing/2014/main" id="{BBC3C3C7-BAF1-337A-EE0E-88A9337B82AC}"/>
              </a:ext>
            </a:extLst>
          </p:cNvPr>
          <p:cNvSpPr>
            <a:spLocks noChangeAspect="1"/>
          </p:cNvSpPr>
          <p:nvPr/>
        </p:nvSpPr>
        <p:spPr>
          <a:xfrm>
            <a:off x="653716" y="5487479"/>
            <a:ext cx="365760" cy="306324"/>
          </a:xfrm>
          <a:custGeom>
            <a:avLst/>
            <a:gdLst/>
            <a:ahLst/>
            <a:cxnLst/>
            <a:rect l="l" t="t" r="r" b="b"/>
            <a:pathLst>
              <a:path w="1793563" h="1502109">
                <a:moveTo>
                  <a:pt x="0" y="0"/>
                </a:moveTo>
                <a:lnTo>
                  <a:pt x="1793563" y="0"/>
                </a:lnTo>
                <a:lnTo>
                  <a:pt x="1793563" y="1502109"/>
                </a:lnTo>
                <a:lnTo>
                  <a:pt x="0" y="150210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391079" y="1823053"/>
            <a:ext cx="782159" cy="782159"/>
          </a:xfrm>
          <a:custGeom>
            <a:avLst/>
            <a:gdLst/>
            <a:ahLst/>
            <a:cxnLst/>
            <a:rect l="l" t="t" r="r" b="b"/>
            <a:pathLst>
              <a:path w="782159" h="782159">
                <a:moveTo>
                  <a:pt x="0" y="0"/>
                </a:moveTo>
                <a:lnTo>
                  <a:pt x="782158" y="0"/>
                </a:lnTo>
                <a:lnTo>
                  <a:pt x="782158" y="782158"/>
                </a:lnTo>
                <a:lnTo>
                  <a:pt x="0" y="78215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grpSp>
        <p:nvGrpSpPr>
          <p:cNvPr id="8" name="Group 8"/>
          <p:cNvGrpSpPr/>
          <p:nvPr/>
        </p:nvGrpSpPr>
        <p:grpSpPr>
          <a:xfrm>
            <a:off x="-427063" y="-171510"/>
            <a:ext cx="2928239" cy="559345"/>
            <a:chOff x="0" y="0"/>
            <a:chExt cx="1157124" cy="221031"/>
          </a:xfrm>
        </p:grpSpPr>
        <p:sp>
          <p:nvSpPr>
            <p:cNvPr id="9" name="Freeform 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10" name="TextBox 10"/>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11" name="Group 11"/>
          <p:cNvGrpSpPr/>
          <p:nvPr/>
        </p:nvGrpSpPr>
        <p:grpSpPr>
          <a:xfrm>
            <a:off x="1917136" y="-297793"/>
            <a:ext cx="1775838" cy="811912"/>
            <a:chOff x="0" y="0"/>
            <a:chExt cx="483446" cy="221031"/>
          </a:xfrm>
        </p:grpSpPr>
        <p:sp>
          <p:nvSpPr>
            <p:cNvPr id="12" name="Freeform 1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13" name="TextBox 13"/>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14" name="Group 14"/>
          <p:cNvGrpSpPr/>
          <p:nvPr/>
        </p:nvGrpSpPr>
        <p:grpSpPr>
          <a:xfrm>
            <a:off x="2990474" y="-297793"/>
            <a:ext cx="1775838" cy="811912"/>
            <a:chOff x="0" y="0"/>
            <a:chExt cx="483446" cy="221031"/>
          </a:xfrm>
        </p:grpSpPr>
        <p:sp>
          <p:nvSpPr>
            <p:cNvPr id="15" name="Freeform 1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16" name="TextBox 16"/>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sp>
        <p:nvSpPr>
          <p:cNvPr id="17" name="TextBox 17"/>
          <p:cNvSpPr txBox="1"/>
          <p:nvPr/>
        </p:nvSpPr>
        <p:spPr>
          <a:xfrm>
            <a:off x="47366" y="875898"/>
            <a:ext cx="6634384" cy="654025"/>
          </a:xfrm>
          <a:prstGeom prst="rect">
            <a:avLst/>
          </a:prstGeom>
        </p:spPr>
        <p:txBody>
          <a:bodyPr wrap="square" lIns="0" tIns="0" rIns="0" bIns="0" rtlCol="0" anchor="t">
            <a:spAutoFit/>
          </a:bodyPr>
          <a:lstStyle/>
          <a:p>
            <a:pPr algn="ctr">
              <a:lnSpc>
                <a:spcPts val="5141"/>
              </a:lnSpc>
            </a:pPr>
            <a:r>
              <a:rPr lang="en-US" sz="5400">
                <a:solidFill>
                  <a:srgbClr val="23B2E5"/>
                </a:solidFill>
                <a:latin typeface="Impact"/>
                <a:ea typeface="Impact"/>
                <a:cs typeface="Impact"/>
                <a:sym typeface="Impact"/>
              </a:rPr>
              <a:t>CONTACT &amp; </a:t>
            </a:r>
            <a:r>
              <a:rPr lang="en-US" sz="5400">
                <a:solidFill>
                  <a:srgbClr val="445259"/>
                </a:solidFill>
                <a:latin typeface="Impact"/>
                <a:ea typeface="Impact"/>
                <a:cs typeface="Impact"/>
                <a:sym typeface="Impact"/>
              </a:rPr>
              <a:t>RESOURCES</a:t>
            </a:r>
          </a:p>
        </p:txBody>
      </p:sp>
      <p:sp>
        <p:nvSpPr>
          <p:cNvPr id="18" name="TextBox 18"/>
          <p:cNvSpPr txBox="1"/>
          <p:nvPr/>
        </p:nvSpPr>
        <p:spPr>
          <a:xfrm>
            <a:off x="921954" y="1923752"/>
            <a:ext cx="5070672" cy="1448666"/>
          </a:xfrm>
          <a:prstGeom prst="rect">
            <a:avLst/>
          </a:prstGeom>
        </p:spPr>
        <p:txBody>
          <a:bodyPr lIns="0" tIns="0" rIns="0" bIns="0" rtlCol="0" anchor="t">
            <a:spAutoFit/>
          </a:bodyPr>
          <a:lstStyle/>
          <a:p>
            <a:pPr algn="l">
              <a:lnSpc>
                <a:spcPts val="1900"/>
              </a:lnSpc>
            </a:pPr>
            <a:r>
              <a:rPr lang="en-US" sz="1600" b="1">
                <a:solidFill>
                  <a:srgbClr val="445259"/>
                </a:solidFill>
                <a:latin typeface="Open Sans 2"/>
                <a:ea typeface="Open Sans 2"/>
                <a:cs typeface="Open Sans 2"/>
                <a:sym typeface="Open Sans 2"/>
              </a:rPr>
              <a:t>Kristin</a:t>
            </a:r>
          </a:p>
          <a:p>
            <a:pPr algn="l">
              <a:lnSpc>
                <a:spcPts val="1900"/>
              </a:lnSpc>
            </a:pPr>
            <a:r>
              <a:rPr lang="en-US" sz="1600">
                <a:solidFill>
                  <a:srgbClr val="445259"/>
                </a:solidFill>
                <a:latin typeface="Open Sans 2"/>
                <a:ea typeface="Open Sans 2"/>
                <a:cs typeface="Open Sans 2"/>
                <a:sym typeface="Open Sans 2"/>
                <a:hlinkClick r:id="rId5"/>
              </a:rPr>
              <a:t>kkappelman@milwaukeesucceeds.org</a:t>
            </a:r>
            <a:endParaRPr lang="en-US" sz="1600">
              <a:solidFill>
                <a:srgbClr val="445259"/>
              </a:solidFill>
              <a:latin typeface="Open Sans 2"/>
              <a:ea typeface="Open Sans 2"/>
              <a:cs typeface="Open Sans 2"/>
              <a:sym typeface="Open Sans 2"/>
            </a:endParaRPr>
          </a:p>
          <a:p>
            <a:pPr algn="l">
              <a:lnSpc>
                <a:spcPts val="1900"/>
              </a:lnSpc>
            </a:pPr>
            <a:endParaRPr lang="en-US" sz="1600">
              <a:solidFill>
                <a:srgbClr val="445259"/>
              </a:solidFill>
              <a:latin typeface="Open Sans 2"/>
              <a:ea typeface="Open Sans 2"/>
              <a:cs typeface="Open Sans 2"/>
              <a:sym typeface="Open Sans 2"/>
            </a:endParaRPr>
          </a:p>
          <a:p>
            <a:pPr algn="l">
              <a:lnSpc>
                <a:spcPts val="1900"/>
              </a:lnSpc>
            </a:pPr>
            <a:r>
              <a:rPr lang="en-US" sz="1600" b="1">
                <a:solidFill>
                  <a:srgbClr val="445259"/>
                </a:solidFill>
                <a:latin typeface="Open Sans 2"/>
                <a:ea typeface="Open Sans 2"/>
                <a:cs typeface="Open Sans 2"/>
                <a:sym typeface="Open Sans 2"/>
              </a:rPr>
              <a:t>Sam</a:t>
            </a:r>
          </a:p>
          <a:p>
            <a:pPr algn="l">
              <a:lnSpc>
                <a:spcPts val="1900"/>
              </a:lnSpc>
            </a:pPr>
            <a:r>
              <a:rPr lang="en-US" sz="1600">
                <a:solidFill>
                  <a:srgbClr val="445259"/>
                </a:solidFill>
                <a:latin typeface="Open Sans 2"/>
                <a:ea typeface="Open Sans 2"/>
                <a:cs typeface="Open Sans 2"/>
                <a:sym typeface="Open Sans 2"/>
                <a:hlinkClick r:id="rId6"/>
              </a:rPr>
              <a:t>sreynoso@milwaukeesucceeds.org</a:t>
            </a:r>
            <a:endParaRPr lang="en-US" sz="1600">
              <a:solidFill>
                <a:srgbClr val="445259"/>
              </a:solidFill>
              <a:latin typeface="Open Sans 2"/>
              <a:ea typeface="Open Sans 2"/>
              <a:cs typeface="Open Sans 2"/>
              <a:sym typeface="Open Sans 2"/>
            </a:endParaRPr>
          </a:p>
          <a:p>
            <a:pPr algn="l">
              <a:lnSpc>
                <a:spcPts val="1900"/>
              </a:lnSpc>
            </a:pPr>
            <a:endParaRPr lang="en-US" sz="1600">
              <a:solidFill>
                <a:srgbClr val="445259"/>
              </a:solidFill>
              <a:latin typeface="Open Sans 2"/>
              <a:ea typeface="Open Sans 2"/>
              <a:cs typeface="Open Sans 2"/>
              <a:sym typeface="Open Sans 2"/>
            </a:endParaRPr>
          </a:p>
        </p:txBody>
      </p:sp>
      <p:grpSp>
        <p:nvGrpSpPr>
          <p:cNvPr id="23" name="Group 22">
            <a:extLst>
              <a:ext uri="{FF2B5EF4-FFF2-40B4-BE49-F238E27FC236}">
                <a16:creationId xmlns:a16="http://schemas.microsoft.com/office/drawing/2014/main" id="{DFAF79BF-E9FC-4926-C757-A1124BD00398}"/>
              </a:ext>
            </a:extLst>
          </p:cNvPr>
          <p:cNvGrpSpPr/>
          <p:nvPr/>
        </p:nvGrpSpPr>
        <p:grpSpPr>
          <a:xfrm>
            <a:off x="0" y="1949337"/>
            <a:ext cx="8815395" cy="4067818"/>
            <a:chOff x="0" y="1537545"/>
            <a:chExt cx="8815395" cy="4067818"/>
          </a:xfrm>
        </p:grpSpPr>
        <p:sp>
          <p:nvSpPr>
            <p:cNvPr id="3" name="Freeform 3"/>
            <p:cNvSpPr/>
            <p:nvPr/>
          </p:nvSpPr>
          <p:spPr>
            <a:xfrm>
              <a:off x="0" y="3214084"/>
              <a:ext cx="8815395" cy="2391279"/>
            </a:xfrm>
            <a:custGeom>
              <a:avLst/>
              <a:gdLst/>
              <a:ahLst/>
              <a:cxnLst/>
              <a:rect l="l" t="t" r="r" b="b"/>
              <a:pathLst>
                <a:path w="3483496" h="944939">
                  <a:moveTo>
                    <a:pt x="0" y="0"/>
                  </a:moveTo>
                  <a:lnTo>
                    <a:pt x="3483496" y="0"/>
                  </a:lnTo>
                  <a:lnTo>
                    <a:pt x="3483496" y="944939"/>
                  </a:lnTo>
                  <a:lnTo>
                    <a:pt x="0" y="944939"/>
                  </a:lnTo>
                  <a:close/>
                </a:path>
              </a:pathLst>
            </a:custGeom>
            <a:solidFill>
              <a:srgbClr val="23B2E5"/>
            </a:solidFill>
          </p:spPr>
          <p:txBody>
            <a:bodyPr/>
            <a:lstStyle/>
            <a:p>
              <a:endParaRPr lang="en-US"/>
            </a:p>
          </p:txBody>
        </p:sp>
        <p:sp>
          <p:nvSpPr>
            <p:cNvPr id="19" name="TextBox 19"/>
            <p:cNvSpPr txBox="1"/>
            <p:nvPr/>
          </p:nvSpPr>
          <p:spPr>
            <a:xfrm>
              <a:off x="3944105" y="3321284"/>
              <a:ext cx="1774203" cy="524311"/>
            </a:xfrm>
            <a:prstGeom prst="rect">
              <a:avLst/>
            </a:prstGeom>
          </p:spPr>
          <p:txBody>
            <a:bodyPr wrap="square" lIns="0" tIns="0" rIns="0" bIns="0" rtlCol="0" anchor="t">
              <a:spAutoFit/>
            </a:bodyPr>
            <a:lstStyle/>
            <a:p>
              <a:pPr marL="155448" lvl="1" algn="ctr">
                <a:lnSpc>
                  <a:spcPts val="2088"/>
                </a:lnSpc>
              </a:pPr>
              <a:r>
                <a:rPr lang="en-US" sz="1600" b="1">
                  <a:solidFill>
                    <a:srgbClr val="FFFFFF"/>
                  </a:solidFill>
                  <a:latin typeface="Open Sans 2"/>
                  <a:ea typeface="Open Sans 2"/>
                  <a:cs typeface="Open Sans 2"/>
                  <a:sym typeface="Open Sans 2"/>
                </a:rPr>
                <a:t>Visit our research  page! </a:t>
              </a:r>
            </a:p>
          </p:txBody>
        </p:sp>
        <p:sp>
          <p:nvSpPr>
            <p:cNvPr id="20" name="TextBox 20"/>
            <p:cNvSpPr txBox="1"/>
            <p:nvPr/>
          </p:nvSpPr>
          <p:spPr>
            <a:xfrm>
              <a:off x="530934" y="1537545"/>
              <a:ext cx="5070672" cy="230384"/>
            </a:xfrm>
            <a:prstGeom prst="rect">
              <a:avLst/>
            </a:prstGeom>
          </p:spPr>
          <p:txBody>
            <a:bodyPr lIns="0" tIns="0" rIns="0" bIns="0" rtlCol="0" anchor="t">
              <a:spAutoFit/>
            </a:bodyPr>
            <a:lstStyle/>
            <a:p>
              <a:pPr algn="l">
                <a:lnSpc>
                  <a:spcPts val="1900"/>
                </a:lnSpc>
              </a:pPr>
              <a:endParaRPr lang="en-US" sz="1439" b="1">
                <a:solidFill>
                  <a:srgbClr val="445259"/>
                </a:solidFill>
                <a:latin typeface="Open Sans 2 Bold"/>
                <a:ea typeface="Open Sans 2 Bold"/>
                <a:cs typeface="Open Sans 2 Bold"/>
                <a:sym typeface="Open Sans 2 Bold"/>
              </a:endParaRPr>
            </a:p>
          </p:txBody>
        </p:sp>
        <p:pic>
          <p:nvPicPr>
            <p:cNvPr id="2" name="Picture 2">
              <a:extLst>
                <a:ext uri="{FF2B5EF4-FFF2-40B4-BE49-F238E27FC236}">
                  <a16:creationId xmlns:a16="http://schemas.microsoft.com/office/drawing/2014/main" id="{712AA0F5-7E5C-0084-2F94-DEBFB62D3F2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227515" y="3981773"/>
              <a:ext cx="1386202" cy="138620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19">
              <a:extLst>
                <a:ext uri="{FF2B5EF4-FFF2-40B4-BE49-F238E27FC236}">
                  <a16:creationId xmlns:a16="http://schemas.microsoft.com/office/drawing/2014/main" id="{354ED790-45ED-76E5-BFF1-F3F6EAAC4B2B}"/>
                </a:ext>
              </a:extLst>
            </p:cNvPr>
            <p:cNvSpPr txBox="1"/>
            <p:nvPr/>
          </p:nvSpPr>
          <p:spPr>
            <a:xfrm>
              <a:off x="644330" y="3336898"/>
              <a:ext cx="2116449" cy="524311"/>
            </a:xfrm>
            <a:prstGeom prst="rect">
              <a:avLst/>
            </a:prstGeom>
          </p:spPr>
          <p:txBody>
            <a:bodyPr wrap="square" lIns="0" tIns="0" rIns="0" bIns="0" rtlCol="0" anchor="t">
              <a:spAutoFit/>
            </a:bodyPr>
            <a:lstStyle/>
            <a:p>
              <a:pPr marL="155448" lvl="1" algn="ctr">
                <a:lnSpc>
                  <a:spcPts val="2088"/>
                </a:lnSpc>
              </a:pPr>
              <a:r>
                <a:rPr lang="en-US" sz="1600" b="1">
                  <a:solidFill>
                    <a:srgbClr val="FFFFFF"/>
                  </a:solidFill>
                  <a:latin typeface="Open Sans 2"/>
                  <a:ea typeface="Open Sans 2"/>
                  <a:cs typeface="Open Sans 2"/>
                  <a:sym typeface="Open Sans 2"/>
                </a:rPr>
                <a:t>Our strategies &amp; reflection table </a:t>
              </a:r>
            </a:p>
          </p:txBody>
        </p:sp>
        <p:pic>
          <p:nvPicPr>
            <p:cNvPr id="22" name="Picture 21" descr="A qr code with a black and white background&#10;&#10;Description automatically generated">
              <a:extLst>
                <a:ext uri="{FF2B5EF4-FFF2-40B4-BE49-F238E27FC236}">
                  <a16:creationId xmlns:a16="http://schemas.microsoft.com/office/drawing/2014/main" id="{AA5EA657-9B24-7789-FBA6-1EF4B198702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95579" y="3981773"/>
              <a:ext cx="1386202" cy="1386202"/>
            </a:xfrm>
            <a:prstGeom prst="rect">
              <a:avLst/>
            </a:prstGeom>
          </p:spPr>
        </p:pic>
      </p:grpSp>
      <p:sp>
        <p:nvSpPr>
          <p:cNvPr id="6" name="Freeform 6"/>
          <p:cNvSpPr/>
          <p:nvPr/>
        </p:nvSpPr>
        <p:spPr>
          <a:xfrm>
            <a:off x="6670304" y="857"/>
            <a:ext cx="4610962" cy="6857143"/>
          </a:xfrm>
          <a:custGeom>
            <a:avLst/>
            <a:gdLst/>
            <a:ahLst/>
            <a:cxnLst/>
            <a:rect l="l" t="t" r="r" b="b"/>
            <a:pathLst>
              <a:path w="994326" h="1478702">
                <a:moveTo>
                  <a:pt x="0" y="0"/>
                </a:moveTo>
                <a:lnTo>
                  <a:pt x="994326" y="0"/>
                </a:lnTo>
                <a:lnTo>
                  <a:pt x="994326" y="1478702"/>
                </a:lnTo>
                <a:lnTo>
                  <a:pt x="0" y="1478702"/>
                </a:lnTo>
                <a:close/>
              </a:path>
            </a:pathLst>
          </a:custGeom>
          <a:blipFill>
            <a:blip r:embed="rId9"/>
            <a:stretch>
              <a:fillRect l="-65701" r="-57775"/>
            </a:stretch>
          </a:blipFill>
        </p:spPr>
        <p:txBody>
          <a:bodyP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6094476" y="857"/>
            <a:ext cx="6094476" cy="6856286"/>
            <a:chOff x="0" y="0"/>
            <a:chExt cx="8125968" cy="9141714"/>
          </a:xfrm>
        </p:grpSpPr>
        <p:pic>
          <p:nvPicPr>
            <p:cNvPr id="3" name="Picture 3"/>
            <p:cNvPicPr>
              <a:picLocks noChangeAspect="1"/>
            </p:cNvPicPr>
            <p:nvPr/>
          </p:nvPicPr>
          <p:blipFill>
            <a:blip r:embed="rId3"/>
            <a:srcRect r="33414"/>
            <a:stretch>
              <a:fillRect/>
            </a:stretch>
          </p:blipFill>
          <p:spPr>
            <a:xfrm>
              <a:off x="0" y="0"/>
              <a:ext cx="8125968" cy="9141714"/>
            </a:xfrm>
            <a:prstGeom prst="rect">
              <a:avLst/>
            </a:prstGeom>
          </p:spPr>
        </p:pic>
      </p:grpSp>
      <p:grpSp>
        <p:nvGrpSpPr>
          <p:cNvPr id="9" name="Group 9"/>
          <p:cNvGrpSpPr/>
          <p:nvPr/>
        </p:nvGrpSpPr>
        <p:grpSpPr>
          <a:xfrm>
            <a:off x="-427063" y="-171510"/>
            <a:ext cx="2928239" cy="559345"/>
            <a:chOff x="0" y="0"/>
            <a:chExt cx="1157124" cy="221031"/>
          </a:xfrm>
        </p:grpSpPr>
        <p:sp>
          <p:nvSpPr>
            <p:cNvPr id="10" name="Freeform 10"/>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11" name="TextBox 11"/>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12" name="Group 12"/>
          <p:cNvGrpSpPr/>
          <p:nvPr/>
        </p:nvGrpSpPr>
        <p:grpSpPr>
          <a:xfrm>
            <a:off x="1917136" y="-297793"/>
            <a:ext cx="1775838" cy="811912"/>
            <a:chOff x="0" y="0"/>
            <a:chExt cx="483446" cy="221031"/>
          </a:xfrm>
        </p:grpSpPr>
        <p:sp>
          <p:nvSpPr>
            <p:cNvPr id="13" name="Freeform 13"/>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14" name="TextBox 14"/>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15" name="Group 15"/>
          <p:cNvGrpSpPr/>
          <p:nvPr/>
        </p:nvGrpSpPr>
        <p:grpSpPr>
          <a:xfrm>
            <a:off x="2990474" y="-297793"/>
            <a:ext cx="1775838" cy="811912"/>
            <a:chOff x="0" y="0"/>
            <a:chExt cx="483446" cy="221031"/>
          </a:xfrm>
        </p:grpSpPr>
        <p:sp>
          <p:nvSpPr>
            <p:cNvPr id="16" name="Freeform 1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17" name="TextBox 17"/>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18" name="Group 18"/>
          <p:cNvGrpSpPr/>
          <p:nvPr/>
        </p:nvGrpSpPr>
        <p:grpSpPr>
          <a:xfrm>
            <a:off x="-679551" y="6391418"/>
            <a:ext cx="2928239" cy="559345"/>
            <a:chOff x="0" y="0"/>
            <a:chExt cx="1157124" cy="221031"/>
          </a:xfrm>
        </p:grpSpPr>
        <p:sp>
          <p:nvSpPr>
            <p:cNvPr id="19" name="Freeform 1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20" name="TextBox 20"/>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21" name="Group 21"/>
          <p:cNvGrpSpPr/>
          <p:nvPr/>
        </p:nvGrpSpPr>
        <p:grpSpPr>
          <a:xfrm>
            <a:off x="1664648" y="6265134"/>
            <a:ext cx="1775838" cy="811912"/>
            <a:chOff x="0" y="0"/>
            <a:chExt cx="483446" cy="221031"/>
          </a:xfrm>
        </p:grpSpPr>
        <p:sp>
          <p:nvSpPr>
            <p:cNvPr id="22" name="Freeform 2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23" name="TextBox 23"/>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24" name="Group 24"/>
          <p:cNvGrpSpPr/>
          <p:nvPr/>
        </p:nvGrpSpPr>
        <p:grpSpPr>
          <a:xfrm>
            <a:off x="2737986" y="6265134"/>
            <a:ext cx="1775838" cy="811912"/>
            <a:chOff x="0" y="0"/>
            <a:chExt cx="483446" cy="221031"/>
          </a:xfrm>
        </p:grpSpPr>
        <p:sp>
          <p:nvSpPr>
            <p:cNvPr id="25" name="Freeform 2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26" name="TextBox 26"/>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sp>
        <p:nvSpPr>
          <p:cNvPr id="28" name="TextBox 28"/>
          <p:cNvSpPr txBox="1"/>
          <p:nvPr/>
        </p:nvSpPr>
        <p:spPr>
          <a:xfrm>
            <a:off x="618229" y="850976"/>
            <a:ext cx="5142360" cy="1538883"/>
          </a:xfrm>
          <a:prstGeom prst="rect">
            <a:avLst/>
          </a:prstGeom>
        </p:spPr>
        <p:txBody>
          <a:bodyPr lIns="0" tIns="0" rIns="0" bIns="0" rtlCol="0" anchor="t">
            <a:spAutoFit/>
          </a:bodyPr>
          <a:lstStyle/>
          <a:p>
            <a:pPr algn="l">
              <a:lnSpc>
                <a:spcPts val="6041"/>
              </a:lnSpc>
            </a:pPr>
            <a:r>
              <a:rPr lang="en-US" sz="5469">
                <a:solidFill>
                  <a:srgbClr val="23B2E5"/>
                </a:solidFill>
                <a:latin typeface="Impact"/>
                <a:ea typeface="Impact"/>
                <a:cs typeface="Impact"/>
                <a:sym typeface="Impact"/>
              </a:rPr>
              <a:t>DATA EQUITY </a:t>
            </a:r>
            <a:r>
              <a:rPr lang="en-US" sz="5469">
                <a:solidFill>
                  <a:srgbClr val="455259"/>
                </a:solidFill>
                <a:latin typeface="Impact"/>
                <a:ea typeface="Impact"/>
                <a:cs typeface="Impact"/>
                <a:sym typeface="Impact"/>
              </a:rPr>
              <a:t>ACKOWLEDGEMENT</a:t>
            </a:r>
          </a:p>
        </p:txBody>
      </p:sp>
      <p:sp>
        <p:nvSpPr>
          <p:cNvPr id="5" name="Rectangle 1">
            <a:extLst>
              <a:ext uri="{FF2B5EF4-FFF2-40B4-BE49-F238E27FC236}">
                <a16:creationId xmlns:a16="http://schemas.microsoft.com/office/drawing/2014/main" id="{4772EB49-47A9-854D-B3F4-894192CB2CB4}"/>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
        <p:nvSpPr>
          <p:cNvPr id="6" name="Rectangle 2">
            <a:extLst>
              <a:ext uri="{FF2B5EF4-FFF2-40B4-BE49-F238E27FC236}">
                <a16:creationId xmlns:a16="http://schemas.microsoft.com/office/drawing/2014/main" id="{F5497B8C-1A72-DEA1-B06E-DAF61062EE65}"/>
              </a:ext>
            </a:extLst>
          </p:cNvPr>
          <p:cNvSpPr>
            <a:spLocks noChangeArrowheads="1"/>
          </p:cNvSpPr>
          <p:nvPr/>
        </p:nvSpPr>
        <p:spPr bwMode="auto">
          <a:xfrm>
            <a:off x="152400" y="15240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7" name="Picture 6" descr="A qr code on a white background&#10;&#10;Description automatically generated">
            <a:extLst>
              <a:ext uri="{FF2B5EF4-FFF2-40B4-BE49-F238E27FC236}">
                <a16:creationId xmlns:a16="http://schemas.microsoft.com/office/drawing/2014/main" id="{46583565-822B-536B-DC9B-72C179BDC1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56882" y="2495883"/>
            <a:ext cx="3042474" cy="3042474"/>
          </a:xfrm>
          <a:prstGeom prst="rect">
            <a:avLst/>
          </a:prstGeom>
        </p:spPr>
      </p:pic>
    </p:spTree>
    <p:extLst>
      <p:ext uri="{BB962C8B-B14F-4D97-AF65-F5344CB8AC3E}">
        <p14:creationId xmlns:p14="http://schemas.microsoft.com/office/powerpoint/2010/main" val="22921767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54A7FB6-8AEF-7A4A-BE9D-B29325314FB3}"/>
              </a:ext>
            </a:extLst>
          </p:cNvPr>
          <p:cNvSpPr/>
          <p:nvPr/>
        </p:nvSpPr>
        <p:spPr>
          <a:xfrm>
            <a:off x="659507" y="2396953"/>
            <a:ext cx="4899626" cy="796947"/>
          </a:xfrm>
          <a:prstGeom prst="roundRect">
            <a:avLst/>
          </a:prstGeom>
          <a:solidFill>
            <a:srgbClr val="23B2E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reeform 3"/>
          <p:cNvSpPr/>
          <p:nvPr/>
        </p:nvSpPr>
        <p:spPr>
          <a:xfrm>
            <a:off x="5149629" y="-232880"/>
            <a:ext cx="11469249" cy="9856386"/>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7E8389">
              <a:alpha val="7843"/>
            </a:srgbClr>
          </a:solidFill>
        </p:spPr>
        <p:txBody>
          <a:bodyPr/>
          <a:lstStyle/>
          <a:p>
            <a:endParaRPr lang="en-US"/>
          </a:p>
        </p:txBody>
      </p:sp>
      <p:sp>
        <p:nvSpPr>
          <p:cNvPr id="4" name="TextBox 4"/>
          <p:cNvSpPr txBox="1"/>
          <p:nvPr/>
        </p:nvSpPr>
        <p:spPr>
          <a:xfrm>
            <a:off x="6762492" y="-636096"/>
            <a:ext cx="8243523" cy="10259602"/>
          </a:xfrm>
          <a:prstGeom prst="rect">
            <a:avLst/>
          </a:prstGeom>
        </p:spPr>
        <p:txBody>
          <a:bodyPr lIns="33858" tIns="33858" rIns="33858" bIns="33858" rtlCol="0" anchor="ctr"/>
          <a:lstStyle/>
          <a:p>
            <a:pPr algn="ctr">
              <a:lnSpc>
                <a:spcPts val="1772"/>
              </a:lnSpc>
              <a:spcBef>
                <a:spcPct val="0"/>
              </a:spcBef>
            </a:pPr>
            <a:endParaRPr/>
          </a:p>
        </p:txBody>
      </p:sp>
      <p:sp>
        <p:nvSpPr>
          <p:cNvPr id="6" name="Freeform 6"/>
          <p:cNvSpPr/>
          <p:nvPr/>
        </p:nvSpPr>
        <p:spPr>
          <a:xfrm>
            <a:off x="0" y="5731590"/>
            <a:ext cx="6307920" cy="700506"/>
          </a:xfrm>
          <a:custGeom>
            <a:avLst/>
            <a:gdLst/>
            <a:ahLst/>
            <a:cxnLst/>
            <a:rect l="l" t="t" r="r" b="b"/>
            <a:pathLst>
              <a:path w="2523465" h="276743">
                <a:moveTo>
                  <a:pt x="0" y="0"/>
                </a:moveTo>
                <a:lnTo>
                  <a:pt x="2523465" y="0"/>
                </a:lnTo>
                <a:lnTo>
                  <a:pt x="2523465" y="276743"/>
                </a:lnTo>
                <a:lnTo>
                  <a:pt x="0" y="276743"/>
                </a:lnTo>
                <a:close/>
              </a:path>
            </a:pathLst>
          </a:custGeom>
          <a:solidFill>
            <a:srgbClr val="F5F5F6"/>
          </a:solidFill>
        </p:spPr>
        <p:txBody>
          <a:bodyPr/>
          <a:lstStyle/>
          <a:p>
            <a:endParaRPr lang="en-US"/>
          </a:p>
        </p:txBody>
      </p:sp>
      <p:sp>
        <p:nvSpPr>
          <p:cNvPr id="7" name="TextBox 7"/>
          <p:cNvSpPr txBox="1"/>
          <p:nvPr/>
        </p:nvSpPr>
        <p:spPr>
          <a:xfrm>
            <a:off x="-79600" y="5635149"/>
            <a:ext cx="6387520" cy="796947"/>
          </a:xfrm>
          <a:prstGeom prst="rect">
            <a:avLst/>
          </a:prstGeom>
        </p:spPr>
        <p:txBody>
          <a:bodyPr lIns="50800" tIns="50800" rIns="50800" bIns="50800" rtlCol="0" anchor="ctr"/>
          <a:lstStyle/>
          <a:p>
            <a:pPr algn="ctr">
              <a:lnSpc>
                <a:spcPts val="2054"/>
              </a:lnSpc>
            </a:pPr>
            <a:endParaRPr/>
          </a:p>
        </p:txBody>
      </p:sp>
      <p:sp>
        <p:nvSpPr>
          <p:cNvPr id="9" name="Freeform 9"/>
          <p:cNvSpPr/>
          <p:nvPr/>
        </p:nvSpPr>
        <p:spPr>
          <a:xfrm>
            <a:off x="5754056" y="-2532827"/>
            <a:ext cx="11469249" cy="9856386"/>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7E8389">
              <a:alpha val="7843"/>
            </a:srgbClr>
          </a:solidFill>
        </p:spPr>
        <p:txBody>
          <a:bodyPr/>
          <a:lstStyle/>
          <a:p>
            <a:endParaRPr lang="en-US"/>
          </a:p>
        </p:txBody>
      </p:sp>
      <p:sp>
        <p:nvSpPr>
          <p:cNvPr id="10" name="TextBox 10"/>
          <p:cNvSpPr txBox="1"/>
          <p:nvPr/>
        </p:nvSpPr>
        <p:spPr>
          <a:xfrm>
            <a:off x="7366919" y="-2936043"/>
            <a:ext cx="8243523" cy="10259602"/>
          </a:xfrm>
          <a:prstGeom prst="rect">
            <a:avLst/>
          </a:prstGeom>
        </p:spPr>
        <p:txBody>
          <a:bodyPr lIns="33858" tIns="33858" rIns="33858" bIns="33858" rtlCol="0" anchor="ctr"/>
          <a:lstStyle/>
          <a:p>
            <a:pPr algn="ctr">
              <a:lnSpc>
                <a:spcPts val="1772"/>
              </a:lnSpc>
              <a:spcBef>
                <a:spcPct val="0"/>
              </a:spcBef>
            </a:pPr>
            <a:endParaRPr/>
          </a:p>
        </p:txBody>
      </p:sp>
      <p:sp>
        <p:nvSpPr>
          <p:cNvPr id="11" name="Freeform 11"/>
          <p:cNvSpPr/>
          <p:nvPr/>
        </p:nvSpPr>
        <p:spPr>
          <a:xfrm>
            <a:off x="9032251" y="-135643"/>
            <a:ext cx="8993935" cy="7577390"/>
          </a:xfrm>
          <a:custGeom>
            <a:avLst/>
            <a:gdLst/>
            <a:ahLst/>
            <a:cxnLst/>
            <a:rect l="l" t="t" r="r" b="b"/>
            <a:pathLst>
              <a:path w="8993935" h="7577390">
                <a:moveTo>
                  <a:pt x="0" y="0"/>
                </a:moveTo>
                <a:lnTo>
                  <a:pt x="8993935" y="0"/>
                </a:lnTo>
                <a:lnTo>
                  <a:pt x="8993935" y="7577391"/>
                </a:lnTo>
                <a:lnTo>
                  <a:pt x="0" y="757739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3" name="Freeform 13"/>
          <p:cNvSpPr/>
          <p:nvPr/>
        </p:nvSpPr>
        <p:spPr>
          <a:xfrm flipH="1">
            <a:off x="6178561" y="1119949"/>
            <a:ext cx="5737795" cy="4930918"/>
          </a:xfrm>
          <a:custGeom>
            <a:avLst/>
            <a:gdLst/>
            <a:ahLst/>
            <a:cxnLst/>
            <a:rect l="l" t="t" r="r" b="b"/>
            <a:pathLst>
              <a:path w="812800" h="698500">
                <a:moveTo>
                  <a:pt x="0" y="349250"/>
                </a:moveTo>
                <a:lnTo>
                  <a:pt x="203200" y="698500"/>
                </a:lnTo>
                <a:lnTo>
                  <a:pt x="609600" y="698500"/>
                </a:lnTo>
                <a:lnTo>
                  <a:pt x="812800" y="349250"/>
                </a:lnTo>
                <a:lnTo>
                  <a:pt x="609600" y="0"/>
                </a:lnTo>
                <a:lnTo>
                  <a:pt x="203200" y="0"/>
                </a:lnTo>
                <a:lnTo>
                  <a:pt x="0" y="349250"/>
                </a:lnTo>
                <a:close/>
              </a:path>
            </a:pathLst>
          </a:custGeom>
          <a:blipFill>
            <a:blip r:embed="rId5">
              <a:extLst>
                <a:ext uri="{28A0092B-C50C-407E-A947-70E740481C1C}">
                  <a14:useLocalDpi xmlns:a14="http://schemas.microsoft.com/office/drawing/2010/main" val="0"/>
                </a:ext>
              </a:extLst>
            </a:blip>
            <a:stretch>
              <a:fillRect/>
            </a:stretch>
          </a:blipFill>
          <a:ln w="276225" cap="sq">
            <a:solidFill>
              <a:srgbClr val="23B2E5"/>
            </a:solidFill>
            <a:prstDash val="solid"/>
            <a:miter/>
          </a:ln>
        </p:spPr>
        <p:txBody>
          <a:bodyPr/>
          <a:lstStyle/>
          <a:p>
            <a:endParaRPr lang="en-US"/>
          </a:p>
        </p:txBody>
      </p:sp>
      <p:grpSp>
        <p:nvGrpSpPr>
          <p:cNvPr id="14" name="Group 14"/>
          <p:cNvGrpSpPr/>
          <p:nvPr/>
        </p:nvGrpSpPr>
        <p:grpSpPr>
          <a:xfrm>
            <a:off x="6099500" y="4028471"/>
            <a:ext cx="2048313" cy="1760269"/>
            <a:chOff x="0" y="0"/>
            <a:chExt cx="812800" cy="698500"/>
          </a:xfrm>
        </p:grpSpPr>
        <p:sp>
          <p:nvSpPr>
            <p:cNvPr id="15" name="Freeform 15"/>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3B2E5">
                <a:alpha val="69804"/>
              </a:srgbClr>
            </a:solidFill>
          </p:spPr>
          <p:txBody>
            <a:bodyPr/>
            <a:lstStyle/>
            <a:p>
              <a:endParaRPr lang="en-US"/>
            </a:p>
          </p:txBody>
        </p:sp>
        <p:sp>
          <p:nvSpPr>
            <p:cNvPr id="16" name="TextBox 16"/>
            <p:cNvSpPr txBox="1"/>
            <p:nvPr/>
          </p:nvSpPr>
          <p:spPr>
            <a:xfrm>
              <a:off x="114300" y="-28575"/>
              <a:ext cx="584200" cy="727075"/>
            </a:xfrm>
            <a:prstGeom prst="rect">
              <a:avLst/>
            </a:prstGeom>
          </p:spPr>
          <p:txBody>
            <a:bodyPr lIns="33858" tIns="33858" rIns="33858" bIns="33858" rtlCol="0" anchor="ctr"/>
            <a:lstStyle/>
            <a:p>
              <a:pPr algn="ctr">
                <a:lnSpc>
                  <a:spcPts val="1772"/>
                </a:lnSpc>
                <a:spcBef>
                  <a:spcPct val="0"/>
                </a:spcBef>
              </a:pPr>
              <a:endParaRPr/>
            </a:p>
          </p:txBody>
        </p:sp>
      </p:grpSp>
      <p:sp>
        <p:nvSpPr>
          <p:cNvPr id="18" name="Freeform 18"/>
          <p:cNvSpPr/>
          <p:nvPr/>
        </p:nvSpPr>
        <p:spPr>
          <a:xfrm>
            <a:off x="6725891" y="-3149414"/>
            <a:ext cx="4752678" cy="4084333"/>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3B2E5"/>
          </a:solidFill>
        </p:spPr>
        <p:txBody>
          <a:bodyPr/>
          <a:lstStyle/>
          <a:p>
            <a:endParaRPr lang="en-US"/>
          </a:p>
        </p:txBody>
      </p:sp>
      <p:sp>
        <p:nvSpPr>
          <p:cNvPr id="19" name="TextBox 19"/>
          <p:cNvSpPr txBox="1"/>
          <p:nvPr/>
        </p:nvSpPr>
        <p:spPr>
          <a:xfrm>
            <a:off x="7394236" y="-3316500"/>
            <a:ext cx="3415987" cy="4251419"/>
          </a:xfrm>
          <a:prstGeom prst="rect">
            <a:avLst/>
          </a:prstGeom>
        </p:spPr>
        <p:txBody>
          <a:bodyPr lIns="33858" tIns="33858" rIns="33858" bIns="33858" rtlCol="0" anchor="ctr"/>
          <a:lstStyle/>
          <a:p>
            <a:pPr algn="ctr">
              <a:lnSpc>
                <a:spcPts val="1772"/>
              </a:lnSpc>
              <a:spcBef>
                <a:spcPct val="0"/>
              </a:spcBef>
            </a:pPr>
            <a:endParaRPr/>
          </a:p>
        </p:txBody>
      </p:sp>
      <p:grpSp>
        <p:nvGrpSpPr>
          <p:cNvPr id="20" name="Group 20"/>
          <p:cNvGrpSpPr/>
          <p:nvPr/>
        </p:nvGrpSpPr>
        <p:grpSpPr>
          <a:xfrm>
            <a:off x="10289937" y="1713070"/>
            <a:ext cx="1188632" cy="1021481"/>
            <a:chOff x="0" y="0"/>
            <a:chExt cx="812800" cy="698500"/>
          </a:xfrm>
        </p:grpSpPr>
        <p:sp>
          <p:nvSpPr>
            <p:cNvPr id="21" name="Freeform 21"/>
            <p:cNvSpPr/>
            <p:nvPr/>
          </p:nvSpPr>
          <p:spPr>
            <a:xfrm>
              <a:off x="0" y="0"/>
              <a:ext cx="812800" cy="698500"/>
            </a:xfrm>
            <a:custGeom>
              <a:avLst/>
              <a:gdLst/>
              <a:ahLst/>
              <a:cxnLst/>
              <a:rect l="l" t="t" r="r" b="b"/>
              <a:pathLst>
                <a:path w="812800" h="698500">
                  <a:moveTo>
                    <a:pt x="812800" y="349250"/>
                  </a:moveTo>
                  <a:lnTo>
                    <a:pt x="609600" y="698500"/>
                  </a:lnTo>
                  <a:lnTo>
                    <a:pt x="203200" y="698500"/>
                  </a:lnTo>
                  <a:lnTo>
                    <a:pt x="0" y="349250"/>
                  </a:lnTo>
                  <a:lnTo>
                    <a:pt x="203200" y="0"/>
                  </a:lnTo>
                  <a:lnTo>
                    <a:pt x="609600" y="0"/>
                  </a:lnTo>
                  <a:lnTo>
                    <a:pt x="812800" y="349250"/>
                  </a:lnTo>
                  <a:close/>
                </a:path>
              </a:pathLst>
            </a:custGeom>
            <a:solidFill>
              <a:srgbClr val="23B2E5">
                <a:alpha val="82745"/>
              </a:srgbClr>
            </a:solidFill>
          </p:spPr>
          <p:txBody>
            <a:bodyPr/>
            <a:lstStyle/>
            <a:p>
              <a:endParaRPr lang="en-US"/>
            </a:p>
          </p:txBody>
        </p:sp>
        <p:sp>
          <p:nvSpPr>
            <p:cNvPr id="22" name="TextBox 22"/>
            <p:cNvSpPr txBox="1"/>
            <p:nvPr/>
          </p:nvSpPr>
          <p:spPr>
            <a:xfrm>
              <a:off x="114300" y="-28575"/>
              <a:ext cx="584200" cy="727075"/>
            </a:xfrm>
            <a:prstGeom prst="rect">
              <a:avLst/>
            </a:prstGeom>
          </p:spPr>
          <p:txBody>
            <a:bodyPr lIns="33858" tIns="33858" rIns="33858" bIns="33858" rtlCol="0" anchor="ctr"/>
            <a:lstStyle/>
            <a:p>
              <a:pPr algn="ctr">
                <a:lnSpc>
                  <a:spcPts val="1772"/>
                </a:lnSpc>
                <a:spcBef>
                  <a:spcPct val="0"/>
                </a:spcBef>
              </a:pPr>
              <a:endParaRPr/>
            </a:p>
          </p:txBody>
        </p:sp>
      </p:grpSp>
      <p:grpSp>
        <p:nvGrpSpPr>
          <p:cNvPr id="23" name="Group 23"/>
          <p:cNvGrpSpPr/>
          <p:nvPr/>
        </p:nvGrpSpPr>
        <p:grpSpPr>
          <a:xfrm>
            <a:off x="-427063" y="-171510"/>
            <a:ext cx="2928239" cy="559345"/>
            <a:chOff x="0" y="0"/>
            <a:chExt cx="1157124" cy="221031"/>
          </a:xfrm>
        </p:grpSpPr>
        <p:sp>
          <p:nvSpPr>
            <p:cNvPr id="24" name="Freeform 24"/>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25" name="TextBox 25"/>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26" name="Group 26"/>
          <p:cNvGrpSpPr/>
          <p:nvPr/>
        </p:nvGrpSpPr>
        <p:grpSpPr>
          <a:xfrm>
            <a:off x="1917136" y="-297793"/>
            <a:ext cx="1775838" cy="811912"/>
            <a:chOff x="0" y="0"/>
            <a:chExt cx="483446" cy="221031"/>
          </a:xfrm>
        </p:grpSpPr>
        <p:sp>
          <p:nvSpPr>
            <p:cNvPr id="27" name="Freeform 27"/>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28" name="TextBox 28"/>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29" name="Group 29"/>
          <p:cNvGrpSpPr/>
          <p:nvPr/>
        </p:nvGrpSpPr>
        <p:grpSpPr>
          <a:xfrm>
            <a:off x="2990474" y="-297793"/>
            <a:ext cx="1775838" cy="811912"/>
            <a:chOff x="0" y="0"/>
            <a:chExt cx="483446" cy="221031"/>
          </a:xfrm>
        </p:grpSpPr>
        <p:sp>
          <p:nvSpPr>
            <p:cNvPr id="30" name="Freeform 30"/>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31" name="TextBox 31"/>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sp>
        <p:nvSpPr>
          <p:cNvPr id="32" name="TextBox 32"/>
          <p:cNvSpPr txBox="1"/>
          <p:nvPr/>
        </p:nvSpPr>
        <p:spPr>
          <a:xfrm>
            <a:off x="841452" y="1386057"/>
            <a:ext cx="4974981" cy="654025"/>
          </a:xfrm>
          <a:prstGeom prst="rect">
            <a:avLst/>
          </a:prstGeom>
        </p:spPr>
        <p:txBody>
          <a:bodyPr wrap="square" lIns="0" tIns="0" rIns="0" bIns="0" rtlCol="0" anchor="t">
            <a:spAutoFit/>
          </a:bodyPr>
          <a:lstStyle/>
          <a:p>
            <a:pPr>
              <a:lnSpc>
                <a:spcPts val="5141"/>
              </a:lnSpc>
            </a:pPr>
            <a:r>
              <a:rPr lang="en-US" sz="5469">
                <a:solidFill>
                  <a:srgbClr val="445259"/>
                </a:solidFill>
                <a:latin typeface="Impact"/>
                <a:ea typeface="Impact"/>
                <a:cs typeface="Impact"/>
                <a:sym typeface="Impact"/>
              </a:rPr>
              <a:t>ICEBREAKER</a:t>
            </a:r>
          </a:p>
        </p:txBody>
      </p:sp>
      <p:sp>
        <p:nvSpPr>
          <p:cNvPr id="33" name="TextBox 33"/>
          <p:cNvSpPr txBox="1"/>
          <p:nvPr/>
        </p:nvSpPr>
        <p:spPr>
          <a:xfrm>
            <a:off x="972310" y="2734551"/>
            <a:ext cx="4899626" cy="567976"/>
          </a:xfrm>
          <a:prstGeom prst="rect">
            <a:avLst/>
          </a:prstGeom>
        </p:spPr>
        <p:txBody>
          <a:bodyPr lIns="0" tIns="0" rIns="0" bIns="0" rtlCol="0" anchor="t">
            <a:spAutoFit/>
          </a:bodyPr>
          <a:lstStyle/>
          <a:p>
            <a:pPr algn="l">
              <a:lnSpc>
                <a:spcPts val="2032"/>
              </a:lnSpc>
            </a:pPr>
            <a:r>
              <a:rPr lang="en-US" sz="3600">
                <a:solidFill>
                  <a:schemeClr val="bg1"/>
                </a:solidFill>
                <a:latin typeface="Open Sans 2"/>
                <a:ea typeface="Open Sans 2"/>
                <a:cs typeface="Open Sans 2"/>
                <a:sym typeface="Open Sans 2"/>
              </a:rPr>
              <a:t>Equity spectrum</a:t>
            </a:r>
          </a:p>
          <a:p>
            <a:pPr algn="l">
              <a:lnSpc>
                <a:spcPts val="2032"/>
              </a:lnSpc>
            </a:pPr>
            <a:r>
              <a:rPr lang="en-US" sz="3200">
                <a:solidFill>
                  <a:schemeClr val="bg1"/>
                </a:solidFill>
                <a:latin typeface="Open Sans 2"/>
                <a:ea typeface="Open Sans 2"/>
                <a:cs typeface="Open Sans 2"/>
                <a:sym typeface="Open Sans 2"/>
              </a:rPr>
              <a:t> </a:t>
            </a:r>
          </a:p>
        </p:txBody>
      </p:sp>
      <p:sp>
        <p:nvSpPr>
          <p:cNvPr id="8" name="TextBox 34">
            <a:extLst>
              <a:ext uri="{FF2B5EF4-FFF2-40B4-BE49-F238E27FC236}">
                <a16:creationId xmlns:a16="http://schemas.microsoft.com/office/drawing/2014/main" id="{AEC1B653-740A-1EA9-B767-6CAC3CE87F4A}"/>
              </a:ext>
            </a:extLst>
          </p:cNvPr>
          <p:cNvSpPr txBox="1"/>
          <p:nvPr/>
        </p:nvSpPr>
        <p:spPr>
          <a:xfrm>
            <a:off x="774611" y="3544777"/>
            <a:ext cx="4160438" cy="1308050"/>
          </a:xfrm>
          <a:prstGeom prst="rect">
            <a:avLst/>
          </a:prstGeom>
        </p:spPr>
        <p:txBody>
          <a:bodyPr lIns="0" tIns="0" rIns="0" bIns="0" rtlCol="0" anchor="t">
            <a:spAutoFit/>
          </a:bodyPr>
          <a:lstStyle/>
          <a:p>
            <a:pPr marL="166242" lvl="1" algn="l">
              <a:lnSpc>
                <a:spcPts val="3400"/>
              </a:lnSpc>
            </a:pPr>
            <a:r>
              <a:rPr lang="en-US" sz="3200">
                <a:solidFill>
                  <a:srgbClr val="445259"/>
                </a:solidFill>
                <a:latin typeface="Open Sans 2"/>
                <a:ea typeface="Open Sans 2"/>
                <a:cs typeface="Open Sans 2"/>
                <a:sym typeface="Open Sans 2"/>
              </a:rPr>
              <a:t>Select where you see your work on the spectrum.</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95100C1F-3F84-DAFD-99C9-A0F8F940760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7488917" y="482642"/>
            <a:ext cx="2140562" cy="1945966"/>
          </a:xfrm>
          <a:prstGeom prst="rect">
            <a:avLst/>
          </a:prstGeom>
        </p:spPr>
      </p:pic>
      <p:sp>
        <p:nvSpPr>
          <p:cNvPr id="3" name="TextBox 28">
            <a:extLst>
              <a:ext uri="{FF2B5EF4-FFF2-40B4-BE49-F238E27FC236}">
                <a16:creationId xmlns:a16="http://schemas.microsoft.com/office/drawing/2014/main" id="{1EDB63CA-1103-2C79-CEF2-D0732B1D1AFA}"/>
              </a:ext>
            </a:extLst>
          </p:cNvPr>
          <p:cNvSpPr txBox="1"/>
          <p:nvPr/>
        </p:nvSpPr>
        <p:spPr>
          <a:xfrm>
            <a:off x="883408" y="482642"/>
            <a:ext cx="6566357" cy="1538883"/>
          </a:xfrm>
          <a:prstGeom prst="rect">
            <a:avLst/>
          </a:prstGeom>
        </p:spPr>
        <p:txBody>
          <a:bodyPr wrap="square" lIns="0" tIns="0" rIns="0" bIns="0" rtlCol="0" anchor="t">
            <a:spAutoFit/>
          </a:bodyPr>
          <a:lstStyle/>
          <a:p>
            <a:pPr algn="l">
              <a:lnSpc>
                <a:spcPts val="6041"/>
              </a:lnSpc>
            </a:pPr>
            <a:r>
              <a:rPr lang="en-US" sz="5400">
                <a:solidFill>
                  <a:srgbClr val="23B2E5"/>
                </a:solidFill>
                <a:latin typeface="Impact"/>
                <a:ea typeface="Impact"/>
                <a:cs typeface="Impact"/>
                <a:sym typeface="Impact"/>
              </a:rPr>
              <a:t>WHERE DOES </a:t>
            </a:r>
            <a:r>
              <a:rPr lang="en-US" sz="5400">
                <a:solidFill>
                  <a:srgbClr val="445259"/>
                </a:solidFill>
                <a:latin typeface="Impact"/>
                <a:ea typeface="Impact"/>
                <a:cs typeface="Impact"/>
                <a:sym typeface="Impact"/>
              </a:rPr>
              <a:t>YOUR WORK SIT?</a:t>
            </a:r>
          </a:p>
        </p:txBody>
      </p:sp>
      <p:grpSp>
        <p:nvGrpSpPr>
          <p:cNvPr id="4" name="Group 18">
            <a:extLst>
              <a:ext uri="{FF2B5EF4-FFF2-40B4-BE49-F238E27FC236}">
                <a16:creationId xmlns:a16="http://schemas.microsoft.com/office/drawing/2014/main" id="{1B6DA7E8-92AA-725B-21B4-8226245B8FF4}"/>
              </a:ext>
            </a:extLst>
          </p:cNvPr>
          <p:cNvGrpSpPr/>
          <p:nvPr/>
        </p:nvGrpSpPr>
        <p:grpSpPr>
          <a:xfrm>
            <a:off x="-679551" y="6391418"/>
            <a:ext cx="2928239" cy="559345"/>
            <a:chOff x="0" y="0"/>
            <a:chExt cx="1157124" cy="221031"/>
          </a:xfrm>
        </p:grpSpPr>
        <p:sp>
          <p:nvSpPr>
            <p:cNvPr id="7" name="Freeform 19">
              <a:extLst>
                <a:ext uri="{FF2B5EF4-FFF2-40B4-BE49-F238E27FC236}">
                  <a16:creationId xmlns:a16="http://schemas.microsoft.com/office/drawing/2014/main" id="{DB61BF18-C279-4A75-6094-BDDC654123A0}"/>
                </a:ext>
              </a:extLst>
            </p:cNvPr>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8" name="TextBox 20">
              <a:extLst>
                <a:ext uri="{FF2B5EF4-FFF2-40B4-BE49-F238E27FC236}">
                  <a16:creationId xmlns:a16="http://schemas.microsoft.com/office/drawing/2014/main" id="{B6FF2446-8C83-4375-C5D4-0A371E34BC28}"/>
                </a:ext>
              </a:extLst>
            </p:cNvPr>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9" name="Group 21">
            <a:extLst>
              <a:ext uri="{FF2B5EF4-FFF2-40B4-BE49-F238E27FC236}">
                <a16:creationId xmlns:a16="http://schemas.microsoft.com/office/drawing/2014/main" id="{2E6FC34E-2399-9959-DAFC-180D33040009}"/>
              </a:ext>
            </a:extLst>
          </p:cNvPr>
          <p:cNvGrpSpPr/>
          <p:nvPr/>
        </p:nvGrpSpPr>
        <p:grpSpPr>
          <a:xfrm>
            <a:off x="1664648" y="6265134"/>
            <a:ext cx="1775838" cy="811912"/>
            <a:chOff x="0" y="0"/>
            <a:chExt cx="483446" cy="221031"/>
          </a:xfrm>
        </p:grpSpPr>
        <p:sp>
          <p:nvSpPr>
            <p:cNvPr id="11" name="Freeform 22">
              <a:extLst>
                <a:ext uri="{FF2B5EF4-FFF2-40B4-BE49-F238E27FC236}">
                  <a16:creationId xmlns:a16="http://schemas.microsoft.com/office/drawing/2014/main" id="{5B38C6B9-AFFC-8331-95F0-985E050271CB}"/>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13" name="TextBox 23">
              <a:extLst>
                <a:ext uri="{FF2B5EF4-FFF2-40B4-BE49-F238E27FC236}">
                  <a16:creationId xmlns:a16="http://schemas.microsoft.com/office/drawing/2014/main" id="{0BF7F816-5AE1-6EDA-851A-BF79ED2D87D5}"/>
                </a:ext>
              </a:extLst>
            </p:cNvPr>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14" name="Group 24">
            <a:extLst>
              <a:ext uri="{FF2B5EF4-FFF2-40B4-BE49-F238E27FC236}">
                <a16:creationId xmlns:a16="http://schemas.microsoft.com/office/drawing/2014/main" id="{CB81392A-0508-AE52-A090-29A9F64C95D3}"/>
              </a:ext>
            </a:extLst>
          </p:cNvPr>
          <p:cNvGrpSpPr/>
          <p:nvPr/>
        </p:nvGrpSpPr>
        <p:grpSpPr>
          <a:xfrm>
            <a:off x="2737986" y="6265134"/>
            <a:ext cx="1775838" cy="811912"/>
            <a:chOff x="0" y="0"/>
            <a:chExt cx="483446" cy="221031"/>
          </a:xfrm>
        </p:grpSpPr>
        <p:sp>
          <p:nvSpPr>
            <p:cNvPr id="15" name="Freeform 25">
              <a:extLst>
                <a:ext uri="{FF2B5EF4-FFF2-40B4-BE49-F238E27FC236}">
                  <a16:creationId xmlns:a16="http://schemas.microsoft.com/office/drawing/2014/main" id="{E253732D-8888-8A93-CF64-D56B4646ADEE}"/>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16" name="TextBox 26">
              <a:extLst>
                <a:ext uri="{FF2B5EF4-FFF2-40B4-BE49-F238E27FC236}">
                  <a16:creationId xmlns:a16="http://schemas.microsoft.com/office/drawing/2014/main" id="{233FDB67-C10A-D3BB-6492-F770B1427D58}"/>
                </a:ext>
              </a:extLst>
            </p:cNvPr>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sp>
        <p:nvSpPr>
          <p:cNvPr id="17" name="Freeform 6">
            <a:extLst>
              <a:ext uri="{FF2B5EF4-FFF2-40B4-BE49-F238E27FC236}">
                <a16:creationId xmlns:a16="http://schemas.microsoft.com/office/drawing/2014/main" id="{FA23E236-F9C0-BC6D-D54E-D7B73EAB567F}"/>
              </a:ext>
            </a:extLst>
          </p:cNvPr>
          <p:cNvSpPr/>
          <p:nvPr/>
        </p:nvSpPr>
        <p:spPr>
          <a:xfrm>
            <a:off x="10984890" y="0"/>
            <a:ext cx="1207110" cy="6653136"/>
          </a:xfrm>
          <a:custGeom>
            <a:avLst/>
            <a:gdLst/>
            <a:ahLst/>
            <a:cxnLst/>
            <a:rect l="l" t="t" r="r" b="b"/>
            <a:pathLst>
              <a:path w="477002" h="2629057">
                <a:moveTo>
                  <a:pt x="44895" y="0"/>
                </a:moveTo>
                <a:lnTo>
                  <a:pt x="432107" y="0"/>
                </a:lnTo>
                <a:cubicBezTo>
                  <a:pt x="456902" y="0"/>
                  <a:pt x="477002" y="20100"/>
                  <a:pt x="477002" y="44895"/>
                </a:cubicBezTo>
                <a:lnTo>
                  <a:pt x="477002" y="2584162"/>
                </a:lnTo>
                <a:cubicBezTo>
                  <a:pt x="477002" y="2608956"/>
                  <a:pt x="456902" y="2629057"/>
                  <a:pt x="432107" y="2629057"/>
                </a:cubicBezTo>
                <a:lnTo>
                  <a:pt x="44895" y="2629057"/>
                </a:lnTo>
                <a:cubicBezTo>
                  <a:pt x="20100" y="2629057"/>
                  <a:pt x="0" y="2608956"/>
                  <a:pt x="0" y="2584162"/>
                </a:cubicBezTo>
                <a:lnTo>
                  <a:pt x="0" y="44895"/>
                </a:lnTo>
                <a:cubicBezTo>
                  <a:pt x="0" y="20100"/>
                  <a:pt x="20100" y="0"/>
                  <a:pt x="44895" y="0"/>
                </a:cubicBezTo>
                <a:close/>
              </a:path>
            </a:pathLst>
          </a:custGeom>
          <a:solidFill>
            <a:srgbClr val="23B2E5"/>
          </a:solidFill>
        </p:spPr>
        <p:txBody>
          <a:bodyPr/>
          <a:lstStyle/>
          <a:p>
            <a:endParaRPr lang="en-US"/>
          </a:p>
        </p:txBody>
      </p:sp>
      <p:sp>
        <p:nvSpPr>
          <p:cNvPr id="18" name="Freeform 8">
            <a:extLst>
              <a:ext uri="{FF2B5EF4-FFF2-40B4-BE49-F238E27FC236}">
                <a16:creationId xmlns:a16="http://schemas.microsoft.com/office/drawing/2014/main" id="{2DEA0BEB-B48F-5A51-00A5-5111474E12D1}"/>
              </a:ext>
            </a:extLst>
          </p:cNvPr>
          <p:cNvSpPr/>
          <p:nvPr/>
        </p:nvSpPr>
        <p:spPr>
          <a:xfrm>
            <a:off x="11747466" y="5691446"/>
            <a:ext cx="1799945" cy="718270"/>
          </a:xfrm>
          <a:custGeom>
            <a:avLst/>
            <a:gdLst/>
            <a:ahLst/>
            <a:cxnLst/>
            <a:rect l="l" t="t" r="r" b="b"/>
            <a:pathLst>
              <a:path w="1799945" h="718270">
                <a:moveTo>
                  <a:pt x="0" y="0"/>
                </a:moveTo>
                <a:lnTo>
                  <a:pt x="1799945" y="0"/>
                </a:lnTo>
                <a:lnTo>
                  <a:pt x="1799945" y="718271"/>
                </a:lnTo>
                <a:lnTo>
                  <a:pt x="0" y="718271"/>
                </a:lnTo>
                <a:lnTo>
                  <a:pt x="0" y="0"/>
                </a:lnTo>
                <a:close/>
              </a:path>
            </a:pathLst>
          </a:custGeom>
          <a:blipFill>
            <a:blip r:embed="rId5">
              <a:extLst>
                <a:ext uri="{96DAC541-7B7A-43D3-8B79-37D633B846F1}">
                  <asvg:svgBlip xmlns:asvg="http://schemas.microsoft.com/office/drawing/2016/SVG/main" r:embed="rId6"/>
                </a:ext>
              </a:extLst>
            </a:blip>
            <a:stretch>
              <a:fillRect r="-33573"/>
            </a:stretch>
          </a:blipFill>
        </p:spPr>
        <p:txBody>
          <a:bodyPr/>
          <a:lstStyle/>
          <a:p>
            <a:endParaRPr lang="en-US"/>
          </a:p>
        </p:txBody>
      </p:sp>
      <p:sp>
        <p:nvSpPr>
          <p:cNvPr id="19" name="Freeform 20">
            <a:extLst>
              <a:ext uri="{FF2B5EF4-FFF2-40B4-BE49-F238E27FC236}">
                <a16:creationId xmlns:a16="http://schemas.microsoft.com/office/drawing/2014/main" id="{8F8904A2-59D8-B5B9-7201-8DA3DE2BBC70}"/>
              </a:ext>
            </a:extLst>
          </p:cNvPr>
          <p:cNvSpPr/>
          <p:nvPr/>
        </p:nvSpPr>
        <p:spPr>
          <a:xfrm rot="5400000">
            <a:off x="10049484" y="1385631"/>
            <a:ext cx="1799945" cy="718270"/>
          </a:xfrm>
          <a:custGeom>
            <a:avLst/>
            <a:gdLst/>
            <a:ahLst/>
            <a:cxnLst/>
            <a:rect l="l" t="t" r="r" b="b"/>
            <a:pathLst>
              <a:path w="1799945" h="718270">
                <a:moveTo>
                  <a:pt x="0" y="0"/>
                </a:moveTo>
                <a:lnTo>
                  <a:pt x="1799944" y="0"/>
                </a:lnTo>
                <a:lnTo>
                  <a:pt x="1799944" y="718270"/>
                </a:lnTo>
                <a:lnTo>
                  <a:pt x="0" y="718270"/>
                </a:lnTo>
                <a:lnTo>
                  <a:pt x="0" y="0"/>
                </a:lnTo>
                <a:close/>
              </a:path>
            </a:pathLst>
          </a:custGeom>
          <a:blipFill>
            <a:blip r:embed="rId5">
              <a:extLst>
                <a:ext uri="{96DAC541-7B7A-43D3-8B79-37D633B846F1}">
                  <asvg:svgBlip xmlns:asvg="http://schemas.microsoft.com/office/drawing/2016/SVG/main" r:embed="rId6"/>
                </a:ext>
              </a:extLst>
            </a:blip>
            <a:stretch>
              <a:fillRect r="-33573"/>
            </a:stretch>
          </a:blipFill>
        </p:spPr>
        <p:txBody>
          <a:bodyPr/>
          <a:lstStyle/>
          <a:p>
            <a:endParaRPr lang="en-US"/>
          </a:p>
        </p:txBody>
      </p:sp>
      <p:sp>
        <p:nvSpPr>
          <p:cNvPr id="20" name="TextBox 19">
            <a:extLst>
              <a:ext uri="{FF2B5EF4-FFF2-40B4-BE49-F238E27FC236}">
                <a16:creationId xmlns:a16="http://schemas.microsoft.com/office/drawing/2014/main" id="{08C6541C-AC42-40EB-608A-0E44004FAB74}"/>
              </a:ext>
            </a:extLst>
          </p:cNvPr>
          <p:cNvSpPr txBox="1"/>
          <p:nvPr/>
        </p:nvSpPr>
        <p:spPr>
          <a:xfrm>
            <a:off x="1113183" y="2347149"/>
            <a:ext cx="7063104" cy="830997"/>
          </a:xfrm>
          <a:prstGeom prst="rect">
            <a:avLst/>
          </a:prstGeom>
          <a:noFill/>
        </p:spPr>
        <p:txBody>
          <a:bodyPr wrap="square" rtlCol="0">
            <a:spAutoFit/>
          </a:bodyPr>
          <a:lstStyle/>
          <a:p>
            <a:r>
              <a:rPr lang="en-US" sz="2400">
                <a:solidFill>
                  <a:srgbClr val="445259"/>
                </a:solidFill>
                <a:latin typeface="Open Sans" panose="020B0606030504020204" pitchFamily="34" charset="0"/>
                <a:ea typeface="Open Sans" panose="020B0606030504020204" pitchFamily="34" charset="0"/>
                <a:cs typeface="Open Sans" panose="020B0606030504020204" pitchFamily="34" charset="0"/>
              </a:rPr>
              <a:t>What percent of time do you pay participants for their time and expertise? </a:t>
            </a:r>
          </a:p>
        </p:txBody>
      </p:sp>
      <p:sp>
        <p:nvSpPr>
          <p:cNvPr id="21" name="TextBox 20">
            <a:extLst>
              <a:ext uri="{FF2B5EF4-FFF2-40B4-BE49-F238E27FC236}">
                <a16:creationId xmlns:a16="http://schemas.microsoft.com/office/drawing/2014/main" id="{FED63F87-A15E-3984-18ED-9F8DE8DE1C68}"/>
              </a:ext>
            </a:extLst>
          </p:cNvPr>
          <p:cNvSpPr txBox="1"/>
          <p:nvPr/>
        </p:nvSpPr>
        <p:spPr>
          <a:xfrm>
            <a:off x="1146618" y="3346299"/>
            <a:ext cx="7711632" cy="830997"/>
          </a:xfrm>
          <a:prstGeom prst="rect">
            <a:avLst/>
          </a:prstGeom>
          <a:noFill/>
        </p:spPr>
        <p:txBody>
          <a:bodyPr wrap="square" rtlCol="0">
            <a:spAutoFit/>
          </a:bodyPr>
          <a:lstStyle/>
          <a:p>
            <a:r>
              <a:rPr lang="en-US" sz="2400">
                <a:solidFill>
                  <a:srgbClr val="445259"/>
                </a:solidFill>
                <a:latin typeface="Open Sans 2" panose="020B0604020202020204" charset="0"/>
                <a:ea typeface="Open Sans 2" panose="020B0604020202020204" charset="0"/>
                <a:cs typeface="Open Sans 2" panose="020B0604020202020204" charset="0"/>
              </a:rPr>
              <a:t>How often do you have lived-experience partners truly at the table where decisions are being made?</a:t>
            </a:r>
            <a:endParaRPr lang="en-US" sz="2400">
              <a:latin typeface="Open Sans" panose="020B0606030504020204" pitchFamily="34" charset="0"/>
              <a:ea typeface="Open Sans" panose="020B0606030504020204" pitchFamily="34" charset="0"/>
              <a:cs typeface="Open Sans" panose="020B0606030504020204" pitchFamily="34" charset="0"/>
            </a:endParaRPr>
          </a:p>
        </p:txBody>
      </p:sp>
      <p:sp>
        <p:nvSpPr>
          <p:cNvPr id="24" name="TextBox 23">
            <a:extLst>
              <a:ext uri="{FF2B5EF4-FFF2-40B4-BE49-F238E27FC236}">
                <a16:creationId xmlns:a16="http://schemas.microsoft.com/office/drawing/2014/main" id="{4728FFD1-1B3E-D6AE-D677-9FF324ABD2C7}"/>
              </a:ext>
            </a:extLst>
          </p:cNvPr>
          <p:cNvSpPr txBox="1"/>
          <p:nvPr/>
        </p:nvSpPr>
        <p:spPr>
          <a:xfrm>
            <a:off x="1146618" y="4345449"/>
            <a:ext cx="7063104" cy="757130"/>
          </a:xfrm>
          <a:prstGeom prst="rect">
            <a:avLst/>
          </a:prstGeom>
          <a:noFill/>
        </p:spPr>
        <p:txBody>
          <a:bodyPr wrap="square" rtlCol="0">
            <a:spAutoFit/>
          </a:bodyPr>
          <a:lstStyle/>
          <a:p>
            <a:pPr algn="l">
              <a:lnSpc>
                <a:spcPct val="90000"/>
              </a:lnSpc>
            </a:pPr>
            <a:r>
              <a:rPr lang="en-US" sz="2400">
                <a:solidFill>
                  <a:srgbClr val="445259"/>
                </a:solidFill>
                <a:latin typeface="Open Sans 2" panose="020B0604020202020204" charset="0"/>
                <a:ea typeface="Open Sans 2" panose="020B0604020202020204" charset="0"/>
                <a:cs typeface="Open Sans 2" panose="020B0604020202020204" charset="0"/>
              </a:rPr>
              <a:t>How often do you tailor the format of findings to be accessible to those most impacted?</a:t>
            </a:r>
          </a:p>
        </p:txBody>
      </p:sp>
      <p:sp>
        <p:nvSpPr>
          <p:cNvPr id="25" name="TextBox 24">
            <a:extLst>
              <a:ext uri="{FF2B5EF4-FFF2-40B4-BE49-F238E27FC236}">
                <a16:creationId xmlns:a16="http://schemas.microsoft.com/office/drawing/2014/main" id="{5BB6A7CA-B8B4-CD5C-2506-3970DA6585A7}"/>
              </a:ext>
            </a:extLst>
          </p:cNvPr>
          <p:cNvSpPr txBox="1"/>
          <p:nvPr/>
        </p:nvSpPr>
        <p:spPr>
          <a:xfrm>
            <a:off x="1113183" y="5270732"/>
            <a:ext cx="7063104" cy="424732"/>
          </a:xfrm>
          <a:prstGeom prst="rect">
            <a:avLst/>
          </a:prstGeom>
          <a:noFill/>
        </p:spPr>
        <p:txBody>
          <a:bodyPr wrap="square" rtlCol="0">
            <a:spAutoFit/>
          </a:bodyPr>
          <a:lstStyle/>
          <a:p>
            <a:pPr algn="l">
              <a:lnSpc>
                <a:spcPct val="90000"/>
              </a:lnSpc>
            </a:pPr>
            <a:r>
              <a:rPr lang="en-US" sz="2400">
                <a:solidFill>
                  <a:srgbClr val="445259"/>
                </a:solidFill>
                <a:latin typeface="Open Sans 2" panose="020B0604020202020204" charset="0"/>
                <a:ea typeface="Open Sans 2" panose="020B0604020202020204" charset="0"/>
                <a:cs typeface="Open Sans 2" panose="020B0604020202020204" charset="0"/>
              </a:rPr>
              <a:t>How often do you use trusted messengers?</a:t>
            </a:r>
          </a:p>
        </p:txBody>
      </p:sp>
    </p:spTree>
    <p:extLst>
      <p:ext uri="{BB962C8B-B14F-4D97-AF65-F5344CB8AC3E}">
        <p14:creationId xmlns:p14="http://schemas.microsoft.com/office/powerpoint/2010/main" val="3520696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fade">
                                      <p:cBhvr>
                                        <p:cTn id="16" dur="500"/>
                                        <p:tgtEl>
                                          <p:spTgt spid="2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fade">
                                      <p:cBhvr>
                                        <p:cTn id="21"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4" grpId="0"/>
      <p:bldP spid="2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0" y="-1"/>
            <a:ext cx="6094476" cy="2057743"/>
          </a:xfrm>
          <a:custGeom>
            <a:avLst/>
            <a:gdLst/>
            <a:ahLst/>
            <a:cxnLst/>
            <a:rect l="l" t="t" r="r" b="b"/>
            <a:pathLst>
              <a:path w="2521374" h="929721">
                <a:moveTo>
                  <a:pt x="0" y="0"/>
                </a:moveTo>
                <a:lnTo>
                  <a:pt x="2521374" y="0"/>
                </a:lnTo>
                <a:lnTo>
                  <a:pt x="2521374" y="929721"/>
                </a:lnTo>
                <a:lnTo>
                  <a:pt x="0" y="929721"/>
                </a:lnTo>
                <a:close/>
              </a:path>
            </a:pathLst>
          </a:custGeom>
          <a:solidFill>
            <a:srgbClr val="23B2E5"/>
          </a:solidFill>
        </p:spPr>
        <p:txBody>
          <a:bodyPr/>
          <a:lstStyle/>
          <a:p>
            <a:endParaRPr lang="en-US"/>
          </a:p>
        </p:txBody>
      </p:sp>
      <p:sp>
        <p:nvSpPr>
          <p:cNvPr id="4" name="TextBox 4"/>
          <p:cNvSpPr txBox="1"/>
          <p:nvPr/>
        </p:nvSpPr>
        <p:spPr>
          <a:xfrm>
            <a:off x="-286157" y="-367337"/>
            <a:ext cx="6380633" cy="2425080"/>
          </a:xfrm>
          <a:prstGeom prst="rect">
            <a:avLst/>
          </a:prstGeom>
        </p:spPr>
        <p:txBody>
          <a:bodyPr lIns="33858" tIns="33858" rIns="33858" bIns="33858" rtlCol="0" anchor="ctr"/>
          <a:lstStyle/>
          <a:p>
            <a:pPr algn="ctr">
              <a:lnSpc>
                <a:spcPts val="1772"/>
              </a:lnSpc>
              <a:spcBef>
                <a:spcPct val="0"/>
              </a:spcBef>
            </a:pPr>
            <a:endParaRPr/>
          </a:p>
        </p:txBody>
      </p:sp>
      <p:sp>
        <p:nvSpPr>
          <p:cNvPr id="6" name="Freeform 6"/>
          <p:cNvSpPr/>
          <p:nvPr/>
        </p:nvSpPr>
        <p:spPr>
          <a:xfrm>
            <a:off x="685628" y="581280"/>
            <a:ext cx="10817695" cy="2742514"/>
          </a:xfrm>
          <a:custGeom>
            <a:avLst/>
            <a:gdLst/>
            <a:ahLst/>
            <a:cxnLst/>
            <a:rect l="l" t="t" r="r" b="b"/>
            <a:pathLst>
              <a:path w="2273391" h="576353">
                <a:moveTo>
                  <a:pt x="0" y="0"/>
                </a:moveTo>
                <a:lnTo>
                  <a:pt x="2273391" y="0"/>
                </a:lnTo>
                <a:lnTo>
                  <a:pt x="2273391" y="576353"/>
                </a:lnTo>
                <a:lnTo>
                  <a:pt x="0" y="576353"/>
                </a:lnTo>
                <a:close/>
              </a:path>
            </a:pathLst>
          </a:custGeom>
          <a:blipFill>
            <a:blip r:embed="rId3"/>
            <a:stretch>
              <a:fillRect t="-38606" b="-123878"/>
            </a:stretch>
          </a:blipFill>
        </p:spPr>
        <p:txBody>
          <a:bodyPr/>
          <a:lstStyle/>
          <a:p>
            <a:endParaRPr lang="en-US"/>
          </a:p>
        </p:txBody>
      </p:sp>
      <p:sp>
        <p:nvSpPr>
          <p:cNvPr id="8" name="Freeform 8"/>
          <p:cNvSpPr/>
          <p:nvPr/>
        </p:nvSpPr>
        <p:spPr>
          <a:xfrm>
            <a:off x="10629271" y="3212717"/>
            <a:ext cx="474832" cy="3073098"/>
          </a:xfrm>
          <a:custGeom>
            <a:avLst/>
            <a:gdLst/>
            <a:ahLst/>
            <a:cxnLst/>
            <a:rect l="l" t="t" r="r" b="b"/>
            <a:pathLst>
              <a:path w="187635" h="1214367">
                <a:moveTo>
                  <a:pt x="0" y="0"/>
                </a:moveTo>
                <a:lnTo>
                  <a:pt x="187635" y="0"/>
                </a:lnTo>
                <a:lnTo>
                  <a:pt x="187635" y="1214367"/>
                </a:lnTo>
                <a:lnTo>
                  <a:pt x="0" y="1214367"/>
                </a:lnTo>
                <a:close/>
              </a:path>
            </a:pathLst>
          </a:custGeom>
          <a:solidFill>
            <a:srgbClr val="23B2E5"/>
          </a:solidFill>
        </p:spPr>
        <p:txBody>
          <a:bodyPr/>
          <a:lstStyle/>
          <a:p>
            <a:endParaRPr lang="en-US"/>
          </a:p>
        </p:txBody>
      </p:sp>
      <p:sp>
        <p:nvSpPr>
          <p:cNvPr id="9" name="TextBox 9"/>
          <p:cNvSpPr txBox="1"/>
          <p:nvPr/>
        </p:nvSpPr>
        <p:spPr>
          <a:xfrm>
            <a:off x="10629271" y="3140405"/>
            <a:ext cx="474832" cy="3145410"/>
          </a:xfrm>
          <a:prstGeom prst="rect">
            <a:avLst/>
          </a:prstGeom>
        </p:spPr>
        <p:txBody>
          <a:bodyPr lIns="33858" tIns="33858" rIns="33858" bIns="33858" rtlCol="0" anchor="ctr"/>
          <a:lstStyle/>
          <a:p>
            <a:pPr algn="ctr">
              <a:lnSpc>
                <a:spcPts val="1772"/>
              </a:lnSpc>
              <a:spcBef>
                <a:spcPct val="0"/>
              </a:spcBef>
            </a:pPr>
            <a:endParaRPr/>
          </a:p>
        </p:txBody>
      </p:sp>
      <p:sp>
        <p:nvSpPr>
          <p:cNvPr id="11" name="Freeform 11"/>
          <p:cNvSpPr/>
          <p:nvPr/>
        </p:nvSpPr>
        <p:spPr>
          <a:xfrm>
            <a:off x="-1" y="4192790"/>
            <a:ext cx="685629" cy="1313270"/>
          </a:xfrm>
          <a:custGeom>
            <a:avLst/>
            <a:gdLst/>
            <a:ahLst/>
            <a:cxnLst/>
            <a:rect l="l" t="t" r="r" b="b"/>
            <a:pathLst>
              <a:path w="344634" h="518952">
                <a:moveTo>
                  <a:pt x="0" y="0"/>
                </a:moveTo>
                <a:lnTo>
                  <a:pt x="344634" y="0"/>
                </a:lnTo>
                <a:lnTo>
                  <a:pt x="344634" y="518952"/>
                </a:lnTo>
                <a:lnTo>
                  <a:pt x="0" y="518952"/>
                </a:lnTo>
                <a:close/>
              </a:path>
            </a:pathLst>
          </a:custGeom>
          <a:solidFill>
            <a:srgbClr val="23B2E5"/>
          </a:solidFill>
        </p:spPr>
        <p:txBody>
          <a:bodyPr/>
          <a:lstStyle/>
          <a:p>
            <a:endParaRPr lang="en-US"/>
          </a:p>
        </p:txBody>
      </p:sp>
      <p:sp>
        <p:nvSpPr>
          <p:cNvPr id="12" name="TextBox 12"/>
          <p:cNvSpPr txBox="1"/>
          <p:nvPr/>
        </p:nvSpPr>
        <p:spPr>
          <a:xfrm>
            <a:off x="-1" y="4120478"/>
            <a:ext cx="685629" cy="1385582"/>
          </a:xfrm>
          <a:prstGeom prst="rect">
            <a:avLst/>
          </a:prstGeom>
        </p:spPr>
        <p:txBody>
          <a:bodyPr lIns="33858" tIns="33858" rIns="33858" bIns="33858" rtlCol="0" anchor="ctr"/>
          <a:lstStyle/>
          <a:p>
            <a:pPr algn="ctr">
              <a:lnSpc>
                <a:spcPts val="1772"/>
              </a:lnSpc>
              <a:spcBef>
                <a:spcPct val="0"/>
              </a:spcBef>
            </a:pPr>
            <a:endParaRPr/>
          </a:p>
        </p:txBody>
      </p:sp>
      <p:sp>
        <p:nvSpPr>
          <p:cNvPr id="14" name="Freeform 14"/>
          <p:cNvSpPr/>
          <p:nvPr/>
        </p:nvSpPr>
        <p:spPr>
          <a:xfrm>
            <a:off x="10705693" y="3348663"/>
            <a:ext cx="321988" cy="3219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5" name="TextBox 15"/>
          <p:cNvSpPr txBox="1"/>
          <p:nvPr/>
        </p:nvSpPr>
        <p:spPr>
          <a:xfrm>
            <a:off x="10735879" y="3367529"/>
            <a:ext cx="261615" cy="272935"/>
          </a:xfrm>
          <a:prstGeom prst="rect">
            <a:avLst/>
          </a:prstGeom>
        </p:spPr>
        <p:txBody>
          <a:bodyPr lIns="33858" tIns="33858" rIns="33858" bIns="33858" rtlCol="0" anchor="ctr"/>
          <a:lstStyle/>
          <a:p>
            <a:pPr algn="ctr">
              <a:lnSpc>
                <a:spcPts val="1772"/>
              </a:lnSpc>
            </a:pPr>
            <a:endParaRPr/>
          </a:p>
        </p:txBody>
      </p:sp>
      <p:sp>
        <p:nvSpPr>
          <p:cNvPr id="17" name="Freeform 17"/>
          <p:cNvSpPr/>
          <p:nvPr/>
        </p:nvSpPr>
        <p:spPr>
          <a:xfrm>
            <a:off x="10705693" y="3738116"/>
            <a:ext cx="321988" cy="3219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18" name="TextBox 18"/>
          <p:cNvSpPr txBox="1"/>
          <p:nvPr/>
        </p:nvSpPr>
        <p:spPr>
          <a:xfrm>
            <a:off x="10735879" y="3756982"/>
            <a:ext cx="261615" cy="272935"/>
          </a:xfrm>
          <a:prstGeom prst="rect">
            <a:avLst/>
          </a:prstGeom>
        </p:spPr>
        <p:txBody>
          <a:bodyPr lIns="33858" tIns="33858" rIns="33858" bIns="33858" rtlCol="0" anchor="ctr"/>
          <a:lstStyle/>
          <a:p>
            <a:pPr algn="ctr">
              <a:lnSpc>
                <a:spcPts val="1772"/>
              </a:lnSpc>
            </a:pPr>
            <a:endParaRPr/>
          </a:p>
        </p:txBody>
      </p:sp>
      <p:sp>
        <p:nvSpPr>
          <p:cNvPr id="20" name="Freeform 20"/>
          <p:cNvSpPr/>
          <p:nvPr/>
        </p:nvSpPr>
        <p:spPr>
          <a:xfrm>
            <a:off x="10705693" y="4127568"/>
            <a:ext cx="321988" cy="3219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21" name="TextBox 21"/>
          <p:cNvSpPr txBox="1"/>
          <p:nvPr/>
        </p:nvSpPr>
        <p:spPr>
          <a:xfrm>
            <a:off x="10735879" y="4146434"/>
            <a:ext cx="261615" cy="272935"/>
          </a:xfrm>
          <a:prstGeom prst="rect">
            <a:avLst/>
          </a:prstGeom>
        </p:spPr>
        <p:txBody>
          <a:bodyPr lIns="33858" tIns="33858" rIns="33858" bIns="33858" rtlCol="0" anchor="ctr"/>
          <a:lstStyle/>
          <a:p>
            <a:pPr algn="ctr">
              <a:lnSpc>
                <a:spcPts val="1772"/>
              </a:lnSpc>
            </a:pPr>
            <a:endParaRPr/>
          </a:p>
        </p:txBody>
      </p:sp>
      <p:sp>
        <p:nvSpPr>
          <p:cNvPr id="22" name="AutoShape 22"/>
          <p:cNvSpPr/>
          <p:nvPr/>
        </p:nvSpPr>
        <p:spPr>
          <a:xfrm>
            <a:off x="4599813" y="6281052"/>
            <a:ext cx="5617712" cy="0"/>
          </a:xfrm>
          <a:prstGeom prst="line">
            <a:avLst/>
          </a:prstGeom>
          <a:ln w="9525" cap="rnd">
            <a:solidFill>
              <a:srgbClr val="445259"/>
            </a:solidFill>
            <a:prstDash val="solid"/>
            <a:headEnd type="none" w="sm" len="sm"/>
            <a:tailEnd type="none" w="sm" len="sm"/>
          </a:ln>
        </p:spPr>
        <p:txBody>
          <a:bodyPr/>
          <a:lstStyle/>
          <a:p>
            <a:endParaRPr lang="en-US"/>
          </a:p>
        </p:txBody>
      </p:sp>
      <p:sp>
        <p:nvSpPr>
          <p:cNvPr id="23" name="TextBox 23"/>
          <p:cNvSpPr txBox="1"/>
          <p:nvPr/>
        </p:nvSpPr>
        <p:spPr>
          <a:xfrm>
            <a:off x="1106286" y="3529590"/>
            <a:ext cx="7017805" cy="654025"/>
          </a:xfrm>
          <a:prstGeom prst="rect">
            <a:avLst/>
          </a:prstGeom>
        </p:spPr>
        <p:txBody>
          <a:bodyPr wrap="square" lIns="0" tIns="0" rIns="0" bIns="0" rtlCol="0" anchor="t">
            <a:spAutoFit/>
          </a:bodyPr>
          <a:lstStyle/>
          <a:p>
            <a:pPr algn="l">
              <a:lnSpc>
                <a:spcPts val="5141"/>
              </a:lnSpc>
            </a:pPr>
            <a:r>
              <a:rPr lang="en-US" sz="5469">
                <a:solidFill>
                  <a:srgbClr val="445259"/>
                </a:solidFill>
                <a:latin typeface="Impact"/>
                <a:ea typeface="Impact"/>
                <a:cs typeface="Impact"/>
                <a:sym typeface="Impact"/>
              </a:rPr>
              <a:t>MILWAUKEE SUCCEEDS</a:t>
            </a:r>
          </a:p>
        </p:txBody>
      </p:sp>
      <p:sp>
        <p:nvSpPr>
          <p:cNvPr id="27" name="TextBox 27"/>
          <p:cNvSpPr txBox="1"/>
          <p:nvPr/>
        </p:nvSpPr>
        <p:spPr>
          <a:xfrm>
            <a:off x="5660982" y="4608378"/>
            <a:ext cx="4920449" cy="1795363"/>
          </a:xfrm>
          <a:prstGeom prst="rect">
            <a:avLst/>
          </a:prstGeom>
        </p:spPr>
        <p:txBody>
          <a:bodyPr wrap="square" lIns="0" tIns="0" rIns="0" bIns="0" rtlCol="0" anchor="t">
            <a:spAutoFit/>
          </a:bodyPr>
          <a:lstStyle/>
          <a:p>
            <a:pPr>
              <a:lnSpc>
                <a:spcPts val="2800"/>
              </a:lnSpc>
            </a:pPr>
            <a:r>
              <a:rPr lang="en-US" sz="2400" b="1">
                <a:solidFill>
                  <a:srgbClr val="445259"/>
                </a:solidFill>
                <a:latin typeface="Open Sans 2"/>
                <a:ea typeface="Open Sans 2"/>
                <a:cs typeface="Open Sans 2"/>
                <a:sym typeface="Open Sans 2"/>
              </a:rPr>
              <a:t>3 STRATEGIC PRIORITY AREAS:</a:t>
            </a:r>
            <a:endParaRPr lang="en-US" sz="2400">
              <a:solidFill>
                <a:srgbClr val="445259"/>
              </a:solidFill>
              <a:latin typeface="Open Sans 2"/>
              <a:ea typeface="Open Sans 2"/>
              <a:cs typeface="Open Sans 2"/>
              <a:sym typeface="Open Sans 2"/>
            </a:endParaRPr>
          </a:p>
          <a:p>
            <a:pPr marL="285750" indent="-285750">
              <a:lnSpc>
                <a:spcPts val="2800"/>
              </a:lnSpc>
              <a:buFont typeface="Arial" panose="020B0604020202020204" pitchFamily="34" charset="0"/>
              <a:buChar char="•"/>
            </a:pPr>
            <a:r>
              <a:rPr lang="en-US" sz="2400">
                <a:solidFill>
                  <a:srgbClr val="445259"/>
                </a:solidFill>
                <a:latin typeface="Open Sans 2"/>
                <a:ea typeface="Open Sans 2"/>
                <a:cs typeface="Open Sans 2"/>
                <a:sym typeface="Open Sans 2"/>
              </a:rPr>
              <a:t>Data, Research, &amp; Evaluation</a:t>
            </a:r>
          </a:p>
          <a:p>
            <a:pPr marL="285750" indent="-285750">
              <a:lnSpc>
                <a:spcPts val="2800"/>
              </a:lnSpc>
              <a:buFont typeface="Arial" panose="020B0604020202020204" pitchFamily="34" charset="0"/>
              <a:buChar char="•"/>
            </a:pPr>
            <a:r>
              <a:rPr lang="en-US" sz="2400">
                <a:solidFill>
                  <a:srgbClr val="445259"/>
                </a:solidFill>
                <a:latin typeface="Open Sans 2"/>
                <a:ea typeface="Open Sans 2"/>
                <a:cs typeface="Open Sans 2"/>
                <a:sym typeface="Open Sans 2"/>
              </a:rPr>
              <a:t>Early childhood education (ECE)</a:t>
            </a:r>
          </a:p>
          <a:p>
            <a:pPr marL="285750" indent="-285750">
              <a:lnSpc>
                <a:spcPts val="2800"/>
              </a:lnSpc>
              <a:buFont typeface="Arial" panose="020B0604020202020204" pitchFamily="34" charset="0"/>
              <a:buChar char="•"/>
            </a:pPr>
            <a:r>
              <a:rPr lang="en-US" sz="2400">
                <a:solidFill>
                  <a:srgbClr val="445259"/>
                </a:solidFill>
                <a:latin typeface="Open Sans 2"/>
                <a:ea typeface="Open Sans 2"/>
                <a:cs typeface="Open Sans 2"/>
                <a:sym typeface="Open Sans 2"/>
              </a:rPr>
              <a:t>High school success (HSS)</a:t>
            </a:r>
          </a:p>
          <a:p>
            <a:pPr>
              <a:lnSpc>
                <a:spcPts val="2800"/>
              </a:lnSpc>
            </a:pPr>
            <a:endParaRPr lang="en-US" sz="2400">
              <a:solidFill>
                <a:srgbClr val="445259"/>
              </a:solidFill>
              <a:latin typeface="Open Sans 2"/>
              <a:ea typeface="Open Sans 2"/>
              <a:cs typeface="Open Sans 2"/>
              <a:sym typeface="Open Sans 2"/>
            </a:endParaRPr>
          </a:p>
        </p:txBody>
      </p:sp>
      <p:grpSp>
        <p:nvGrpSpPr>
          <p:cNvPr id="28" name="Group 28"/>
          <p:cNvGrpSpPr/>
          <p:nvPr/>
        </p:nvGrpSpPr>
        <p:grpSpPr>
          <a:xfrm rot="-10800000">
            <a:off x="9733950" y="857"/>
            <a:ext cx="2928239" cy="559345"/>
            <a:chOff x="0" y="0"/>
            <a:chExt cx="1157124" cy="221031"/>
          </a:xfrm>
        </p:grpSpPr>
        <p:sp>
          <p:nvSpPr>
            <p:cNvPr id="29" name="Freeform 29"/>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30" name="TextBox 30"/>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31" name="Group 31"/>
          <p:cNvGrpSpPr/>
          <p:nvPr/>
        </p:nvGrpSpPr>
        <p:grpSpPr>
          <a:xfrm rot="-10800000">
            <a:off x="8542153" y="-125426"/>
            <a:ext cx="1775838" cy="811912"/>
            <a:chOff x="0" y="0"/>
            <a:chExt cx="483446" cy="221031"/>
          </a:xfrm>
        </p:grpSpPr>
        <p:sp>
          <p:nvSpPr>
            <p:cNvPr id="32" name="Freeform 32"/>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33" name="TextBox 33"/>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34" name="Group 34"/>
          <p:cNvGrpSpPr/>
          <p:nvPr/>
        </p:nvGrpSpPr>
        <p:grpSpPr>
          <a:xfrm rot="-10800000">
            <a:off x="7468815" y="-125426"/>
            <a:ext cx="1775838" cy="811912"/>
            <a:chOff x="0" y="0"/>
            <a:chExt cx="483446" cy="221031"/>
          </a:xfrm>
        </p:grpSpPr>
        <p:sp>
          <p:nvSpPr>
            <p:cNvPr id="35" name="Freeform 35"/>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36" name="TextBox 36"/>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pic>
        <p:nvPicPr>
          <p:cNvPr id="1028" name="Picture 4" descr="StriveTogether Invests $32 million, Fueling Community-based">
            <a:extLst>
              <a:ext uri="{FF2B5EF4-FFF2-40B4-BE49-F238E27FC236}">
                <a16:creationId xmlns:a16="http://schemas.microsoft.com/office/drawing/2014/main" id="{B3E47335-AD30-45C7-EE2A-ACD5E1C04B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20258" y="5395963"/>
            <a:ext cx="3527359" cy="74083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C47499CE-07CA-0F45-3DD4-794AA5B6BED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20258" y="4419369"/>
            <a:ext cx="3479519" cy="74084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919255" y="325311"/>
            <a:ext cx="7757618" cy="7757618"/>
            <a:chOff x="0" y="0"/>
            <a:chExt cx="812800" cy="812800"/>
          </a:xfrm>
        </p:grpSpPr>
        <p:sp>
          <p:nvSpPr>
            <p:cNvPr id="3" name="Freeform 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2E5"/>
            </a:solidFill>
          </p:spPr>
          <p:txBody>
            <a:bodyPr/>
            <a:lstStyle/>
            <a:p>
              <a:endParaRPr lang="en-US"/>
            </a:p>
          </p:txBody>
        </p:sp>
        <p:sp>
          <p:nvSpPr>
            <p:cNvPr id="4" name="TextBox 4"/>
            <p:cNvSpPr txBox="1"/>
            <p:nvPr/>
          </p:nvSpPr>
          <p:spPr>
            <a:xfrm>
              <a:off x="76200" y="38100"/>
              <a:ext cx="660400" cy="698500"/>
            </a:xfrm>
            <a:prstGeom prst="rect">
              <a:avLst/>
            </a:prstGeom>
          </p:spPr>
          <p:txBody>
            <a:bodyPr lIns="33858" tIns="33858" rIns="33858" bIns="33858" rtlCol="0" anchor="ctr"/>
            <a:lstStyle/>
            <a:p>
              <a:pPr algn="ctr">
                <a:lnSpc>
                  <a:spcPts val="2239"/>
                </a:lnSpc>
              </a:pPr>
              <a:endParaRPr/>
            </a:p>
          </p:txBody>
        </p:sp>
      </p:grpSp>
      <p:sp>
        <p:nvSpPr>
          <p:cNvPr id="6" name="Freeform 6"/>
          <p:cNvSpPr/>
          <p:nvPr/>
        </p:nvSpPr>
        <p:spPr>
          <a:xfrm>
            <a:off x="-997842" y="1214251"/>
            <a:ext cx="6483857" cy="6483831"/>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45464" r="-4807"/>
            </a:stretch>
          </a:blipFill>
        </p:spPr>
        <p:txBody>
          <a:bodyPr/>
          <a:lstStyle/>
          <a:p>
            <a:endParaRPr lang="en-US"/>
          </a:p>
        </p:txBody>
      </p:sp>
      <p:grpSp>
        <p:nvGrpSpPr>
          <p:cNvPr id="7" name="Group 7"/>
          <p:cNvGrpSpPr/>
          <p:nvPr/>
        </p:nvGrpSpPr>
        <p:grpSpPr>
          <a:xfrm>
            <a:off x="6407428" y="3118069"/>
            <a:ext cx="863889" cy="863889"/>
            <a:chOff x="0" y="0"/>
            <a:chExt cx="812800" cy="812800"/>
          </a:xfrm>
        </p:grpSpPr>
        <p:sp>
          <p:nvSpPr>
            <p:cNvPr id="8" name="Freeform 8"/>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2E5"/>
            </a:solidFill>
          </p:spPr>
          <p:txBody>
            <a:bodyPr/>
            <a:lstStyle/>
            <a:p>
              <a:endParaRPr lang="en-US"/>
            </a:p>
          </p:txBody>
        </p:sp>
        <p:sp>
          <p:nvSpPr>
            <p:cNvPr id="9" name="TextBox 9"/>
            <p:cNvSpPr txBox="1"/>
            <p:nvPr/>
          </p:nvSpPr>
          <p:spPr>
            <a:xfrm>
              <a:off x="76200" y="38100"/>
              <a:ext cx="660400" cy="698500"/>
            </a:xfrm>
            <a:prstGeom prst="rect">
              <a:avLst/>
            </a:prstGeom>
          </p:spPr>
          <p:txBody>
            <a:bodyPr lIns="33858" tIns="33858" rIns="33858" bIns="33858" rtlCol="0" anchor="ctr"/>
            <a:lstStyle/>
            <a:p>
              <a:pPr algn="ctr">
                <a:lnSpc>
                  <a:spcPts val="2239"/>
                </a:lnSpc>
              </a:pPr>
              <a:endParaRPr/>
            </a:p>
          </p:txBody>
        </p:sp>
      </p:grpSp>
      <p:sp>
        <p:nvSpPr>
          <p:cNvPr id="10" name="AutoShape 10"/>
          <p:cNvSpPr/>
          <p:nvPr/>
        </p:nvSpPr>
        <p:spPr>
          <a:xfrm>
            <a:off x="7508311" y="4591405"/>
            <a:ext cx="3039257" cy="0"/>
          </a:xfrm>
          <a:prstGeom prst="line">
            <a:avLst/>
          </a:prstGeom>
          <a:ln w="19050" cap="flat">
            <a:solidFill>
              <a:srgbClr val="23B2E5"/>
            </a:solidFill>
            <a:prstDash val="sysDash"/>
            <a:headEnd type="none" w="sm" len="sm"/>
            <a:tailEnd type="none" w="sm" len="sm"/>
          </a:ln>
        </p:spPr>
        <p:txBody>
          <a:bodyPr/>
          <a:lstStyle/>
          <a:p>
            <a:endParaRPr lang="en-US"/>
          </a:p>
        </p:txBody>
      </p:sp>
      <p:grpSp>
        <p:nvGrpSpPr>
          <p:cNvPr id="15" name="Group 15"/>
          <p:cNvGrpSpPr/>
          <p:nvPr/>
        </p:nvGrpSpPr>
        <p:grpSpPr>
          <a:xfrm>
            <a:off x="6449354" y="4911422"/>
            <a:ext cx="863889" cy="863889"/>
            <a:chOff x="0" y="0"/>
            <a:chExt cx="812800" cy="812800"/>
          </a:xfrm>
        </p:grpSpPr>
        <p:sp>
          <p:nvSpPr>
            <p:cNvPr id="16" name="Freeform 16"/>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3B2E5"/>
            </a:solidFill>
          </p:spPr>
          <p:txBody>
            <a:bodyPr/>
            <a:lstStyle/>
            <a:p>
              <a:endParaRPr lang="en-US"/>
            </a:p>
          </p:txBody>
        </p:sp>
        <p:sp>
          <p:nvSpPr>
            <p:cNvPr id="17" name="TextBox 17"/>
            <p:cNvSpPr txBox="1"/>
            <p:nvPr/>
          </p:nvSpPr>
          <p:spPr>
            <a:xfrm>
              <a:off x="76200" y="38100"/>
              <a:ext cx="660400" cy="698500"/>
            </a:xfrm>
            <a:prstGeom prst="rect">
              <a:avLst/>
            </a:prstGeom>
          </p:spPr>
          <p:txBody>
            <a:bodyPr lIns="33858" tIns="33858" rIns="33858" bIns="33858" rtlCol="0" anchor="ctr"/>
            <a:lstStyle/>
            <a:p>
              <a:pPr algn="ctr">
                <a:lnSpc>
                  <a:spcPts val="2239"/>
                </a:lnSpc>
              </a:pPr>
              <a:endParaRPr/>
            </a:p>
          </p:txBody>
        </p:sp>
      </p:grpSp>
      <p:sp>
        <p:nvSpPr>
          <p:cNvPr id="18" name="AutoShape 18"/>
          <p:cNvSpPr/>
          <p:nvPr/>
        </p:nvSpPr>
        <p:spPr>
          <a:xfrm>
            <a:off x="7517992" y="6388726"/>
            <a:ext cx="3039257" cy="0"/>
          </a:xfrm>
          <a:prstGeom prst="line">
            <a:avLst/>
          </a:prstGeom>
          <a:ln w="19050" cap="flat">
            <a:solidFill>
              <a:srgbClr val="23B2E5"/>
            </a:solidFill>
            <a:prstDash val="sysDash"/>
            <a:headEnd type="none" w="sm" len="sm"/>
            <a:tailEnd type="none" w="sm" len="sm"/>
          </a:ln>
        </p:spPr>
        <p:txBody>
          <a:bodyPr/>
          <a:lstStyle/>
          <a:p>
            <a:endParaRPr lang="en-US"/>
          </a:p>
        </p:txBody>
      </p:sp>
      <p:sp>
        <p:nvSpPr>
          <p:cNvPr id="21" name="Freeform 21"/>
          <p:cNvSpPr/>
          <p:nvPr/>
        </p:nvSpPr>
        <p:spPr>
          <a:xfrm>
            <a:off x="6634293" y="5096361"/>
            <a:ext cx="494011" cy="494011"/>
          </a:xfrm>
          <a:custGeom>
            <a:avLst/>
            <a:gdLst/>
            <a:ahLst/>
            <a:cxnLst/>
            <a:rect l="l" t="t" r="r" b="b"/>
            <a:pathLst>
              <a:path w="494011" h="494011">
                <a:moveTo>
                  <a:pt x="0" y="0"/>
                </a:moveTo>
                <a:lnTo>
                  <a:pt x="494011" y="0"/>
                </a:lnTo>
                <a:lnTo>
                  <a:pt x="494011" y="494011"/>
                </a:lnTo>
                <a:lnTo>
                  <a:pt x="0" y="49401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22" name="Group 22"/>
          <p:cNvGrpSpPr/>
          <p:nvPr/>
        </p:nvGrpSpPr>
        <p:grpSpPr>
          <a:xfrm>
            <a:off x="7839844" y="-642"/>
            <a:ext cx="2928239" cy="559345"/>
            <a:chOff x="0" y="0"/>
            <a:chExt cx="1157124" cy="221031"/>
          </a:xfrm>
        </p:grpSpPr>
        <p:sp>
          <p:nvSpPr>
            <p:cNvPr id="23" name="Freeform 23"/>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24" name="TextBox 24"/>
            <p:cNvSpPr txBox="1"/>
            <p:nvPr/>
          </p:nvSpPr>
          <p:spPr>
            <a:xfrm>
              <a:off x="101600" y="-28575"/>
              <a:ext cx="953924" cy="249606"/>
            </a:xfrm>
            <a:prstGeom prst="rect">
              <a:avLst/>
            </a:prstGeom>
          </p:spPr>
          <p:txBody>
            <a:bodyPr lIns="33858" tIns="33858" rIns="33858" bIns="33858" rtlCol="0" anchor="ctr"/>
            <a:lstStyle/>
            <a:p>
              <a:pPr algn="ctr">
                <a:lnSpc>
                  <a:spcPts val="1772"/>
                </a:lnSpc>
              </a:pPr>
              <a:endParaRPr/>
            </a:p>
          </p:txBody>
        </p:sp>
      </p:grpSp>
      <p:grpSp>
        <p:nvGrpSpPr>
          <p:cNvPr id="25" name="Group 25"/>
          <p:cNvGrpSpPr/>
          <p:nvPr/>
        </p:nvGrpSpPr>
        <p:grpSpPr>
          <a:xfrm>
            <a:off x="10184043" y="-126925"/>
            <a:ext cx="1775838" cy="811912"/>
            <a:chOff x="0" y="0"/>
            <a:chExt cx="483446" cy="221031"/>
          </a:xfrm>
        </p:grpSpPr>
        <p:sp>
          <p:nvSpPr>
            <p:cNvPr id="26" name="Freeform 26"/>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27" name="TextBox 27"/>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grpSp>
        <p:nvGrpSpPr>
          <p:cNvPr id="28" name="Group 28"/>
          <p:cNvGrpSpPr/>
          <p:nvPr/>
        </p:nvGrpSpPr>
        <p:grpSpPr>
          <a:xfrm>
            <a:off x="11257381" y="-126925"/>
            <a:ext cx="1775838" cy="811912"/>
            <a:chOff x="0" y="0"/>
            <a:chExt cx="483446" cy="221031"/>
          </a:xfrm>
        </p:grpSpPr>
        <p:sp>
          <p:nvSpPr>
            <p:cNvPr id="29" name="Freeform 29"/>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30" name="TextBox 30"/>
            <p:cNvSpPr txBox="1"/>
            <p:nvPr/>
          </p:nvSpPr>
          <p:spPr>
            <a:xfrm>
              <a:off x="101600" y="-28575"/>
              <a:ext cx="280246" cy="249606"/>
            </a:xfrm>
            <a:prstGeom prst="rect">
              <a:avLst/>
            </a:prstGeom>
          </p:spPr>
          <p:txBody>
            <a:bodyPr lIns="33858" tIns="33858" rIns="33858" bIns="33858" rtlCol="0" anchor="ctr"/>
            <a:lstStyle/>
            <a:p>
              <a:pPr algn="ctr">
                <a:lnSpc>
                  <a:spcPts val="1772"/>
                </a:lnSpc>
              </a:pPr>
              <a:endParaRPr/>
            </a:p>
          </p:txBody>
        </p:sp>
      </p:grpSp>
      <p:sp>
        <p:nvSpPr>
          <p:cNvPr id="31" name="TextBox 31"/>
          <p:cNvSpPr txBox="1"/>
          <p:nvPr/>
        </p:nvSpPr>
        <p:spPr>
          <a:xfrm>
            <a:off x="7487580" y="3421076"/>
            <a:ext cx="4279222" cy="961353"/>
          </a:xfrm>
          <a:prstGeom prst="rect">
            <a:avLst/>
          </a:prstGeom>
        </p:spPr>
        <p:txBody>
          <a:bodyPr lIns="0" tIns="0" rIns="0" bIns="0" rtlCol="0" anchor="t">
            <a:spAutoFit/>
          </a:bodyPr>
          <a:lstStyle/>
          <a:p>
            <a:pPr algn="l">
              <a:lnSpc>
                <a:spcPts val="1900"/>
              </a:lnSpc>
            </a:pPr>
            <a:r>
              <a:rPr lang="en-US" sz="1439">
                <a:solidFill>
                  <a:srgbClr val="445259"/>
                </a:solidFill>
                <a:latin typeface="Open Sans 2"/>
                <a:ea typeface="Open Sans 2"/>
                <a:cs typeface="Open Sans 2"/>
                <a:sym typeface="Open Sans 2"/>
              </a:rPr>
              <a:t>Explored 331 Milwaukee families’ experiences with the state child care subsidy program. </a:t>
            </a:r>
          </a:p>
          <a:p>
            <a:pPr algn="l">
              <a:lnSpc>
                <a:spcPts val="1900"/>
              </a:lnSpc>
            </a:pPr>
            <a:r>
              <a:rPr lang="en-US" sz="1439">
                <a:solidFill>
                  <a:srgbClr val="445259"/>
                </a:solidFill>
                <a:latin typeface="Open Sans 2"/>
                <a:ea typeface="Open Sans 2"/>
                <a:cs typeface="Open Sans 2"/>
                <a:sym typeface="Open Sans 2"/>
              </a:rPr>
              <a:t>The Department of Children and Families is using findings to improve internal program practices. </a:t>
            </a:r>
          </a:p>
        </p:txBody>
      </p:sp>
      <p:sp>
        <p:nvSpPr>
          <p:cNvPr id="32" name="TextBox 32"/>
          <p:cNvSpPr txBox="1"/>
          <p:nvPr/>
        </p:nvSpPr>
        <p:spPr>
          <a:xfrm>
            <a:off x="7487580" y="3097373"/>
            <a:ext cx="3600393" cy="231410"/>
          </a:xfrm>
          <a:prstGeom prst="rect">
            <a:avLst/>
          </a:prstGeom>
        </p:spPr>
        <p:txBody>
          <a:bodyPr wrap="square" lIns="0" tIns="0" rIns="0" bIns="0" rtlCol="0" anchor="t">
            <a:spAutoFit/>
          </a:bodyPr>
          <a:lstStyle/>
          <a:p>
            <a:pPr algn="l">
              <a:lnSpc>
                <a:spcPts val="1940"/>
              </a:lnSpc>
            </a:pPr>
            <a:r>
              <a:rPr lang="en-US" sz="1470" b="1">
                <a:solidFill>
                  <a:srgbClr val="445259"/>
                </a:solidFill>
                <a:latin typeface="Open Sans 2 Bold"/>
                <a:ea typeface="Open Sans 2 Bold"/>
                <a:cs typeface="Open Sans 2 Bold"/>
                <a:sym typeface="Open Sans 2 Bold"/>
              </a:rPr>
              <a:t>UNLOCKING WISCONSIN SHARES </a:t>
            </a:r>
          </a:p>
        </p:txBody>
      </p:sp>
      <p:sp>
        <p:nvSpPr>
          <p:cNvPr id="35" name="TextBox 35"/>
          <p:cNvSpPr txBox="1"/>
          <p:nvPr/>
        </p:nvSpPr>
        <p:spPr>
          <a:xfrm>
            <a:off x="7534265" y="5258175"/>
            <a:ext cx="4279222" cy="961353"/>
          </a:xfrm>
          <a:prstGeom prst="rect">
            <a:avLst/>
          </a:prstGeom>
        </p:spPr>
        <p:txBody>
          <a:bodyPr lIns="0" tIns="0" rIns="0" bIns="0" rtlCol="0" anchor="t">
            <a:spAutoFit/>
          </a:bodyPr>
          <a:lstStyle/>
          <a:p>
            <a:pPr algn="l">
              <a:lnSpc>
                <a:spcPts val="1900"/>
              </a:lnSpc>
            </a:pPr>
            <a:r>
              <a:rPr lang="en-US" sz="1439">
                <a:solidFill>
                  <a:srgbClr val="445259"/>
                </a:solidFill>
                <a:latin typeface="Open Sans 2"/>
                <a:ea typeface="Open Sans 2"/>
                <a:cs typeface="Open Sans 2"/>
                <a:sym typeface="Open Sans 2"/>
              </a:rPr>
              <a:t>Examined the impacts, uses, and remaining needs of federal-relief funding on 663 of Milwaukee early childhood education providers.</a:t>
            </a:r>
          </a:p>
          <a:p>
            <a:pPr algn="l">
              <a:lnSpc>
                <a:spcPts val="1900"/>
              </a:lnSpc>
            </a:pPr>
            <a:r>
              <a:rPr lang="en-US" sz="1439">
                <a:solidFill>
                  <a:srgbClr val="445259"/>
                </a:solidFill>
                <a:latin typeface="Open Sans 2"/>
                <a:ea typeface="Open Sans 2"/>
                <a:cs typeface="Open Sans 2"/>
                <a:sym typeface="Open Sans 2"/>
              </a:rPr>
              <a:t>Released in alignment of biennial state budget. </a:t>
            </a:r>
          </a:p>
        </p:txBody>
      </p:sp>
      <p:sp>
        <p:nvSpPr>
          <p:cNvPr id="36" name="TextBox 36"/>
          <p:cNvSpPr txBox="1"/>
          <p:nvPr/>
        </p:nvSpPr>
        <p:spPr>
          <a:xfrm>
            <a:off x="7550538" y="4945903"/>
            <a:ext cx="4279222" cy="234772"/>
          </a:xfrm>
          <a:prstGeom prst="rect">
            <a:avLst/>
          </a:prstGeom>
        </p:spPr>
        <p:txBody>
          <a:bodyPr lIns="0" tIns="0" rIns="0" bIns="0" rtlCol="0" anchor="t">
            <a:spAutoFit/>
          </a:bodyPr>
          <a:lstStyle/>
          <a:p>
            <a:pPr algn="l">
              <a:lnSpc>
                <a:spcPts val="1940"/>
              </a:lnSpc>
            </a:pPr>
            <a:r>
              <a:rPr lang="en-US" sz="1470" b="1">
                <a:solidFill>
                  <a:srgbClr val="445259"/>
                </a:solidFill>
                <a:latin typeface="Open Sans 2 Bold"/>
                <a:ea typeface="Open Sans 2 Bold"/>
                <a:cs typeface="Open Sans 2 Bold"/>
                <a:sym typeface="Open Sans 2 Bold"/>
              </a:rPr>
              <a:t>STILL MAKING EVERY DOLLAR COUNT</a:t>
            </a:r>
          </a:p>
        </p:txBody>
      </p:sp>
      <p:sp>
        <p:nvSpPr>
          <p:cNvPr id="37" name="TextBox 37"/>
          <p:cNvSpPr txBox="1"/>
          <p:nvPr/>
        </p:nvSpPr>
        <p:spPr>
          <a:xfrm>
            <a:off x="5486015" y="1033503"/>
            <a:ext cx="6094476" cy="654025"/>
          </a:xfrm>
          <a:prstGeom prst="rect">
            <a:avLst/>
          </a:prstGeom>
        </p:spPr>
        <p:txBody>
          <a:bodyPr lIns="0" tIns="0" rIns="0" bIns="0" rtlCol="0" anchor="t">
            <a:spAutoFit/>
          </a:bodyPr>
          <a:lstStyle/>
          <a:p>
            <a:pPr algn="ctr">
              <a:lnSpc>
                <a:spcPts val="5141"/>
              </a:lnSpc>
            </a:pPr>
            <a:r>
              <a:rPr lang="en-US" sz="5469">
                <a:solidFill>
                  <a:srgbClr val="445259"/>
                </a:solidFill>
                <a:latin typeface="Impact"/>
                <a:ea typeface="Impact"/>
                <a:cs typeface="Impact"/>
                <a:sym typeface="Impact"/>
              </a:rPr>
              <a:t>TWO</a:t>
            </a:r>
            <a:r>
              <a:rPr lang="en-US" sz="5469">
                <a:solidFill>
                  <a:srgbClr val="23B2E5"/>
                </a:solidFill>
                <a:latin typeface="Impact"/>
                <a:ea typeface="Impact"/>
                <a:cs typeface="Impact"/>
                <a:sym typeface="Impact"/>
              </a:rPr>
              <a:t> </a:t>
            </a:r>
            <a:r>
              <a:rPr lang="en-US" sz="5469">
                <a:solidFill>
                  <a:schemeClr val="accent2"/>
                </a:solidFill>
                <a:latin typeface="Impact"/>
                <a:ea typeface="Impact"/>
                <a:cs typeface="Impact"/>
                <a:sym typeface="Impact"/>
              </a:rPr>
              <a:t>EVALUATIONS</a:t>
            </a:r>
          </a:p>
        </p:txBody>
      </p:sp>
      <p:sp>
        <p:nvSpPr>
          <p:cNvPr id="38" name="TextBox 38"/>
          <p:cNvSpPr txBox="1"/>
          <p:nvPr/>
        </p:nvSpPr>
        <p:spPr>
          <a:xfrm>
            <a:off x="6096000" y="1807568"/>
            <a:ext cx="5863880" cy="711479"/>
          </a:xfrm>
          <a:prstGeom prst="rect">
            <a:avLst/>
          </a:prstGeom>
        </p:spPr>
        <p:txBody>
          <a:bodyPr wrap="square" lIns="0" tIns="0" rIns="0" bIns="0" rtlCol="0" anchor="t">
            <a:spAutoFit/>
          </a:bodyPr>
          <a:lstStyle/>
          <a:p>
            <a:pPr>
              <a:lnSpc>
                <a:spcPts val="1900"/>
              </a:lnSpc>
            </a:pPr>
            <a:r>
              <a:rPr lang="en-US" sz="1439">
                <a:solidFill>
                  <a:srgbClr val="445259"/>
                </a:solidFill>
                <a:latin typeface="Open Sans 2"/>
                <a:ea typeface="Open Sans 2"/>
                <a:cs typeface="Open Sans 2"/>
                <a:sym typeface="Open Sans 2"/>
              </a:rPr>
              <a:t>Both </a:t>
            </a:r>
            <a:r>
              <a:rPr lang="en-US" sz="1439" b="1">
                <a:solidFill>
                  <a:srgbClr val="445259"/>
                </a:solidFill>
                <a:latin typeface="Open Sans 2"/>
                <a:ea typeface="Open Sans 2"/>
                <a:cs typeface="Open Sans 2"/>
                <a:sym typeface="Open Sans 2"/>
              </a:rPr>
              <a:t>center the experiences of those most impacted</a:t>
            </a:r>
            <a:r>
              <a:rPr lang="en-US" sz="1439">
                <a:solidFill>
                  <a:srgbClr val="445259"/>
                </a:solidFill>
                <a:latin typeface="Open Sans 2"/>
                <a:ea typeface="Open Sans 2"/>
                <a:cs typeface="Open Sans 2"/>
                <a:sym typeface="Open Sans 2"/>
              </a:rPr>
              <a:t>—parents, caregivers, and early childhood educators—while </a:t>
            </a:r>
            <a:r>
              <a:rPr lang="en-US" sz="1439" b="1">
                <a:solidFill>
                  <a:srgbClr val="445259"/>
                </a:solidFill>
                <a:latin typeface="Open Sans 2"/>
                <a:ea typeface="Open Sans 2"/>
                <a:cs typeface="Open Sans 2"/>
                <a:sym typeface="Open Sans 2"/>
              </a:rPr>
              <a:t>informing decisions at the agency and legislative level</a:t>
            </a:r>
            <a:r>
              <a:rPr lang="en-US" sz="1439">
                <a:solidFill>
                  <a:srgbClr val="445259"/>
                </a:solidFill>
                <a:latin typeface="Open Sans 2"/>
                <a:ea typeface="Open Sans 2"/>
                <a:cs typeface="Open Sans 2"/>
                <a:sym typeface="Open Sans 2"/>
              </a:rPr>
              <a:t>.</a:t>
            </a:r>
          </a:p>
        </p:txBody>
      </p:sp>
      <p:pic>
        <p:nvPicPr>
          <p:cNvPr id="11" name="Picture 10" descr="A white outline of a lock&#10;&#10;Description automatically generated">
            <a:extLst>
              <a:ext uri="{FF2B5EF4-FFF2-40B4-BE49-F238E27FC236}">
                <a16:creationId xmlns:a16="http://schemas.microsoft.com/office/drawing/2014/main" id="{E048A693-BFBF-85AE-DBAC-27BAFB110DA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00276" y="3281751"/>
            <a:ext cx="536523" cy="536523"/>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Freeform 10">
            <a:extLst>
              <a:ext uri="{FF2B5EF4-FFF2-40B4-BE49-F238E27FC236}">
                <a16:creationId xmlns:a16="http://schemas.microsoft.com/office/drawing/2014/main" id="{FFB089A5-563E-383B-DF42-01B6F1ABA035}"/>
              </a:ext>
            </a:extLst>
          </p:cNvPr>
          <p:cNvSpPr/>
          <p:nvPr/>
        </p:nvSpPr>
        <p:spPr>
          <a:xfrm>
            <a:off x="-795853" y="343873"/>
            <a:ext cx="10865011" cy="1108409"/>
          </a:xfrm>
          <a:custGeom>
            <a:avLst/>
            <a:gdLst/>
            <a:ahLst/>
            <a:cxnLst/>
            <a:rect l="l" t="t" r="r" b="b"/>
            <a:pathLst>
              <a:path w="3013007" h="312779">
                <a:moveTo>
                  <a:pt x="203200" y="0"/>
                </a:moveTo>
                <a:lnTo>
                  <a:pt x="3013007" y="0"/>
                </a:lnTo>
                <a:lnTo>
                  <a:pt x="2809807" y="312779"/>
                </a:lnTo>
                <a:lnTo>
                  <a:pt x="0" y="312779"/>
                </a:lnTo>
                <a:lnTo>
                  <a:pt x="203200" y="0"/>
                </a:lnTo>
                <a:close/>
              </a:path>
            </a:pathLst>
          </a:custGeom>
          <a:solidFill>
            <a:srgbClr val="23B2E5"/>
          </a:solidFill>
        </p:spPr>
        <p:txBody>
          <a:bodyPr/>
          <a:lstStyle/>
          <a:p>
            <a:endParaRPr lang="en-US"/>
          </a:p>
        </p:txBody>
      </p:sp>
      <p:graphicFrame>
        <p:nvGraphicFramePr>
          <p:cNvPr id="21" name="Chart 20">
            <a:extLst>
              <a:ext uri="{FF2B5EF4-FFF2-40B4-BE49-F238E27FC236}">
                <a16:creationId xmlns:a16="http://schemas.microsoft.com/office/drawing/2014/main" id="{A81F1518-622D-18F6-6B5A-5F43FECCC810}"/>
              </a:ext>
            </a:extLst>
          </p:cNvPr>
          <p:cNvGraphicFramePr/>
          <p:nvPr>
            <p:extLst>
              <p:ext uri="{D42A27DB-BD31-4B8C-83A1-F6EECF244321}">
                <p14:modId xmlns:p14="http://schemas.microsoft.com/office/powerpoint/2010/main" val="3127102847"/>
              </p:ext>
            </p:extLst>
          </p:nvPr>
        </p:nvGraphicFramePr>
        <p:xfrm>
          <a:off x="2268228" y="2234929"/>
          <a:ext cx="6150124" cy="4096160"/>
        </p:xfrm>
        <a:graphic>
          <a:graphicData uri="http://schemas.openxmlformats.org/drawingml/2006/chart">
            <c:chart xmlns:c="http://schemas.openxmlformats.org/drawingml/2006/chart" xmlns:r="http://schemas.openxmlformats.org/officeDocument/2006/relationships" r:id="rId3"/>
          </a:graphicData>
        </a:graphic>
      </p:graphicFrame>
      <p:sp>
        <p:nvSpPr>
          <p:cNvPr id="7" name="TextBox 7">
            <a:extLst>
              <a:ext uri="{FF2B5EF4-FFF2-40B4-BE49-F238E27FC236}">
                <a16:creationId xmlns:a16="http://schemas.microsoft.com/office/drawing/2014/main" id="{2364EE45-91D5-451B-80CB-C9F454075528}"/>
              </a:ext>
            </a:extLst>
          </p:cNvPr>
          <p:cNvSpPr txBox="1"/>
          <p:nvPr/>
        </p:nvSpPr>
        <p:spPr>
          <a:xfrm>
            <a:off x="375908" y="804045"/>
            <a:ext cx="9356861" cy="505908"/>
          </a:xfrm>
          <a:prstGeom prst="rect">
            <a:avLst/>
          </a:prstGeom>
        </p:spPr>
        <p:txBody>
          <a:bodyPr wrap="square" lIns="0" tIns="0" rIns="0" bIns="0" rtlCol="0" anchor="t">
            <a:spAutoFit/>
          </a:bodyPr>
          <a:lstStyle/>
          <a:p>
            <a:pPr>
              <a:lnSpc>
                <a:spcPts val="3639"/>
              </a:lnSpc>
            </a:pPr>
            <a:r>
              <a:rPr lang="en-US" sz="6000">
                <a:solidFill>
                  <a:srgbClr val="455259"/>
                </a:solidFill>
                <a:latin typeface="Impact" panose="020B0806030902050204" pitchFamily="34" charset="0"/>
                <a:ea typeface="Open Sans" panose="020B0606030504020204" pitchFamily="34" charset="0"/>
                <a:cs typeface="Open Sans" panose="020B0606030504020204" pitchFamily="34" charset="0"/>
              </a:rPr>
              <a:t>WHAT IS </a:t>
            </a:r>
            <a:r>
              <a:rPr lang="en-US" sz="6000">
                <a:solidFill>
                  <a:schemeClr val="bg1"/>
                </a:solidFill>
                <a:latin typeface="Impact" panose="020B0806030902050204" pitchFamily="34" charset="0"/>
                <a:ea typeface="Open Sans" panose="020B0606030504020204" pitchFamily="34" charset="0"/>
                <a:cs typeface="Open Sans" panose="020B0606030504020204" pitchFamily="34" charset="0"/>
              </a:rPr>
              <a:t>WISCONSIN SHARES?</a:t>
            </a:r>
          </a:p>
        </p:txBody>
      </p:sp>
      <p:sp>
        <p:nvSpPr>
          <p:cNvPr id="5" name="Title 1">
            <a:extLst>
              <a:ext uri="{FF2B5EF4-FFF2-40B4-BE49-F238E27FC236}">
                <a16:creationId xmlns:a16="http://schemas.microsoft.com/office/drawing/2014/main" id="{C51FD282-46D3-58A1-14FC-57BCDF9437D2}"/>
              </a:ext>
            </a:extLst>
          </p:cNvPr>
          <p:cNvSpPr txBox="1">
            <a:spLocks/>
          </p:cNvSpPr>
          <p:nvPr/>
        </p:nvSpPr>
        <p:spPr>
          <a:xfrm>
            <a:off x="7487280" y="3193405"/>
            <a:ext cx="2950988" cy="2560304"/>
          </a:xfrm>
          <a:prstGeom prst="rect">
            <a:avLst/>
          </a:prstGeom>
        </p:spPr>
        <p:txBody>
          <a:bodyP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lnSpc>
                <a:spcPts val="2600"/>
              </a:lnSpc>
            </a:pPr>
            <a:r>
              <a:rPr lang="en-US" sz="2400" b="1">
                <a:solidFill>
                  <a:srgbClr val="00B0F0"/>
                </a:solidFill>
                <a:latin typeface="Open Sans" panose="020B0606030504020204" pitchFamily="34" charset="0"/>
                <a:ea typeface="Open Sans" panose="020B0606030504020204" pitchFamily="34" charset="0"/>
                <a:cs typeface="Open Sans" panose="020B0606030504020204" pitchFamily="34" charset="0"/>
              </a:rPr>
              <a:t>Over half </a:t>
            </a:r>
            <a:r>
              <a:rPr lang="en-US" sz="2400">
                <a:solidFill>
                  <a:srgbClr val="445259"/>
                </a:solidFill>
                <a:latin typeface="Open Sans" panose="020B0606030504020204" pitchFamily="34" charset="0"/>
                <a:ea typeface="Open Sans" panose="020B0606030504020204" pitchFamily="34" charset="0"/>
                <a:cs typeface="Open Sans" panose="020B0606030504020204" pitchFamily="34" charset="0"/>
              </a:rPr>
              <a:t>of the Milwaukee population is eligible for Shares but not participating.  </a:t>
            </a:r>
            <a:endParaRPr lang="en-US" sz="2400">
              <a:solidFill>
                <a:srgbClr val="23B2E5"/>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35AC17C5-4B93-0D78-4CF4-C18EDC88139C}"/>
              </a:ext>
            </a:extLst>
          </p:cNvPr>
          <p:cNvSpPr txBox="1"/>
          <p:nvPr/>
        </p:nvSpPr>
        <p:spPr>
          <a:xfrm>
            <a:off x="4480805" y="3643833"/>
            <a:ext cx="1804646" cy="1200329"/>
          </a:xfrm>
          <a:prstGeom prst="rect">
            <a:avLst/>
          </a:prstGeom>
          <a:noFill/>
        </p:spPr>
        <p:txBody>
          <a:bodyPr wrap="square" rtlCol="0">
            <a:spAutoFit/>
          </a:bodyPr>
          <a:lstStyle/>
          <a:p>
            <a:r>
              <a:rPr lang="en-US" sz="7200">
                <a:solidFill>
                  <a:schemeClr val="accent2"/>
                </a:solidFill>
                <a:latin typeface="Impact" panose="020B0806030902050204" pitchFamily="34" charset="0"/>
              </a:rPr>
              <a:t>55%</a:t>
            </a:r>
          </a:p>
        </p:txBody>
      </p:sp>
      <p:grpSp>
        <p:nvGrpSpPr>
          <p:cNvPr id="6" name="Group 25">
            <a:extLst>
              <a:ext uri="{FF2B5EF4-FFF2-40B4-BE49-F238E27FC236}">
                <a16:creationId xmlns:a16="http://schemas.microsoft.com/office/drawing/2014/main" id="{CC6F5884-534B-AEAF-5DF1-A28C537F958A}"/>
              </a:ext>
            </a:extLst>
          </p:cNvPr>
          <p:cNvGrpSpPr/>
          <p:nvPr/>
        </p:nvGrpSpPr>
        <p:grpSpPr>
          <a:xfrm rot="-10800000">
            <a:off x="1469280" y="5613859"/>
            <a:ext cx="2928242" cy="1614977"/>
            <a:chOff x="0" y="-28575"/>
            <a:chExt cx="1157125" cy="638175"/>
          </a:xfrm>
        </p:grpSpPr>
        <p:sp>
          <p:nvSpPr>
            <p:cNvPr id="11" name="Freeform 26">
              <a:extLst>
                <a:ext uri="{FF2B5EF4-FFF2-40B4-BE49-F238E27FC236}">
                  <a16:creationId xmlns:a16="http://schemas.microsoft.com/office/drawing/2014/main" id="{3CCFF4AD-B169-9CA0-0AE7-40DC62B1AD22}"/>
                </a:ext>
              </a:extLst>
            </p:cNvPr>
            <p:cNvSpPr/>
            <p:nvPr/>
          </p:nvSpPr>
          <p:spPr>
            <a:xfrm>
              <a:off x="0" y="0"/>
              <a:ext cx="1157125" cy="221031"/>
            </a:xfrm>
            <a:custGeom>
              <a:avLst/>
              <a:gdLst/>
              <a:ahLst/>
              <a:cxnLst/>
              <a:rect l="l" t="t" r="r" b="b"/>
              <a:pathLst>
                <a:path w="1157125" h="221031">
                  <a:moveTo>
                    <a:pt x="203200" y="0"/>
                  </a:moveTo>
                  <a:lnTo>
                    <a:pt x="1157125" y="0"/>
                  </a:lnTo>
                  <a:lnTo>
                    <a:pt x="953925" y="221031"/>
                  </a:lnTo>
                  <a:lnTo>
                    <a:pt x="0" y="221031"/>
                  </a:lnTo>
                  <a:lnTo>
                    <a:pt x="203200" y="0"/>
                  </a:lnTo>
                  <a:close/>
                </a:path>
              </a:pathLst>
            </a:custGeom>
            <a:solidFill>
              <a:srgbClr val="EB4E28"/>
            </a:solidFill>
          </p:spPr>
          <p:txBody>
            <a:bodyPr/>
            <a:lstStyle/>
            <a:p>
              <a:endParaRPr lang="en-US"/>
            </a:p>
          </p:txBody>
        </p:sp>
        <p:sp>
          <p:nvSpPr>
            <p:cNvPr id="12" name="TextBox 27">
              <a:extLst>
                <a:ext uri="{FF2B5EF4-FFF2-40B4-BE49-F238E27FC236}">
                  <a16:creationId xmlns:a16="http://schemas.microsoft.com/office/drawing/2014/main" id="{916BB4EE-DD38-136D-4AA1-60F97D043E31}"/>
                </a:ext>
              </a:extLst>
            </p:cNvPr>
            <p:cNvSpPr txBox="1"/>
            <p:nvPr/>
          </p:nvSpPr>
          <p:spPr>
            <a:xfrm>
              <a:off x="101600" y="-28575"/>
              <a:ext cx="609600" cy="638175"/>
            </a:xfrm>
            <a:prstGeom prst="rect">
              <a:avLst/>
            </a:prstGeom>
          </p:spPr>
          <p:txBody>
            <a:bodyPr lIns="33858" tIns="33858" rIns="33858" bIns="33858" rtlCol="0" anchor="ctr"/>
            <a:lstStyle/>
            <a:p>
              <a:pPr algn="ctr">
                <a:lnSpc>
                  <a:spcPts val="1772"/>
                </a:lnSpc>
              </a:pPr>
              <a:endParaRPr/>
            </a:p>
          </p:txBody>
        </p:sp>
      </p:grpSp>
      <p:grpSp>
        <p:nvGrpSpPr>
          <p:cNvPr id="13" name="Group 28">
            <a:extLst>
              <a:ext uri="{FF2B5EF4-FFF2-40B4-BE49-F238E27FC236}">
                <a16:creationId xmlns:a16="http://schemas.microsoft.com/office/drawing/2014/main" id="{7FA1D4B5-34D6-7A9C-AA93-5FE6F69F9E50}"/>
              </a:ext>
            </a:extLst>
          </p:cNvPr>
          <p:cNvGrpSpPr/>
          <p:nvPr/>
        </p:nvGrpSpPr>
        <p:grpSpPr>
          <a:xfrm rot="-10800000">
            <a:off x="-559121" y="5043567"/>
            <a:ext cx="2612445" cy="2344205"/>
            <a:chOff x="0" y="-28575"/>
            <a:chExt cx="711200" cy="638175"/>
          </a:xfrm>
        </p:grpSpPr>
        <p:sp>
          <p:nvSpPr>
            <p:cNvPr id="14" name="Freeform 29">
              <a:extLst>
                <a:ext uri="{FF2B5EF4-FFF2-40B4-BE49-F238E27FC236}">
                  <a16:creationId xmlns:a16="http://schemas.microsoft.com/office/drawing/2014/main" id="{716D385D-B69B-EE84-73E1-91E00088D51C}"/>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FBB03B"/>
            </a:solidFill>
          </p:spPr>
          <p:txBody>
            <a:bodyPr/>
            <a:lstStyle/>
            <a:p>
              <a:endParaRPr lang="en-US"/>
            </a:p>
          </p:txBody>
        </p:sp>
        <p:sp>
          <p:nvSpPr>
            <p:cNvPr id="15" name="TextBox 30">
              <a:extLst>
                <a:ext uri="{FF2B5EF4-FFF2-40B4-BE49-F238E27FC236}">
                  <a16:creationId xmlns:a16="http://schemas.microsoft.com/office/drawing/2014/main" id="{BAF2EBDD-7C5B-1696-B739-62369649B5D6}"/>
                </a:ext>
              </a:extLst>
            </p:cNvPr>
            <p:cNvSpPr txBox="1"/>
            <p:nvPr/>
          </p:nvSpPr>
          <p:spPr>
            <a:xfrm>
              <a:off x="101600" y="-28575"/>
              <a:ext cx="609600" cy="638175"/>
            </a:xfrm>
            <a:prstGeom prst="rect">
              <a:avLst/>
            </a:prstGeom>
          </p:spPr>
          <p:txBody>
            <a:bodyPr lIns="33858" tIns="33858" rIns="33858" bIns="33858" rtlCol="0" anchor="ctr"/>
            <a:lstStyle/>
            <a:p>
              <a:pPr algn="ctr">
                <a:lnSpc>
                  <a:spcPts val="1772"/>
                </a:lnSpc>
              </a:pPr>
              <a:endParaRPr/>
            </a:p>
          </p:txBody>
        </p:sp>
      </p:grpSp>
      <p:grpSp>
        <p:nvGrpSpPr>
          <p:cNvPr id="16" name="Group 31">
            <a:extLst>
              <a:ext uri="{FF2B5EF4-FFF2-40B4-BE49-F238E27FC236}">
                <a16:creationId xmlns:a16="http://schemas.microsoft.com/office/drawing/2014/main" id="{81606CE8-37CE-B38D-1670-BFE067E73BF5}"/>
              </a:ext>
            </a:extLst>
          </p:cNvPr>
          <p:cNvGrpSpPr/>
          <p:nvPr/>
        </p:nvGrpSpPr>
        <p:grpSpPr>
          <a:xfrm rot="-10800000">
            <a:off x="-1632459" y="5043567"/>
            <a:ext cx="2612445" cy="2344205"/>
            <a:chOff x="0" y="-28575"/>
            <a:chExt cx="711200" cy="638175"/>
          </a:xfrm>
        </p:grpSpPr>
        <p:sp>
          <p:nvSpPr>
            <p:cNvPr id="17" name="Freeform 32">
              <a:extLst>
                <a:ext uri="{FF2B5EF4-FFF2-40B4-BE49-F238E27FC236}">
                  <a16:creationId xmlns:a16="http://schemas.microsoft.com/office/drawing/2014/main" id="{44FC7999-DE1D-6D4D-7A80-9D1B455F0576}"/>
                </a:ext>
              </a:extLst>
            </p:cNvPr>
            <p:cNvSpPr/>
            <p:nvPr/>
          </p:nvSpPr>
          <p:spPr>
            <a:xfrm>
              <a:off x="0" y="0"/>
              <a:ext cx="483446" cy="221031"/>
            </a:xfrm>
            <a:custGeom>
              <a:avLst/>
              <a:gdLst/>
              <a:ahLst/>
              <a:cxnLst/>
              <a:rect l="l" t="t" r="r" b="b"/>
              <a:pathLst>
                <a:path w="483446" h="221031">
                  <a:moveTo>
                    <a:pt x="203200" y="0"/>
                  </a:moveTo>
                  <a:lnTo>
                    <a:pt x="483446" y="0"/>
                  </a:lnTo>
                  <a:lnTo>
                    <a:pt x="280246" y="221031"/>
                  </a:lnTo>
                  <a:lnTo>
                    <a:pt x="0" y="221031"/>
                  </a:lnTo>
                  <a:lnTo>
                    <a:pt x="203200" y="0"/>
                  </a:lnTo>
                  <a:close/>
                </a:path>
              </a:pathLst>
            </a:custGeom>
            <a:solidFill>
              <a:srgbClr val="23B2E5"/>
            </a:solidFill>
          </p:spPr>
          <p:txBody>
            <a:bodyPr/>
            <a:lstStyle/>
            <a:p>
              <a:endParaRPr lang="en-US"/>
            </a:p>
          </p:txBody>
        </p:sp>
        <p:sp>
          <p:nvSpPr>
            <p:cNvPr id="18" name="TextBox 33">
              <a:extLst>
                <a:ext uri="{FF2B5EF4-FFF2-40B4-BE49-F238E27FC236}">
                  <a16:creationId xmlns:a16="http://schemas.microsoft.com/office/drawing/2014/main" id="{976B064F-3DC5-1FAE-3AAF-F9B2D3B299C5}"/>
                </a:ext>
              </a:extLst>
            </p:cNvPr>
            <p:cNvSpPr txBox="1"/>
            <p:nvPr/>
          </p:nvSpPr>
          <p:spPr>
            <a:xfrm>
              <a:off x="101600" y="-28575"/>
              <a:ext cx="609600" cy="638175"/>
            </a:xfrm>
            <a:prstGeom prst="rect">
              <a:avLst/>
            </a:prstGeom>
          </p:spPr>
          <p:txBody>
            <a:bodyPr lIns="33858" tIns="33858" rIns="33858" bIns="33858" rtlCol="0" anchor="ctr"/>
            <a:lstStyle/>
            <a:p>
              <a:pPr algn="ctr">
                <a:lnSpc>
                  <a:spcPts val="1772"/>
                </a:lnSpc>
              </a:pPr>
              <a:endParaRPr/>
            </a:p>
          </p:txBody>
        </p:sp>
      </p:grpSp>
      <p:sp>
        <p:nvSpPr>
          <p:cNvPr id="24" name="Freeform 13">
            <a:extLst>
              <a:ext uri="{FF2B5EF4-FFF2-40B4-BE49-F238E27FC236}">
                <a16:creationId xmlns:a16="http://schemas.microsoft.com/office/drawing/2014/main" id="{C4928A7B-AC6C-539C-1384-2B9393C2519A}"/>
              </a:ext>
            </a:extLst>
          </p:cNvPr>
          <p:cNvSpPr/>
          <p:nvPr/>
        </p:nvSpPr>
        <p:spPr>
          <a:xfrm>
            <a:off x="843918" y="1339746"/>
            <a:ext cx="7273773" cy="720050"/>
          </a:xfrm>
          <a:custGeom>
            <a:avLst/>
            <a:gdLst/>
            <a:ahLst/>
            <a:cxnLst/>
            <a:rect l="l" t="t" r="r" b="b"/>
            <a:pathLst>
              <a:path w="4523508" h="466790">
                <a:moveTo>
                  <a:pt x="203200" y="0"/>
                </a:moveTo>
                <a:lnTo>
                  <a:pt x="4523508" y="0"/>
                </a:lnTo>
                <a:lnTo>
                  <a:pt x="4320308" y="466790"/>
                </a:lnTo>
                <a:lnTo>
                  <a:pt x="0" y="466790"/>
                </a:lnTo>
                <a:lnTo>
                  <a:pt x="203200" y="0"/>
                </a:lnTo>
                <a:close/>
              </a:path>
            </a:pathLst>
          </a:custGeom>
          <a:solidFill>
            <a:srgbClr val="FFB30F"/>
          </a:solidFill>
        </p:spPr>
        <p:txBody>
          <a:bodyPr/>
          <a:lstStyle/>
          <a:p>
            <a:endParaRPr lang="en-US"/>
          </a:p>
        </p:txBody>
      </p:sp>
      <p:sp>
        <p:nvSpPr>
          <p:cNvPr id="10" name="TextBox 19">
            <a:extLst>
              <a:ext uri="{FF2B5EF4-FFF2-40B4-BE49-F238E27FC236}">
                <a16:creationId xmlns:a16="http://schemas.microsoft.com/office/drawing/2014/main" id="{B95FF5F6-2077-DD77-486A-E7C59A34AD4E}"/>
              </a:ext>
            </a:extLst>
          </p:cNvPr>
          <p:cNvSpPr txBox="1"/>
          <p:nvPr/>
        </p:nvSpPr>
        <p:spPr>
          <a:xfrm>
            <a:off x="1215047" y="1411016"/>
            <a:ext cx="6493854" cy="771365"/>
          </a:xfrm>
          <a:prstGeom prst="rect">
            <a:avLst/>
          </a:prstGeom>
        </p:spPr>
        <p:txBody>
          <a:bodyPr wrap="square" lIns="0" tIns="0" rIns="0" bIns="0" rtlCol="0" anchor="t">
            <a:spAutoFit/>
          </a:bodyPr>
          <a:lstStyle/>
          <a:p>
            <a:pPr marL="310896" lvl="1" indent="-155448">
              <a:lnSpc>
                <a:spcPts val="1800"/>
              </a:lnSpc>
              <a:spcBef>
                <a:spcPts val="600"/>
              </a:spcBef>
              <a:buFont typeface="Arial"/>
              <a:buChar char="•"/>
            </a:pPr>
            <a:r>
              <a:rPr lang="en-US">
                <a:solidFill>
                  <a:schemeClr val="bg1"/>
                </a:solidFill>
                <a:latin typeface="Open Sans"/>
              </a:rPr>
              <a:t>Child care subsidy program</a:t>
            </a:r>
          </a:p>
          <a:p>
            <a:pPr marL="310896" lvl="1" indent="-155448">
              <a:lnSpc>
                <a:spcPts val="1800"/>
              </a:lnSpc>
              <a:spcBef>
                <a:spcPts val="600"/>
              </a:spcBef>
              <a:buFont typeface="Arial"/>
              <a:buChar char="•"/>
            </a:pPr>
            <a:r>
              <a:rPr lang="en-US">
                <a:solidFill>
                  <a:schemeClr val="bg1"/>
                </a:solidFill>
                <a:latin typeface="Open Sans"/>
              </a:rPr>
              <a:t>Eligible families may have part/all child care costs covered</a:t>
            </a:r>
          </a:p>
          <a:p>
            <a:pPr marL="310896" lvl="1" indent="-155448">
              <a:lnSpc>
                <a:spcPts val="1800"/>
              </a:lnSpc>
              <a:buFont typeface="Arial"/>
              <a:buChar char="•"/>
            </a:pPr>
            <a:endParaRPr lang="en-US">
              <a:solidFill>
                <a:schemeClr val="bg1"/>
              </a:solidFill>
              <a:latin typeface="Open Sans"/>
            </a:endParaRPr>
          </a:p>
        </p:txBody>
      </p:sp>
    </p:spTree>
    <p:extLst>
      <p:ext uri="{BB962C8B-B14F-4D97-AF65-F5344CB8AC3E}">
        <p14:creationId xmlns:p14="http://schemas.microsoft.com/office/powerpoint/2010/main" val="13139062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1D8877-81F2-8786-09CD-C37C7EA2F8C6}"/>
            </a:ext>
          </a:extLst>
        </p:cNvPr>
        <p:cNvGrpSpPr/>
        <p:nvPr/>
      </p:nvGrpSpPr>
      <p:grpSpPr>
        <a:xfrm>
          <a:off x="0" y="0"/>
          <a:ext cx="0" cy="0"/>
          <a:chOff x="0" y="0"/>
          <a:chExt cx="0" cy="0"/>
        </a:xfrm>
      </p:grpSpPr>
      <p:sp>
        <p:nvSpPr>
          <p:cNvPr id="19" name="Freeform 6">
            <a:extLst>
              <a:ext uri="{FF2B5EF4-FFF2-40B4-BE49-F238E27FC236}">
                <a16:creationId xmlns:a16="http://schemas.microsoft.com/office/drawing/2014/main" id="{76098EB0-9E4D-70CD-4A94-6777F49FCBD5}"/>
              </a:ext>
            </a:extLst>
          </p:cNvPr>
          <p:cNvSpPr/>
          <p:nvPr/>
        </p:nvSpPr>
        <p:spPr>
          <a:xfrm>
            <a:off x="541176" y="4134195"/>
            <a:ext cx="5828054" cy="2293580"/>
          </a:xfrm>
          <a:custGeom>
            <a:avLst/>
            <a:gdLst/>
            <a:ahLst/>
            <a:cxnLst/>
            <a:rect l="l" t="t" r="r" b="b"/>
            <a:pathLst>
              <a:path w="3044620" h="525893">
                <a:moveTo>
                  <a:pt x="0" y="0"/>
                </a:moveTo>
                <a:lnTo>
                  <a:pt x="3044620" y="0"/>
                </a:lnTo>
                <a:lnTo>
                  <a:pt x="3044620" y="525893"/>
                </a:lnTo>
                <a:lnTo>
                  <a:pt x="0" y="525893"/>
                </a:lnTo>
                <a:close/>
              </a:path>
            </a:pathLst>
          </a:custGeom>
          <a:solidFill>
            <a:srgbClr val="EDEDED"/>
          </a:solidFill>
        </p:spPr>
        <p:txBody>
          <a:bodyPr/>
          <a:lstStyle/>
          <a:p>
            <a:endParaRPr lang="en-US"/>
          </a:p>
        </p:txBody>
      </p:sp>
      <p:sp>
        <p:nvSpPr>
          <p:cNvPr id="24" name="TextBox 24">
            <a:extLst>
              <a:ext uri="{FF2B5EF4-FFF2-40B4-BE49-F238E27FC236}">
                <a16:creationId xmlns:a16="http://schemas.microsoft.com/office/drawing/2014/main" id="{07BE4F19-1061-443C-CF7C-8FEFCB060445}"/>
              </a:ext>
            </a:extLst>
          </p:cNvPr>
          <p:cNvSpPr txBox="1"/>
          <p:nvPr/>
        </p:nvSpPr>
        <p:spPr>
          <a:xfrm>
            <a:off x="-502280" y="534347"/>
            <a:ext cx="7914966" cy="1615827"/>
          </a:xfrm>
          <a:prstGeom prst="rect">
            <a:avLst/>
          </a:prstGeom>
        </p:spPr>
        <p:txBody>
          <a:bodyPr lIns="0" tIns="0" rIns="0" bIns="0" rtlCol="0" anchor="t">
            <a:spAutoFit/>
          </a:bodyPr>
          <a:lstStyle/>
          <a:p>
            <a:pPr algn="ctr">
              <a:lnSpc>
                <a:spcPts val="6100"/>
              </a:lnSpc>
            </a:pPr>
            <a:r>
              <a:rPr lang="en-US" sz="6000">
                <a:solidFill>
                  <a:srgbClr val="588ADF"/>
                </a:solidFill>
                <a:latin typeface="Impact"/>
                <a:ea typeface="Open Sans" panose="020B0606030504020204" pitchFamily="34" charset="0"/>
                <a:cs typeface="Open Sans" panose="020B0606030504020204" pitchFamily="34" charset="0"/>
                <a:sym typeface="Impact"/>
              </a:rPr>
              <a:t>UNLOCKING</a:t>
            </a:r>
            <a:r>
              <a:rPr lang="en-US" sz="6000">
                <a:solidFill>
                  <a:srgbClr val="445259"/>
                </a:solidFill>
                <a:latin typeface="Impact"/>
                <a:ea typeface="Open Sans" panose="020B0606030504020204" pitchFamily="34" charset="0"/>
                <a:cs typeface="Open Sans" panose="020B0606030504020204" pitchFamily="34" charset="0"/>
                <a:sym typeface="Impact"/>
              </a:rPr>
              <a:t> </a:t>
            </a:r>
          </a:p>
          <a:p>
            <a:pPr algn="ctr">
              <a:lnSpc>
                <a:spcPts val="6100"/>
              </a:lnSpc>
            </a:pPr>
            <a:r>
              <a:rPr lang="en-US" sz="6000">
                <a:solidFill>
                  <a:srgbClr val="445259"/>
                </a:solidFill>
                <a:latin typeface="Impact"/>
                <a:ea typeface="Open Sans" panose="020B0606030504020204" pitchFamily="34" charset="0"/>
                <a:cs typeface="Open Sans" panose="020B0606030504020204" pitchFamily="34" charset="0"/>
                <a:sym typeface="Impact"/>
              </a:rPr>
              <a:t>WISCONSIN SHARES</a:t>
            </a:r>
          </a:p>
        </p:txBody>
      </p:sp>
      <p:pic>
        <p:nvPicPr>
          <p:cNvPr id="28" name="Picture 27">
            <a:extLst>
              <a:ext uri="{FF2B5EF4-FFF2-40B4-BE49-F238E27FC236}">
                <a16:creationId xmlns:a16="http://schemas.microsoft.com/office/drawing/2014/main" id="{DF1EB60D-3CDA-7309-30AF-FCFEF990CDCC}"/>
              </a:ext>
            </a:extLst>
          </p:cNvPr>
          <p:cNvPicPr>
            <a:picLocks noChangeAspect="1"/>
          </p:cNvPicPr>
          <p:nvPr/>
        </p:nvPicPr>
        <p:blipFill>
          <a:blip r:embed="rId3"/>
          <a:srcRect l="29467" t="10842" r="25018" b="12649"/>
          <a:stretch/>
        </p:blipFill>
        <p:spPr>
          <a:xfrm>
            <a:off x="7003702" y="228040"/>
            <a:ext cx="4893518" cy="6401919"/>
          </a:xfrm>
          <a:prstGeom prst="rect">
            <a:avLst/>
          </a:prstGeom>
        </p:spPr>
      </p:pic>
      <p:sp>
        <p:nvSpPr>
          <p:cNvPr id="13" name="TextBox 12">
            <a:extLst>
              <a:ext uri="{FF2B5EF4-FFF2-40B4-BE49-F238E27FC236}">
                <a16:creationId xmlns:a16="http://schemas.microsoft.com/office/drawing/2014/main" id="{BE13ED12-EE19-5F6D-4911-8C4319C86919}"/>
              </a:ext>
            </a:extLst>
          </p:cNvPr>
          <p:cNvSpPr txBox="1"/>
          <p:nvPr/>
        </p:nvSpPr>
        <p:spPr>
          <a:xfrm>
            <a:off x="2034381" y="2854194"/>
            <a:ext cx="1249815" cy="605294"/>
          </a:xfrm>
          <a:prstGeom prst="rect">
            <a:avLst/>
          </a:prstGeom>
          <a:noFill/>
        </p:spPr>
        <p:txBody>
          <a:bodyPr wrap="square">
            <a:spAutoFit/>
          </a:bodyPr>
          <a:lstStyle/>
          <a:p>
            <a:pPr>
              <a:lnSpc>
                <a:spcPts val="2000"/>
              </a:lnSpc>
            </a:pPr>
            <a:r>
              <a:rPr lang="en-US" sz="1800">
                <a:solidFill>
                  <a:srgbClr val="445259"/>
                </a:solidFill>
                <a:latin typeface="Open Sans 1" panose="020B0604020202020204" charset="0"/>
                <a:ea typeface="Open Sans 1" panose="020B0604020202020204" charset="0"/>
                <a:cs typeface="Open Sans 1" panose="020B0604020202020204" charset="0"/>
              </a:rPr>
              <a:t>Released in 2024</a:t>
            </a:r>
          </a:p>
        </p:txBody>
      </p:sp>
      <p:sp>
        <p:nvSpPr>
          <p:cNvPr id="20" name="TextBox 19">
            <a:extLst>
              <a:ext uri="{FF2B5EF4-FFF2-40B4-BE49-F238E27FC236}">
                <a16:creationId xmlns:a16="http://schemas.microsoft.com/office/drawing/2014/main" id="{24E845C3-B0D3-80BF-A739-AAD22F5EF60B}"/>
              </a:ext>
            </a:extLst>
          </p:cNvPr>
          <p:cNvSpPr txBox="1"/>
          <p:nvPr/>
        </p:nvSpPr>
        <p:spPr>
          <a:xfrm>
            <a:off x="1498721" y="4385253"/>
            <a:ext cx="6924174" cy="1785104"/>
          </a:xfrm>
          <a:prstGeom prst="rect">
            <a:avLst/>
          </a:prstGeom>
          <a:noFill/>
        </p:spPr>
        <p:txBody>
          <a:bodyPr wrap="square">
            <a:spAutoFit/>
          </a:bodyPr>
          <a:lstStyle/>
          <a:p>
            <a:pPr>
              <a:spcBef>
                <a:spcPts val="600"/>
              </a:spcBef>
            </a:pPr>
            <a:r>
              <a:rPr lang="en-US" sz="1800" b="1">
                <a:solidFill>
                  <a:srgbClr val="445259"/>
                </a:solidFill>
                <a:latin typeface="Open Sans 1" panose="020B0604020202020204" charset="0"/>
                <a:ea typeface="Open Sans 1" panose="020B0604020202020204" charset="0"/>
                <a:cs typeface="Open Sans 1" panose="020B0604020202020204" charset="0"/>
              </a:rPr>
              <a:t>RECOMMENDATIONS</a:t>
            </a:r>
          </a:p>
          <a:p>
            <a:pPr marL="742950" lvl="1" indent="-285750">
              <a:spcBef>
                <a:spcPts val="600"/>
              </a:spcBef>
              <a:buFont typeface="Arial" panose="020B0604020202020204" pitchFamily="34" charset="0"/>
              <a:buChar char="•"/>
            </a:pPr>
            <a:r>
              <a:rPr lang="en-US">
                <a:solidFill>
                  <a:srgbClr val="445259"/>
                </a:solidFill>
                <a:latin typeface="Open Sans 1" panose="020B0604020202020204" charset="0"/>
                <a:ea typeface="Open Sans 1" panose="020B0604020202020204" charset="0"/>
                <a:cs typeface="Open Sans 1" panose="020B0604020202020204" charset="0"/>
              </a:rPr>
              <a:t>Offer virtual and in-person support</a:t>
            </a:r>
          </a:p>
          <a:p>
            <a:pPr marL="742950" lvl="1" indent="-285750">
              <a:spcBef>
                <a:spcPts val="600"/>
              </a:spcBef>
              <a:buFont typeface="Arial" panose="020B0604020202020204" pitchFamily="34" charset="0"/>
              <a:buChar char="•"/>
            </a:pPr>
            <a:r>
              <a:rPr lang="en-US">
                <a:solidFill>
                  <a:srgbClr val="445259"/>
                </a:solidFill>
                <a:latin typeface="Open Sans 1" panose="020B0604020202020204" charset="0"/>
                <a:ea typeface="Open Sans 1" panose="020B0604020202020204" charset="0"/>
                <a:cs typeface="Open Sans 1" panose="020B0604020202020204" charset="0"/>
              </a:rPr>
              <a:t>Increase multilingual capabilities</a:t>
            </a:r>
          </a:p>
          <a:p>
            <a:pPr marL="742950" lvl="1" indent="-285750">
              <a:spcBef>
                <a:spcPts val="600"/>
              </a:spcBef>
              <a:buFont typeface="Arial" panose="020B0604020202020204" pitchFamily="34" charset="0"/>
              <a:buChar char="•"/>
            </a:pPr>
            <a:r>
              <a:rPr lang="en-US">
                <a:solidFill>
                  <a:srgbClr val="445259"/>
                </a:solidFill>
                <a:latin typeface="Open Sans 1" panose="020B0604020202020204" charset="0"/>
                <a:ea typeface="Open Sans 1" panose="020B0604020202020204" charset="0"/>
                <a:cs typeface="Open Sans 1" panose="020B0604020202020204" charset="0"/>
              </a:rPr>
              <a:t>Expand service hours</a:t>
            </a:r>
          </a:p>
          <a:p>
            <a:pPr marL="742950" lvl="1" indent="-285750">
              <a:spcBef>
                <a:spcPts val="600"/>
              </a:spcBef>
              <a:buFont typeface="Arial" panose="020B0604020202020204" pitchFamily="34" charset="0"/>
              <a:buChar char="•"/>
            </a:pPr>
            <a:r>
              <a:rPr lang="en-US">
                <a:solidFill>
                  <a:srgbClr val="445259"/>
                </a:solidFill>
                <a:latin typeface="Open Sans 1" panose="020B0604020202020204" charset="0"/>
                <a:ea typeface="Open Sans 1" panose="020B0604020202020204" charset="0"/>
                <a:cs typeface="Open Sans 1" panose="020B0604020202020204" charset="0"/>
              </a:rPr>
              <a:t>One point of contact</a:t>
            </a:r>
          </a:p>
        </p:txBody>
      </p:sp>
      <p:sp>
        <p:nvSpPr>
          <p:cNvPr id="21" name="Freeform 15">
            <a:extLst>
              <a:ext uri="{FF2B5EF4-FFF2-40B4-BE49-F238E27FC236}">
                <a16:creationId xmlns:a16="http://schemas.microsoft.com/office/drawing/2014/main" id="{15DC3332-0942-F088-C181-43E13B5A8262}"/>
              </a:ext>
            </a:extLst>
          </p:cNvPr>
          <p:cNvSpPr>
            <a:spLocks noChangeAspect="1"/>
          </p:cNvSpPr>
          <p:nvPr/>
        </p:nvSpPr>
        <p:spPr>
          <a:xfrm>
            <a:off x="1037056" y="2695684"/>
            <a:ext cx="923330" cy="923330"/>
          </a:xfrm>
          <a:custGeom>
            <a:avLst/>
            <a:gdLst/>
            <a:ahLst/>
            <a:cxnLst/>
            <a:rect l="l" t="t" r="r" b="b"/>
            <a:pathLst>
              <a:path w="1610213" h="1610213">
                <a:moveTo>
                  <a:pt x="0" y="0"/>
                </a:moveTo>
                <a:lnTo>
                  <a:pt x="1610212" y="0"/>
                </a:lnTo>
                <a:lnTo>
                  <a:pt x="1610212" y="1610213"/>
                </a:lnTo>
                <a:lnTo>
                  <a:pt x="0" y="161021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22" name="TextBox 21">
            <a:extLst>
              <a:ext uri="{FF2B5EF4-FFF2-40B4-BE49-F238E27FC236}">
                <a16:creationId xmlns:a16="http://schemas.microsoft.com/office/drawing/2014/main" id="{A16A9D80-A7CA-2C3B-B7C0-C38250FBBCEB}"/>
              </a:ext>
            </a:extLst>
          </p:cNvPr>
          <p:cNvSpPr txBox="1"/>
          <p:nvPr/>
        </p:nvSpPr>
        <p:spPr>
          <a:xfrm>
            <a:off x="4283554" y="2730859"/>
            <a:ext cx="2085676" cy="861774"/>
          </a:xfrm>
          <a:prstGeom prst="rect">
            <a:avLst/>
          </a:prstGeom>
          <a:noFill/>
        </p:spPr>
        <p:txBody>
          <a:bodyPr wrap="square">
            <a:spAutoFit/>
          </a:bodyPr>
          <a:lstStyle/>
          <a:p>
            <a:pPr>
              <a:lnSpc>
                <a:spcPts val="2000"/>
              </a:lnSpc>
              <a:spcBef>
                <a:spcPts val="600"/>
              </a:spcBef>
            </a:pPr>
            <a:r>
              <a:rPr lang="en-US" sz="1800">
                <a:solidFill>
                  <a:srgbClr val="445259"/>
                </a:solidFill>
                <a:latin typeface="Open Sans 1" panose="020B0604020202020204" charset="0"/>
                <a:ea typeface="Open Sans 1" panose="020B0604020202020204" charset="0"/>
                <a:cs typeface="Open Sans 1" panose="020B0604020202020204" charset="0"/>
              </a:rPr>
              <a:t>Surveyed 331 parents/caregivers in Milwaukee</a:t>
            </a:r>
          </a:p>
        </p:txBody>
      </p:sp>
      <p:sp>
        <p:nvSpPr>
          <p:cNvPr id="25" name="Freeform 30" descr="Clipboard Checked with solid fill">
            <a:extLst>
              <a:ext uri="{FF2B5EF4-FFF2-40B4-BE49-F238E27FC236}">
                <a16:creationId xmlns:a16="http://schemas.microsoft.com/office/drawing/2014/main" id="{9E997302-0BCE-36A1-0406-1608ADBCC6B4}"/>
              </a:ext>
            </a:extLst>
          </p:cNvPr>
          <p:cNvSpPr>
            <a:spLocks noChangeAspect="1"/>
          </p:cNvSpPr>
          <p:nvPr/>
        </p:nvSpPr>
        <p:spPr>
          <a:xfrm>
            <a:off x="3361051" y="2665355"/>
            <a:ext cx="1034682" cy="914400"/>
          </a:xfrm>
          <a:custGeom>
            <a:avLst/>
            <a:gdLst/>
            <a:ahLst/>
            <a:cxnLst/>
            <a:rect l="l" t="t" r="r" b="b"/>
            <a:pathLst>
              <a:path w="1035440" h="915070">
                <a:moveTo>
                  <a:pt x="0" y="0"/>
                </a:moveTo>
                <a:lnTo>
                  <a:pt x="1035440" y="0"/>
                </a:lnTo>
                <a:lnTo>
                  <a:pt x="1035440" y="915071"/>
                </a:lnTo>
                <a:lnTo>
                  <a:pt x="0" y="915071"/>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8">
            <a:extLst>
              <a:ext uri="{FF2B5EF4-FFF2-40B4-BE49-F238E27FC236}">
                <a16:creationId xmlns:a16="http://schemas.microsoft.com/office/drawing/2014/main" id="{18DB0A47-4CF1-5FA7-AC6B-3707FF080C3B}"/>
              </a:ext>
            </a:extLst>
          </p:cNvPr>
          <p:cNvSpPr/>
          <p:nvPr/>
        </p:nvSpPr>
        <p:spPr>
          <a:xfrm>
            <a:off x="303760" y="3556861"/>
            <a:ext cx="474832" cy="3073098"/>
          </a:xfrm>
          <a:custGeom>
            <a:avLst/>
            <a:gdLst/>
            <a:ahLst/>
            <a:cxnLst/>
            <a:rect l="l" t="t" r="r" b="b"/>
            <a:pathLst>
              <a:path w="187635" h="1214367">
                <a:moveTo>
                  <a:pt x="0" y="0"/>
                </a:moveTo>
                <a:lnTo>
                  <a:pt x="187635" y="0"/>
                </a:lnTo>
                <a:lnTo>
                  <a:pt x="187635" y="1214367"/>
                </a:lnTo>
                <a:lnTo>
                  <a:pt x="0" y="1214367"/>
                </a:lnTo>
                <a:close/>
              </a:path>
            </a:pathLst>
          </a:custGeom>
          <a:solidFill>
            <a:srgbClr val="588ADF"/>
          </a:solidFill>
        </p:spPr>
        <p:txBody>
          <a:bodyPr/>
          <a:lstStyle/>
          <a:p>
            <a:endParaRPr lang="en-US"/>
          </a:p>
        </p:txBody>
      </p:sp>
      <p:sp>
        <p:nvSpPr>
          <p:cNvPr id="3" name="Freeform 14">
            <a:extLst>
              <a:ext uri="{FF2B5EF4-FFF2-40B4-BE49-F238E27FC236}">
                <a16:creationId xmlns:a16="http://schemas.microsoft.com/office/drawing/2014/main" id="{D06B9CED-39A8-92AC-019E-2C502A7AC0FA}"/>
              </a:ext>
            </a:extLst>
          </p:cNvPr>
          <p:cNvSpPr/>
          <p:nvPr/>
        </p:nvSpPr>
        <p:spPr>
          <a:xfrm>
            <a:off x="380182" y="3692807"/>
            <a:ext cx="321988" cy="3219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4" name="Freeform 17">
            <a:extLst>
              <a:ext uri="{FF2B5EF4-FFF2-40B4-BE49-F238E27FC236}">
                <a16:creationId xmlns:a16="http://schemas.microsoft.com/office/drawing/2014/main" id="{58E8C6A2-FD90-7688-7D37-A70ACBE5DC1A}"/>
              </a:ext>
            </a:extLst>
          </p:cNvPr>
          <p:cNvSpPr/>
          <p:nvPr/>
        </p:nvSpPr>
        <p:spPr>
          <a:xfrm>
            <a:off x="380182" y="4082260"/>
            <a:ext cx="321988" cy="3219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5" name="Freeform 20">
            <a:extLst>
              <a:ext uri="{FF2B5EF4-FFF2-40B4-BE49-F238E27FC236}">
                <a16:creationId xmlns:a16="http://schemas.microsoft.com/office/drawing/2014/main" id="{2303A899-3F1B-F508-564D-F55B3745ECDB}"/>
              </a:ext>
            </a:extLst>
          </p:cNvPr>
          <p:cNvSpPr/>
          <p:nvPr/>
        </p:nvSpPr>
        <p:spPr>
          <a:xfrm>
            <a:off x="380182" y="4471712"/>
            <a:ext cx="321988" cy="321988"/>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FFFF"/>
          </a:solidFill>
        </p:spPr>
        <p:txBody>
          <a:bodyPr/>
          <a:lstStyle/>
          <a:p>
            <a:endParaRPr lang="en-US"/>
          </a:p>
        </p:txBody>
      </p:sp>
      <p:sp>
        <p:nvSpPr>
          <p:cNvPr id="6" name="Freeform 23">
            <a:extLst>
              <a:ext uri="{FF2B5EF4-FFF2-40B4-BE49-F238E27FC236}">
                <a16:creationId xmlns:a16="http://schemas.microsoft.com/office/drawing/2014/main" id="{2F4E9EDB-991B-BE54-FC16-BBA30D6CF13B}"/>
              </a:ext>
            </a:extLst>
          </p:cNvPr>
          <p:cNvSpPr/>
          <p:nvPr/>
        </p:nvSpPr>
        <p:spPr>
          <a:xfrm>
            <a:off x="5358632" y="-2125436"/>
            <a:ext cx="1327834" cy="2742514"/>
          </a:xfrm>
          <a:custGeom>
            <a:avLst/>
            <a:gdLst/>
            <a:ahLst/>
            <a:cxnLst/>
            <a:rect l="l" t="t" r="r" b="b"/>
            <a:pathLst>
              <a:path w="1327834" h="2742514">
                <a:moveTo>
                  <a:pt x="0" y="0"/>
                </a:moveTo>
                <a:lnTo>
                  <a:pt x="1327834" y="0"/>
                </a:lnTo>
                <a:lnTo>
                  <a:pt x="1327834" y="2742515"/>
                </a:lnTo>
                <a:lnTo>
                  <a:pt x="0" y="274251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27" name="Freeform 3">
            <a:extLst>
              <a:ext uri="{FF2B5EF4-FFF2-40B4-BE49-F238E27FC236}">
                <a16:creationId xmlns:a16="http://schemas.microsoft.com/office/drawing/2014/main" id="{B6B31638-4572-7708-4961-73F90259FD73}"/>
              </a:ext>
            </a:extLst>
          </p:cNvPr>
          <p:cNvSpPr>
            <a:spLocks noChangeAspect="1"/>
          </p:cNvSpPr>
          <p:nvPr/>
        </p:nvSpPr>
        <p:spPr>
          <a:xfrm>
            <a:off x="1101062" y="4936248"/>
            <a:ext cx="702603" cy="822960"/>
          </a:xfrm>
          <a:custGeom>
            <a:avLst/>
            <a:gdLst/>
            <a:ahLst/>
            <a:cxnLst/>
            <a:rect l="l" t="t" r="r" b="b"/>
            <a:pathLst>
              <a:path w="941580" h="1102875">
                <a:moveTo>
                  <a:pt x="0" y="0"/>
                </a:moveTo>
                <a:lnTo>
                  <a:pt x="941580" y="0"/>
                </a:lnTo>
                <a:lnTo>
                  <a:pt x="941580" y="1102875"/>
                </a:lnTo>
                <a:lnTo>
                  <a:pt x="0" y="110287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Tree>
    <p:extLst>
      <p:ext uri="{BB962C8B-B14F-4D97-AF65-F5344CB8AC3E}">
        <p14:creationId xmlns:p14="http://schemas.microsoft.com/office/powerpoint/2010/main" val="1664488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Custom 1">
      <a:dk1>
        <a:sysClr val="windowText" lastClr="000000"/>
      </a:dk1>
      <a:lt1>
        <a:sysClr val="window" lastClr="FFFFFF"/>
      </a:lt1>
      <a:dk2>
        <a:srgbClr val="0E2841"/>
      </a:dk2>
      <a:lt2>
        <a:srgbClr val="E8E8E8"/>
      </a:lt2>
      <a:accent1>
        <a:srgbClr val="00475D"/>
      </a:accent1>
      <a:accent2>
        <a:srgbClr val="23B2E5"/>
      </a:accent2>
      <a:accent3>
        <a:srgbClr val="FCB027"/>
      </a:accent3>
      <a:accent4>
        <a:srgbClr val="EB4E28"/>
      </a:accent4>
      <a:accent5>
        <a:srgbClr val="C6F649"/>
      </a:accent5>
      <a:accent6>
        <a:srgbClr val="00475D"/>
      </a:accent6>
      <a:hlink>
        <a:srgbClr val="467886"/>
      </a:hlink>
      <a:folHlink>
        <a:srgbClr val="9660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Custom 1">
      <a:dk1>
        <a:sysClr val="windowText" lastClr="000000"/>
      </a:dk1>
      <a:lt1>
        <a:sysClr val="window" lastClr="FFFFFF"/>
      </a:lt1>
      <a:dk2>
        <a:srgbClr val="0E2841"/>
      </a:dk2>
      <a:lt2>
        <a:srgbClr val="E8E8E8"/>
      </a:lt2>
      <a:accent1>
        <a:srgbClr val="00475D"/>
      </a:accent1>
      <a:accent2>
        <a:srgbClr val="23B2E5"/>
      </a:accent2>
      <a:accent3>
        <a:srgbClr val="FCB027"/>
      </a:accent3>
      <a:accent4>
        <a:srgbClr val="EB4E28"/>
      </a:accent4>
      <a:accent5>
        <a:srgbClr val="C6F649"/>
      </a:accent5>
      <a:accent6>
        <a:srgbClr val="00475D"/>
      </a:accent6>
      <a:hlink>
        <a:srgbClr val="467886"/>
      </a:hlink>
      <a:folHlink>
        <a:srgbClr val="96607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0 xmlns="abced522-1efe-4267-9094-0ac4ee7067f4" xsi:nil="true"/>
    <lcf76f155ced4ddcb4097134ff3c332f1 xmlns="abced522-1efe-4267-9094-0ac4ee7067f4" xsi:nil="true"/>
    <TaxCatchAll xmlns="c095f1fc-f4cf-4463-8031-35349b7b8652" xsi:nil="true"/>
    <lcf76f155ced4ddcb4097134ff3c332f xmlns="abced522-1efe-4267-9094-0ac4ee7067f4">
      <Terms xmlns="http://schemas.microsoft.com/office/infopath/2007/PartnerControls"/>
    </lcf76f155ced4ddcb4097134ff3c332f>
    <MigrationWizIdDocumentLibraryPermissions xmlns="abced522-1efe-4267-9094-0ac4ee7067f4" xsi:nil="true"/>
    <MigrationWizIdSecurityGroups xmlns="abced522-1efe-4267-9094-0ac4ee7067f4" xsi:nil="true"/>
    <MigrationWizIdPermissionLevels xmlns="abced522-1efe-4267-9094-0ac4ee7067f4" xsi:nil="true"/>
    <MigrationWizId xmlns="abced522-1efe-4267-9094-0ac4ee7067f4" xsi:nil="true"/>
    <MigrationWizIdVersion xmlns="abced522-1efe-4267-9094-0ac4ee7067f4" xsi:nil="true"/>
    <MigrationWizIdPermissions xmlns="abced522-1efe-4267-9094-0ac4ee7067f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553508410421841A1975D85F1A9D30D" ma:contentTypeVersion="21" ma:contentTypeDescription="Create a new document." ma:contentTypeScope="" ma:versionID="c09d73d071ece9852ac5538c5f096530">
  <xsd:schema xmlns:xsd="http://www.w3.org/2001/XMLSchema" xmlns:xs="http://www.w3.org/2001/XMLSchema" xmlns:p="http://schemas.microsoft.com/office/2006/metadata/properties" xmlns:ns2="abced522-1efe-4267-9094-0ac4ee7067f4" xmlns:ns3="c095f1fc-f4cf-4463-8031-35349b7b8652" targetNamespace="http://schemas.microsoft.com/office/2006/metadata/properties" ma:root="true" ma:fieldsID="64cd6a54f91f29d12754e2302dd225d2" ns2:_="" ns3:_="">
    <xsd:import namespace="abced522-1efe-4267-9094-0ac4ee7067f4"/>
    <xsd:import namespace="c095f1fc-f4cf-4463-8031-35349b7b8652"/>
    <xsd:element name="properties">
      <xsd:complexType>
        <xsd:sequence>
          <xsd:element name="documentManagement">
            <xsd:complexType>
              <xsd:all>
                <xsd:element ref="ns2:MigrationWizId" minOccurs="0"/>
                <xsd:element ref="ns2:MigrationWizIdPermissions" minOccurs="0"/>
                <xsd:element ref="ns2:MigrationWizIdVersion" minOccurs="0"/>
                <xsd:element ref="ns2:MigrationWizIdPermissionLevels" minOccurs="0"/>
                <xsd:element ref="ns2:MigrationWizIdDocumentLibraryPermissions" minOccurs="0"/>
                <xsd:element ref="ns2:MigrationWizIdSecurityGroups" minOccurs="0"/>
                <xsd:element ref="ns2:lcf76f155ced4ddcb4097134ff3c332f0" minOccurs="0"/>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Location" minOccurs="0"/>
                <xsd:element ref="ns2:MediaServiceGenerationTime" minOccurs="0"/>
                <xsd:element ref="ns2:MediaServiceEventHashCode" minOccurs="0"/>
                <xsd:element ref="ns2:MediaLengthInSeconds" minOccurs="0"/>
                <xsd:element ref="ns2:lcf76f155ced4ddcb4097134ff3c332f1"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ced522-1efe-4267-9094-0ac4ee7067f4" elementFormDefault="qualified">
    <xsd:import namespace="http://schemas.microsoft.com/office/2006/documentManagement/types"/>
    <xsd:import namespace="http://schemas.microsoft.com/office/infopath/2007/PartnerControls"/>
    <xsd:element name="MigrationWizId" ma:index="8" nillable="true" ma:displayName="MigrationWizId" ma:internalName="MigrationWizId">
      <xsd:simpleType>
        <xsd:restriction base="dms:Text"/>
      </xsd:simpleType>
    </xsd:element>
    <xsd:element name="MigrationWizIdPermissions" ma:index="9" nillable="true" ma:displayName="MigrationWizIdPermissions" ma:internalName="MigrationWizIdPermissions">
      <xsd:simpleType>
        <xsd:restriction base="dms:Text"/>
      </xsd:simpleType>
    </xsd:element>
    <xsd:element name="MigrationWizIdVersion" ma:index="10" nillable="true" ma:displayName="MigrationWizIdVersion" ma:internalName="MigrationWizIdVersion">
      <xsd:simpleType>
        <xsd:restriction base="dms:Text"/>
      </xsd:simpleType>
    </xsd:element>
    <xsd:element name="MigrationWizIdPermissionLevels" ma:index="11" nillable="true" ma:displayName="MigrationWizIdPermissionLevels" ma:internalName="MigrationWizIdPermissionLevels">
      <xsd:simpleType>
        <xsd:restriction base="dms:Text"/>
      </xsd:simpleType>
    </xsd:element>
    <xsd:element name="MigrationWizIdDocumentLibraryPermissions" ma:index="12" nillable="true" ma:displayName="MigrationWizIdDocumentLibraryPermissions" ma:internalName="MigrationWizIdDocumentLibraryPermissions">
      <xsd:simpleType>
        <xsd:restriction base="dms:Text"/>
      </xsd:simpleType>
    </xsd:element>
    <xsd:element name="MigrationWizIdSecurityGroups" ma:index="13" nillable="true" ma:displayName="MigrationWizIdSecurityGroups" ma:internalName="MigrationWizIdSecurityGroups">
      <xsd:simpleType>
        <xsd:restriction base="dms:Text"/>
      </xsd:simpleType>
    </xsd:element>
    <xsd:element name="lcf76f155ced4ddcb4097134ff3c332f0" ma:index="14" nillable="true" ma:displayName="Image Tags_0" ma:hidden="true" ma:internalName="lcf76f155ced4ddcb4097134ff3c332f0" ma:readOnly="false">
      <xsd:simpleType>
        <xsd:restriction base="dms:Note"/>
      </xsd:simpleType>
    </xsd:element>
    <xsd:element name="MediaServiceMetadata" ma:index="15" nillable="true" ma:displayName="MediaServiceMetadata" ma:hidden="true" ma:internalName="MediaServiceMetadata" ma:readOnly="true">
      <xsd:simpleType>
        <xsd:restriction base="dms:Note"/>
      </xsd:simpleType>
    </xsd:element>
    <xsd:element name="MediaServiceFastMetadata" ma:index="16" nillable="true" ma:displayName="MediaServiceFastMetadata" ma:hidden="true" ma:internalName="MediaServiceFastMetadata" ma:readOnly="true">
      <xsd:simpleType>
        <xsd:restriction base="dms:Note"/>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ServiceLocation" ma:index="20" nillable="true" ma:displayName="Location" ma:indexed="true" ma:internalName="MediaServiceLocation" ma:readOnly="true">
      <xsd:simpleType>
        <xsd:restriction base="dms:Text"/>
      </xsd:simpleType>
    </xsd:element>
    <xsd:element name="MediaServiceGenerationTime" ma:index="21" nillable="true" ma:displayName="MediaServiceGenerationTime" ma:hidden="true" ma:internalName="MediaServiceGenerationTime" ma:readOnly="true">
      <xsd:simpleType>
        <xsd:restriction base="dms:Text"/>
      </xsd:simpleType>
    </xsd:element>
    <xsd:element name="MediaServiceEventHashCode" ma:index="22" nillable="true" ma:displayName="MediaServiceEventHashCode" ma:hidden="true" ma:internalName="MediaServiceEventHashCode"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lcf76f155ced4ddcb4097134ff3c332f1" ma:index="24" nillable="true" ma:displayName="Image Tags_0" ma:hidden="true" ma:internalName="lcf76f155ced4ddcb4097134ff3c332f1" ma:readOnly="false">
      <xsd:simpleType>
        <xsd:restriction base="dms:Note"/>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5cd0eb1e-a6d4-4d2a-bc4f-cb8cd0f3fa2c" ma:termSetId="09814cd3-568e-fe90-9814-8d621ff8fb84" ma:anchorId="fba54fb3-c3e1-fe81-a776-ca4b69148c4d" ma:open="true" ma:isKeyword="false">
      <xsd:complexType>
        <xsd:sequence>
          <xsd:element ref="pc:Terms" minOccurs="0" maxOccurs="1"/>
        </xsd:sequence>
      </xsd:complexType>
    </xsd:element>
    <xsd:element name="MediaServiceOCR" ma:index="2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095f1fc-f4cf-4463-8031-35349b7b8652" elementFormDefault="qualified">
    <xsd:import namespace="http://schemas.microsoft.com/office/2006/documentManagement/types"/>
    <xsd:import namespace="http://schemas.microsoft.com/office/infopath/2007/PartnerControls"/>
    <xsd:element name="TaxCatchAll" ma:index="27" nillable="true" ma:displayName="Taxonomy Catch All Column" ma:hidden="true" ma:list="{1b59239d-09d5-4e4c-940e-f159068c7d84}" ma:internalName="TaxCatchAll" ma:showField="CatchAllData" ma:web="c095f1fc-f4cf-4463-8031-35349b7b8652">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CC7578B-7C20-4B5C-841B-C6A99F0F8AEC}">
  <ds:schemaRefs>
    <ds:schemaRef ds:uri="http://schemas.microsoft.com/sharepoint/v3/contenttype/forms"/>
  </ds:schemaRefs>
</ds:datastoreItem>
</file>

<file path=customXml/itemProps2.xml><?xml version="1.0" encoding="utf-8"?>
<ds:datastoreItem xmlns:ds="http://schemas.openxmlformats.org/officeDocument/2006/customXml" ds:itemID="{EB41DC82-FE43-4CDC-8A10-5C89B86EB48D}">
  <ds:schemaRefs>
    <ds:schemaRef ds:uri="abced522-1efe-4267-9094-0ac4ee7067f4"/>
    <ds:schemaRef ds:uri="c095f1fc-f4cf-4463-8031-35349b7b86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EF0D232A-4487-41D6-8DE7-A53AF11972C8}">
  <ds:schemaRefs>
    <ds:schemaRef ds:uri="abced522-1efe-4267-9094-0ac4ee7067f4"/>
    <ds:schemaRef ds:uri="c095f1fc-f4cf-4463-8031-35349b7b865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4417</Words>
  <Application>Microsoft Office PowerPoint</Application>
  <PresentationFormat>Widescreen</PresentationFormat>
  <Paragraphs>326</Paragraphs>
  <Slides>23</Slides>
  <Notes>23</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23</vt:i4>
      </vt:variant>
    </vt:vector>
  </HeadingPairs>
  <TitlesOfParts>
    <vt:vector size="37" baseType="lpstr">
      <vt:lpstr>Open Sans 2</vt:lpstr>
      <vt:lpstr>Open Sans 2 Bold</vt:lpstr>
      <vt:lpstr>Rage Italic</vt:lpstr>
      <vt:lpstr>Courier New</vt:lpstr>
      <vt:lpstr>Calibri</vt:lpstr>
      <vt:lpstr>Arial</vt:lpstr>
      <vt:lpstr>Open Sans</vt:lpstr>
      <vt:lpstr>Open Sans 1</vt:lpstr>
      <vt:lpstr>Impact</vt:lpstr>
      <vt:lpstr>Symbol</vt:lpstr>
      <vt:lpstr>Aptos</vt:lpstr>
      <vt:lpstr>Office Theme</vt:lpstr>
      <vt:lpstr>Office Theme</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TURNING STRATEGIES INTO DESIGN DECISIONS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2025 MKES Slide Templates</dc:title>
  <cp:lastModifiedBy>Kristin Kappelman</cp:lastModifiedBy>
  <cp:revision>1</cp:revision>
  <dcterms:created xsi:type="dcterms:W3CDTF">2006-08-16T00:00:00Z</dcterms:created>
  <dcterms:modified xsi:type="dcterms:W3CDTF">2026-03-27T20:18:24Z</dcterms:modified>
  <dc:identifier>DAGpfizPy_s</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0x0101001553508410421841A1975D85F1A9D30D</vt:lpwstr>
  </property>
  <property fmtid="{D5CDD505-2E9C-101B-9397-08002B2CF9AE}" pid="3" name="MediaServiceImageTags">
    <vt:lpwstr/>
  </property>
</Properties>
</file>