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0" r:id="rId5"/>
    <p:sldId id="261" r:id="rId6"/>
    <p:sldId id="258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4" autoAdjust="0"/>
    <p:restoredTop sz="94628"/>
  </p:normalViewPr>
  <p:slideViewPr>
    <p:cSldViewPr snapToGrid="0">
      <p:cViewPr varScale="1">
        <p:scale>
          <a:sx n="98" d="100"/>
          <a:sy n="98" d="100"/>
        </p:scale>
        <p:origin x="105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D4A21-CAFC-1070-645A-99518C1A0F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1FCCD9-3675-085A-5381-E58434F31F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6296A4-5199-E337-BA90-90C96B5B4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3F31F-CD76-47C7-8289-D53D153F07CA}" type="datetimeFigureOut">
              <a:rPr lang="en-US" smtClean="0"/>
              <a:t>8/5/26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23B888-8305-B165-8F05-8D6AF836D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736977-3A17-9904-E71D-4188E8FC2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24F5C-0E0E-4639-AB6A-741C2499E6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581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3B96E-A56E-995A-A6C1-7D9D8DB01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071A6B-A531-0234-2531-2170E097C6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CC6B4F-8A04-F4BB-F453-88DE5E36F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3F31F-CD76-47C7-8289-D53D153F07CA}" type="datetimeFigureOut">
              <a:rPr lang="en-US" smtClean="0"/>
              <a:t>8/5/26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B199F0-AC41-02A1-F9AC-83545C010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095B8-6353-DB9F-2874-CA831AA3C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24F5C-0E0E-4639-AB6A-741C2499E6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538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7EE6463-61EC-625B-63EB-74DACFB354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511D03-648A-1169-7BC0-5D914865B6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61935F-5144-545A-6614-6FA968C6E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3F31F-CD76-47C7-8289-D53D153F07CA}" type="datetimeFigureOut">
              <a:rPr lang="en-US" smtClean="0"/>
              <a:t>8/5/26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EC83EE-296F-6C11-B65F-6F2BD149E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6DA68D-A40A-4143-EB35-0CD056F9C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24F5C-0E0E-4639-AB6A-741C2499E6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545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3B650-F9C0-96DA-B972-EF412B905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DEED6-13B3-C8DF-0381-F8AB3260FC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D82686-2A22-F23D-E558-E2345EC70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3F31F-CD76-47C7-8289-D53D153F07CA}" type="datetimeFigureOut">
              <a:rPr lang="en-US" smtClean="0"/>
              <a:t>8/5/26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EE9D71-B598-A7D1-1CF3-D3E0191E4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9AA6EE-387F-CC99-4C84-0B746CF22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24F5C-0E0E-4639-AB6A-741C2499E6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841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B98E5-3813-F2E6-A5F1-E326742C9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E1D876-8C05-2888-2842-79AD0E1E1C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476FAE-812C-B2C2-40B2-BC50A8899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3F31F-CD76-47C7-8289-D53D153F07CA}" type="datetimeFigureOut">
              <a:rPr lang="en-US" smtClean="0"/>
              <a:t>8/5/26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EB8061-8008-3B90-D31A-476E28679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77CF44-30AE-6970-8C09-39661293B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24F5C-0E0E-4639-AB6A-741C2499E6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621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E9868-313F-06D8-B5C5-E3E182D36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5C0CF4-A032-9FAA-D183-13F36F0C0E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308045-549E-983E-0E4A-9B8687BE25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5612AD-9A3B-6B18-92A2-2FE43A849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3F31F-CD76-47C7-8289-D53D153F07CA}" type="datetimeFigureOut">
              <a:rPr lang="en-US" smtClean="0"/>
              <a:t>8/5/26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C2DE9-3B99-C07D-1D06-87ABD35C1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B335FA-966C-812B-E054-73D4DFBC8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24F5C-0E0E-4639-AB6A-741C2499E6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645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CB412-5509-1F08-96B1-8797D7B99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1110CE-67AB-B913-80C6-9B87142D47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2D0235-3D56-B173-81DE-F0F54C24F0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97B27D-AB4D-EF00-E4D5-3F7E69DDBC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4E8BA3-6969-C928-3E30-8BAFA016AE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2ADE610-2F6D-F832-1522-0F11B57C0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3F31F-CD76-47C7-8289-D53D153F07CA}" type="datetimeFigureOut">
              <a:rPr lang="en-US" smtClean="0"/>
              <a:t>8/5/26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A688F33-CD10-82C5-8622-F405D1B9B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68AF40-FD6D-6D76-CE63-F77AFBCC9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24F5C-0E0E-4639-AB6A-741C2499E6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515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A84D2-74D7-0C57-5C32-06FEB3371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41D14D-CEAC-CA02-8CF8-F9184C594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3F31F-CD76-47C7-8289-D53D153F07CA}" type="datetimeFigureOut">
              <a:rPr lang="en-US" smtClean="0"/>
              <a:t>8/5/26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74427D-91A0-52FA-0FF0-AF9D84F76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522FA8-FA3E-27AD-0C4C-C2ECD371B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24F5C-0E0E-4639-AB6A-741C2499E6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768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FD884E-3212-7EE6-477A-F8BD3D718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3F31F-CD76-47C7-8289-D53D153F07CA}" type="datetimeFigureOut">
              <a:rPr lang="en-US" smtClean="0"/>
              <a:t>8/5/26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133112-5DDF-8235-32D8-D47AA29E3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6BC0A2-3FC8-A19E-17EE-5E96E536A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24F5C-0E0E-4639-AB6A-741C2499E6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516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E41AA-DDE9-AA43-9E50-A57675F88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797456-7390-4E52-0A1F-BD6DC96237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3A7E7D-B81F-7653-E340-455366B2F9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FBDDA1-E279-04FE-8A8C-B24A840F2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3F31F-CD76-47C7-8289-D53D153F07CA}" type="datetimeFigureOut">
              <a:rPr lang="en-US" smtClean="0"/>
              <a:t>8/5/26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76BB53-1DBD-1B84-D164-6339D2293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DA4158-463C-8036-CD28-84444956E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24F5C-0E0E-4639-AB6A-741C2499E6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663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5CD16-02FF-1DFC-E457-D7AE5BF86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7F5842A-39B4-6410-9C03-9066FF64AF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45ED7F-1878-F222-125A-3EFCD4A00F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B622DD-0B68-D4D5-F4E8-FBAACDF5A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3F31F-CD76-47C7-8289-D53D153F07CA}" type="datetimeFigureOut">
              <a:rPr lang="en-US" smtClean="0"/>
              <a:t>8/5/26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1C9148-8831-1D7C-B9BA-F1116993A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64F9CB-94E8-023D-3D23-F0CE502ED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24F5C-0E0E-4639-AB6A-741C2499E6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797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0306AF-ACF9-F20A-8B62-678B3AFEF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ACA53F-8822-2D86-4909-D413AF391F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AF5BA-390C-74E4-0D81-D27C6B5BE1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13F31F-CD76-47C7-8289-D53D153F07CA}" type="datetimeFigureOut">
              <a:rPr lang="en-US" smtClean="0"/>
              <a:t>8/5/26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53B854-B5ED-1902-4F38-ACD4254BF0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635214-B6F6-77A3-48A2-2CAE459315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3624F5C-0E0E-4639-AB6A-741C2499E6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419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77D6B2E-37A3-429E-A37C-F30ED6487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1723" y="-1"/>
            <a:ext cx="12225953" cy="6868071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41959" y="-3"/>
            <a:ext cx="11772269" cy="6868074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83000"/>
                </a:schemeClr>
              </a:gs>
              <a:gs pos="100000">
                <a:schemeClr val="accent1"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5200" y="0"/>
            <a:ext cx="3623374" cy="686807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064D5D5-227B-4F66-9AEA-46F570E79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5875" y="-3"/>
            <a:ext cx="12233581" cy="6868076"/>
          </a:xfrm>
          <a:prstGeom prst="rect">
            <a:avLst/>
          </a:prstGeom>
          <a:gradFill>
            <a:gsLst>
              <a:gs pos="3000">
                <a:schemeClr val="accent1">
                  <a:lumMod val="75000"/>
                  <a:alpha val="0"/>
                </a:schemeClr>
              </a:gs>
              <a:gs pos="100000">
                <a:srgbClr val="000000">
                  <a:alpha val="73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46B67A4-D328-4747-A82B-65E84FA46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484334" y="-861824"/>
            <a:ext cx="6861931" cy="8597859"/>
          </a:xfrm>
          <a:prstGeom prst="rect">
            <a:avLst/>
          </a:prstGeom>
          <a:gradFill>
            <a:gsLst>
              <a:gs pos="3000">
                <a:schemeClr val="accent1">
                  <a:lumMod val="75000"/>
                  <a:alpha val="0"/>
                </a:schemeClr>
              </a:gs>
              <a:gs pos="100000">
                <a:srgbClr val="000000">
                  <a:alpha val="27000"/>
                </a:srgb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993193">
            <a:off x="1186972" y="1089049"/>
            <a:ext cx="4967533" cy="4988390"/>
          </a:xfrm>
          <a:prstGeom prst="ellipse">
            <a:avLst/>
          </a:prstGeom>
          <a:gradFill>
            <a:gsLst>
              <a:gs pos="0">
                <a:schemeClr val="accent1">
                  <a:alpha val="26000"/>
                </a:schemeClr>
              </a:gs>
              <a:gs pos="85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798770-3209-E9DC-51DE-C0DCE61076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62567" y="818984"/>
            <a:ext cx="6714699" cy="3178689"/>
          </a:xfrm>
        </p:spPr>
        <p:txBody>
          <a:bodyPr>
            <a:normAutofit/>
          </a:bodyPr>
          <a:lstStyle/>
          <a:p>
            <a:pPr algn="l"/>
            <a:r>
              <a:rPr lang="en-US" sz="4800">
                <a:solidFill>
                  <a:srgbClr val="FFFFFF"/>
                </a:solidFill>
              </a:rPr>
              <a:t>Something in the Water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4490110"/>
            <a:ext cx="12217710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0CE6C7-3DEE-D3C5-3A53-506BAB4856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85397" y="4960961"/>
            <a:ext cx="7055893" cy="1078054"/>
          </a:xfrm>
        </p:spPr>
        <p:txBody>
          <a:bodyPr>
            <a:normAutofit/>
          </a:bodyPr>
          <a:lstStyle/>
          <a:p>
            <a:pPr algn="l"/>
            <a:r>
              <a:rPr lang="en-US">
                <a:solidFill>
                  <a:srgbClr val="FFFFFF"/>
                </a:solidFill>
              </a:rPr>
              <a:t>How data shaped flood recovery and is leading us towards resiliency</a:t>
            </a:r>
          </a:p>
        </p:txBody>
      </p:sp>
    </p:spTree>
    <p:extLst>
      <p:ext uri="{BB962C8B-B14F-4D97-AF65-F5344CB8AC3E}">
        <p14:creationId xmlns:p14="http://schemas.microsoft.com/office/powerpoint/2010/main" val="814155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94313-AF79-285F-7E22-A9CAE4DE6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August 9-10, 2025 flood event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58387A4-06AD-9DD2-82AA-F735BC809C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31614" y="1825625"/>
            <a:ext cx="912877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770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D1AE8C-5B75-2849-41CC-C2B79CF8E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How data was collected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9BDE53D-2B63-444A-E740-6BB4D9FB52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9698" y="1675227"/>
            <a:ext cx="9552604" cy="439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772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A446D-9CC3-89AE-051A-DFD2F5177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3400" y="1128094"/>
            <a:ext cx="3434180" cy="141527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200"/>
              <a:t>How data was organized and used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B9497FD-714C-6FC7-D66D-FEB7FD6D64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26847" r="-1" b="-1"/>
          <a:stretch>
            <a:fillRect/>
          </a:stretch>
        </p:blipFill>
        <p:spPr>
          <a:xfrm>
            <a:off x="-9886" y="10"/>
            <a:ext cx="7572605" cy="685799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49EDD1B-F94D-B4E6-ACAA-566B9A26F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9939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46FB2070-15BF-3C58-5B39-FFD3309F0921}"/>
              </a:ext>
            </a:extLst>
          </p:cNvPr>
          <p:cNvSpPr txBox="1"/>
          <p:nvPr/>
        </p:nvSpPr>
        <p:spPr>
          <a:xfrm>
            <a:off x="8153400" y="2543364"/>
            <a:ext cx="3434180" cy="35990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Crisis Cleanup</a:t>
            </a:r>
            <a:endParaRPr lang="en-US" sz="2000" b="1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Aggregated data from 211 calls into a map based format</a:t>
            </a:r>
            <a:endParaRPr lang="en-US" sz="2000" b="1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This allowed a coordinated response among all involved agencies.  </a:t>
            </a:r>
            <a:endParaRPr lang="en-US" sz="2000" b="1"/>
          </a:p>
        </p:txBody>
      </p:sp>
    </p:spTree>
    <p:extLst>
      <p:ext uri="{BB962C8B-B14F-4D97-AF65-F5344CB8AC3E}">
        <p14:creationId xmlns:p14="http://schemas.microsoft.com/office/powerpoint/2010/main" val="3308095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35DBF3-2DFE-6CA2-ADD3-968C5262D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Housing Resources Work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509F25-0C5A-F919-A554-33DBB6186A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r>
              <a:rPr lang="en-US" sz="2000"/>
              <a:t>75 calls about foreclosure with causes traced back to floods</a:t>
            </a:r>
          </a:p>
          <a:p>
            <a:r>
              <a:rPr lang="en-US" sz="2000"/>
              <a:t>20 furnaces installed</a:t>
            </a:r>
          </a:p>
          <a:p>
            <a:r>
              <a:rPr lang="en-US" sz="2000"/>
              <a:t>24 water heaters installed</a:t>
            </a:r>
          </a:p>
          <a:p>
            <a:r>
              <a:rPr lang="en-US" sz="2000"/>
              <a:t>7 rebates to homeowners who did their own work</a:t>
            </a:r>
          </a:p>
          <a:p>
            <a:r>
              <a:rPr lang="en-US" sz="2000"/>
              <a:t>6 displaced residents temporarily rehoused</a:t>
            </a:r>
          </a:p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3590382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23250-E745-FB63-7D57-B4A5A673E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April 2026 flood event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99096C1-E3FA-DACF-BA7B-870DFE31D1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2"/>
          <a:stretch>
            <a:fillRect/>
          </a:stretch>
        </p:blipFill>
        <p:spPr bwMode="auto">
          <a:xfrm>
            <a:off x="7029242" y="1771196"/>
            <a:ext cx="3511057" cy="4351338"/>
          </a:xfrm>
          <a:prstGeom prst="rect">
            <a:avLst/>
          </a:prstGeom>
          <a:ln>
            <a:solidFill>
              <a:sysClr val="windowText" lastClr="00000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BC2F103-50BA-6800-2BE3-FCFAE9C36F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0152" y="1771197"/>
            <a:ext cx="3331934" cy="435133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09DDE8D-DCAD-97F0-E54D-4058422802A0}"/>
              </a:ext>
            </a:extLst>
          </p:cNvPr>
          <p:cNvSpPr txBox="1"/>
          <p:nvPr/>
        </p:nvSpPr>
        <p:spPr>
          <a:xfrm>
            <a:off x="2601686" y="6368143"/>
            <a:ext cx="2993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August 2025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82AA48-D1A8-A1A5-585E-AFFA024682BC}"/>
              </a:ext>
            </a:extLst>
          </p:cNvPr>
          <p:cNvSpPr txBox="1"/>
          <p:nvPr/>
        </p:nvSpPr>
        <p:spPr>
          <a:xfrm>
            <a:off x="7783286" y="6368143"/>
            <a:ext cx="13171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April 2026</a:t>
            </a:r>
          </a:p>
        </p:txBody>
      </p:sp>
    </p:spTree>
    <p:extLst>
      <p:ext uri="{BB962C8B-B14F-4D97-AF65-F5344CB8AC3E}">
        <p14:creationId xmlns:p14="http://schemas.microsoft.com/office/powerpoint/2010/main" val="14041739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AACDE9-67C7-85FB-8844-EDD9EFBCD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How data helps us move forward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B0A2EB-335F-59A3-F047-78CAD9B1B2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r>
              <a:rPr lang="en-US" sz="2000"/>
              <a:t>These events are going to be a part of regular life </a:t>
            </a:r>
          </a:p>
          <a:p>
            <a:r>
              <a:rPr lang="en-US" sz="2000"/>
              <a:t>Reacting to events is not good enough</a:t>
            </a:r>
          </a:p>
          <a:p>
            <a:r>
              <a:rPr lang="en-US" sz="2000"/>
              <a:t>Data is crucial is developing resilient neighborhood</a:t>
            </a:r>
          </a:p>
          <a:p>
            <a:r>
              <a:rPr lang="en-US" sz="2000"/>
              <a:t>It helps to tell stories for potential funders</a:t>
            </a:r>
          </a:p>
        </p:txBody>
      </p:sp>
    </p:spTree>
    <p:extLst>
      <p:ext uri="{BB962C8B-B14F-4D97-AF65-F5344CB8AC3E}">
        <p14:creationId xmlns:p14="http://schemas.microsoft.com/office/powerpoint/2010/main" val="2951948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0D81D8-2483-59B0-FD24-4CF1358CF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What we are doing			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159171-B3E0-A38B-049B-1352B33AF7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endParaRPr lang="en-US" sz="2000"/>
          </a:p>
          <a:p>
            <a:r>
              <a:rPr lang="en-US" sz="2000"/>
              <a:t>Un-met needs working group-Headed by UMCOR, includes Milwaukee County Office of Emergency Management, Revitalize Milwaukee, and Us</a:t>
            </a:r>
          </a:p>
          <a:p>
            <a:r>
              <a:rPr lang="en-US" sz="2000"/>
              <a:t>August 1, 2026 we launched our resiliency initiative.</a:t>
            </a:r>
          </a:p>
          <a:p>
            <a:r>
              <a:rPr lang="en-US" sz="2000"/>
              <a:t>18 month program focused on education, evolution and response</a:t>
            </a:r>
          </a:p>
          <a:p>
            <a:r>
              <a:rPr lang="en-US" sz="2000"/>
              <a:t>Includes resiliency classes</a:t>
            </a:r>
          </a:p>
          <a:p>
            <a:r>
              <a:rPr lang="en-US" sz="2000"/>
              <a:t>Preparation and recovery kits</a:t>
            </a:r>
          </a:p>
          <a:p>
            <a:r>
              <a:rPr lang="en-US" sz="2000"/>
              <a:t>Help evaluate homes for flood preparedness</a:t>
            </a:r>
          </a:p>
          <a:p>
            <a:endParaRPr lang="en-US" sz="2000"/>
          </a:p>
          <a:p>
            <a:pPr marL="0" indent="0">
              <a:buNone/>
            </a:pP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741287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9CDA5D-39AE-989A-05CF-149C76BC83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5241" y="1008993"/>
            <a:ext cx="9231410" cy="3542045"/>
          </a:xfrm>
        </p:spPr>
        <p:txBody>
          <a:bodyPr anchor="b">
            <a:normAutofit fontScale="90000"/>
          </a:bodyPr>
          <a:lstStyle/>
          <a:p>
            <a:pPr algn="l"/>
            <a:br>
              <a:rPr lang="en-US" sz="2900"/>
            </a:br>
            <a:br>
              <a:rPr lang="en-US" sz="2900"/>
            </a:br>
            <a:br>
              <a:rPr lang="en-US" sz="2900"/>
            </a:br>
            <a:br>
              <a:rPr lang="en-US" sz="2900"/>
            </a:br>
            <a:br>
              <a:rPr lang="en-US" sz="2900"/>
            </a:br>
            <a:br>
              <a:rPr lang="en-US" sz="2900"/>
            </a:br>
            <a:r>
              <a:rPr lang="en-US" sz="2900"/>
              <a:t>Emmett Gross</a:t>
            </a:r>
            <a:br>
              <a:rPr lang="en-US" sz="2900"/>
            </a:br>
            <a:r>
              <a:rPr lang="en-US" sz="2900"/>
              <a:t>Home Retention Manager</a:t>
            </a:r>
            <a:br>
              <a:rPr lang="en-US" sz="2900"/>
            </a:br>
            <a:r>
              <a:rPr lang="en-US" sz="2900"/>
              <a:t>Housing Resources Inc</a:t>
            </a:r>
            <a:br>
              <a:rPr lang="en-US" sz="2900"/>
            </a:br>
            <a:br>
              <a:rPr lang="en-US" sz="2900"/>
            </a:br>
            <a:endParaRPr lang="en-US" sz="290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112A3A-8FBE-10EC-8737-C615B88AAD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5241" y="4582814"/>
            <a:ext cx="7132335" cy="1312657"/>
          </a:xfrm>
        </p:spPr>
        <p:txBody>
          <a:bodyPr anchor="t">
            <a:normAutofit/>
          </a:bodyPr>
          <a:lstStyle/>
          <a:p>
            <a:pPr algn="l"/>
            <a:r>
              <a:rPr lang="en-US" dirty="0"/>
              <a:t>414-461-6330</a:t>
            </a:r>
            <a:endParaRPr lang="en-US"/>
          </a:p>
          <a:p>
            <a:pPr algn="l"/>
            <a:r>
              <a:rPr lang="en-US" dirty="0"/>
              <a:t>Emmett_gross@hri-wi.org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9825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4219</TotalTime>
  <Words>223</Words>
  <Application>Microsoft Macintosh PowerPoint</Application>
  <PresentationFormat>Widescreen</PresentationFormat>
  <Paragraphs>35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Office Theme</vt:lpstr>
      <vt:lpstr>Something in the Water</vt:lpstr>
      <vt:lpstr>August 9-10, 2025 flood event</vt:lpstr>
      <vt:lpstr>How data was collected</vt:lpstr>
      <vt:lpstr>How data was organized and used</vt:lpstr>
      <vt:lpstr>Housing Resources Work </vt:lpstr>
      <vt:lpstr>April 2026 flood event</vt:lpstr>
      <vt:lpstr>How data helps us move forward </vt:lpstr>
      <vt:lpstr>What we are doing    </vt:lpstr>
      <vt:lpstr>      Emmett Gross Home Retention Manager Housing Resources Inc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Emmett Gross</dc:creator>
  <cp:lastModifiedBy>Mariana Batalla</cp:lastModifiedBy>
  <cp:revision>11</cp:revision>
  <dcterms:created xsi:type="dcterms:W3CDTF">2026-07-27T19:48:01Z</dcterms:created>
  <dcterms:modified xsi:type="dcterms:W3CDTF">2026-08-05T14:54:41Z</dcterms:modified>
</cp:coreProperties>
</file>