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Q/SygIhkrSCnjJbSMlH2vfyjfu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9AE76C-8865-4358-A2CD-82BF2A631A69}" v="11" dt="2026-10-06T13:24:52.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850" autoAdjust="0"/>
  </p:normalViewPr>
  <p:slideViewPr>
    <p:cSldViewPr snapToGrid="0">
      <p:cViewPr varScale="1">
        <p:scale>
          <a:sx n="78" d="100"/>
          <a:sy n="78" d="100"/>
        </p:scale>
        <p:origin x="17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Aliperta" userId="cd27c81c949bae59" providerId="LiveId" clId="{6E6B48C5-EEE3-4C0F-A234-C431EC2733A4}"/>
    <pc:docChg chg="undo custSel modSld">
      <pc:chgData name="Amanda Aliperta" userId="cd27c81c949bae59" providerId="LiveId" clId="{6E6B48C5-EEE3-4C0F-A234-C431EC2733A4}" dt="2026-10-06T13:59:59.779" v="125" actId="1076"/>
      <pc:docMkLst>
        <pc:docMk/>
      </pc:docMkLst>
      <pc:sldChg chg="modNotesTx">
        <pc:chgData name="Amanda Aliperta" userId="cd27c81c949bae59" providerId="LiveId" clId="{6E6B48C5-EEE3-4C0F-A234-C431EC2733A4}" dt="2026-10-06T13:21:59.968" v="30" actId="20577"/>
        <pc:sldMkLst>
          <pc:docMk/>
          <pc:sldMk cId="0" sldId="256"/>
        </pc:sldMkLst>
      </pc:sldChg>
      <pc:sldChg chg="addSp delSp modSp mod modNotes">
        <pc:chgData name="Amanda Aliperta" userId="cd27c81c949bae59" providerId="LiveId" clId="{6E6B48C5-EEE3-4C0F-A234-C431EC2733A4}" dt="2026-10-06T13:23:12.256" v="38"/>
        <pc:sldMkLst>
          <pc:docMk/>
          <pc:sldMk cId="0" sldId="257"/>
        </pc:sldMkLst>
        <pc:spChg chg="add del mod">
          <ac:chgData name="Amanda Aliperta" userId="cd27c81c949bae59" providerId="LiveId" clId="{6E6B48C5-EEE3-4C0F-A234-C431EC2733A4}" dt="2026-10-06T13:23:12.256" v="38"/>
          <ac:spMkLst>
            <pc:docMk/>
            <pc:sldMk cId="0" sldId="257"/>
            <ac:spMk id="2" creationId="{C2F2D4D3-E16A-821B-574E-39312265A491}"/>
          </ac:spMkLst>
        </pc:spChg>
        <pc:spChg chg="add">
          <ac:chgData name="Amanda Aliperta" userId="cd27c81c949bae59" providerId="LiveId" clId="{6E6B48C5-EEE3-4C0F-A234-C431EC2733A4}" dt="2026-10-06T13:23:10.926" v="36" actId="22"/>
          <ac:spMkLst>
            <pc:docMk/>
            <pc:sldMk cId="0" sldId="257"/>
            <ac:spMk id="4" creationId="{0921A868-418B-0D95-ABC5-DD3D96426CFA}"/>
          </ac:spMkLst>
        </pc:spChg>
      </pc:sldChg>
      <pc:sldChg chg="addSp delSp modSp mod modNotes">
        <pc:chgData name="Amanda Aliperta" userId="cd27c81c949bae59" providerId="LiveId" clId="{6E6B48C5-EEE3-4C0F-A234-C431EC2733A4}" dt="2026-10-06T13:59:59.779" v="125" actId="1076"/>
        <pc:sldMkLst>
          <pc:docMk/>
          <pc:sldMk cId="0" sldId="258"/>
        </pc:sldMkLst>
        <pc:spChg chg="add del mod">
          <ac:chgData name="Amanda Aliperta" userId="cd27c81c949bae59" providerId="LiveId" clId="{6E6B48C5-EEE3-4C0F-A234-C431EC2733A4}" dt="2026-10-06T13:23:16.400" v="42"/>
          <ac:spMkLst>
            <pc:docMk/>
            <pc:sldMk cId="0" sldId="258"/>
            <ac:spMk id="2" creationId="{E8B09102-FB8E-52AF-BB79-8C227CB6CBDD}"/>
          </ac:spMkLst>
        </pc:spChg>
        <pc:spChg chg="add mod">
          <ac:chgData name="Amanda Aliperta" userId="cd27c81c949bae59" providerId="LiveId" clId="{6E6B48C5-EEE3-4C0F-A234-C431EC2733A4}" dt="2026-10-06T13:59:59.779" v="125" actId="1076"/>
          <ac:spMkLst>
            <pc:docMk/>
            <pc:sldMk cId="0" sldId="258"/>
            <ac:spMk id="4" creationId="{436A05EB-E75B-E5DF-1C1D-0A80BB683748}"/>
          </ac:spMkLst>
        </pc:spChg>
      </pc:sldChg>
      <pc:sldChg chg="addSp delSp modSp mod modNotes">
        <pc:chgData name="Amanda Aliperta" userId="cd27c81c949bae59" providerId="LiveId" clId="{6E6B48C5-EEE3-4C0F-A234-C431EC2733A4}" dt="2026-10-06T13:23:21.262" v="45"/>
        <pc:sldMkLst>
          <pc:docMk/>
          <pc:sldMk cId="0" sldId="259"/>
        </pc:sldMkLst>
        <pc:spChg chg="add del mod">
          <ac:chgData name="Amanda Aliperta" userId="cd27c81c949bae59" providerId="LiveId" clId="{6E6B48C5-EEE3-4C0F-A234-C431EC2733A4}" dt="2026-10-06T13:23:21.262" v="45"/>
          <ac:spMkLst>
            <pc:docMk/>
            <pc:sldMk cId="0" sldId="259"/>
            <ac:spMk id="2" creationId="{E1456C3E-F9F5-EC0C-E147-0359137FF529}"/>
          </ac:spMkLst>
        </pc:spChg>
      </pc:sldChg>
      <pc:sldChg chg="addSp delSp modSp mod modNotes">
        <pc:chgData name="Amanda Aliperta" userId="cd27c81c949bae59" providerId="LiveId" clId="{6E6B48C5-EEE3-4C0F-A234-C431EC2733A4}" dt="2026-10-06T13:59:53.410" v="124" actId="1076"/>
        <pc:sldMkLst>
          <pc:docMk/>
          <pc:sldMk cId="0" sldId="261"/>
        </pc:sldMkLst>
        <pc:spChg chg="add del mod">
          <ac:chgData name="Amanda Aliperta" userId="cd27c81c949bae59" providerId="LiveId" clId="{6E6B48C5-EEE3-4C0F-A234-C431EC2733A4}" dt="2026-10-06T13:23:27.993" v="49"/>
          <ac:spMkLst>
            <pc:docMk/>
            <pc:sldMk cId="0" sldId="261"/>
            <ac:spMk id="2" creationId="{D137E59D-C946-7611-4BE1-61D94504030A}"/>
          </ac:spMkLst>
        </pc:spChg>
        <pc:spChg chg="add mod">
          <ac:chgData name="Amanda Aliperta" userId="cd27c81c949bae59" providerId="LiveId" clId="{6E6B48C5-EEE3-4C0F-A234-C431EC2733A4}" dt="2026-10-06T13:59:53.410" v="124" actId="1076"/>
          <ac:spMkLst>
            <pc:docMk/>
            <pc:sldMk cId="0" sldId="261"/>
            <ac:spMk id="4" creationId="{7EAEE068-3968-19F3-D6E3-C22B15AC69FB}"/>
          </ac:spMkLst>
        </pc:spChg>
      </pc:sldChg>
      <pc:sldChg chg="addSp delSp modSp mod modNotes">
        <pc:chgData name="Amanda Aliperta" userId="cd27c81c949bae59" providerId="LiveId" clId="{6E6B48C5-EEE3-4C0F-A234-C431EC2733A4}" dt="2026-10-06T13:59:48.833" v="123" actId="1076"/>
        <pc:sldMkLst>
          <pc:docMk/>
          <pc:sldMk cId="0" sldId="263"/>
        </pc:sldMkLst>
        <pc:spChg chg="add del mod">
          <ac:chgData name="Amanda Aliperta" userId="cd27c81c949bae59" providerId="LiveId" clId="{6E6B48C5-EEE3-4C0F-A234-C431EC2733A4}" dt="2026-10-06T13:23:37.335" v="53"/>
          <ac:spMkLst>
            <pc:docMk/>
            <pc:sldMk cId="0" sldId="263"/>
            <ac:spMk id="2" creationId="{6C4C7CAF-F92C-A8B1-1BFC-89B18579FE3A}"/>
          </ac:spMkLst>
        </pc:spChg>
        <pc:spChg chg="add mod">
          <ac:chgData name="Amanda Aliperta" userId="cd27c81c949bae59" providerId="LiveId" clId="{6E6B48C5-EEE3-4C0F-A234-C431EC2733A4}" dt="2026-10-06T13:59:48.833" v="123" actId="1076"/>
          <ac:spMkLst>
            <pc:docMk/>
            <pc:sldMk cId="0" sldId="263"/>
            <ac:spMk id="4" creationId="{A334DF57-3F3A-DE54-B06B-58FEB058BDD7}"/>
          </ac:spMkLst>
        </pc:spChg>
      </pc:sldChg>
      <pc:sldChg chg="addSp delSp modSp mod modNotes">
        <pc:chgData name="Amanda Aliperta" userId="cd27c81c949bae59" providerId="LiveId" clId="{6E6B48C5-EEE3-4C0F-A234-C431EC2733A4}" dt="2026-10-06T13:59:41.663" v="122" actId="1076"/>
        <pc:sldMkLst>
          <pc:docMk/>
          <pc:sldMk cId="0" sldId="267"/>
        </pc:sldMkLst>
        <pc:spChg chg="add del mod">
          <ac:chgData name="Amanda Aliperta" userId="cd27c81c949bae59" providerId="LiveId" clId="{6E6B48C5-EEE3-4C0F-A234-C431EC2733A4}" dt="2026-10-06T13:23:54.288" v="57"/>
          <ac:spMkLst>
            <pc:docMk/>
            <pc:sldMk cId="0" sldId="267"/>
            <ac:spMk id="2" creationId="{F28C63A2-868B-1FFE-9244-CB67B877A98B}"/>
          </ac:spMkLst>
        </pc:spChg>
        <pc:spChg chg="add mod">
          <ac:chgData name="Amanda Aliperta" userId="cd27c81c949bae59" providerId="LiveId" clId="{6E6B48C5-EEE3-4C0F-A234-C431EC2733A4}" dt="2026-10-06T13:59:41.663" v="122" actId="1076"/>
          <ac:spMkLst>
            <pc:docMk/>
            <pc:sldMk cId="0" sldId="267"/>
            <ac:spMk id="4" creationId="{A4B330E6-BA21-CDD1-8197-DA1DC4D3D187}"/>
          </ac:spMkLst>
        </pc:spChg>
        <pc:spChg chg="mod">
          <ac:chgData name="Amanda Aliperta" userId="cd27c81c949bae59" providerId="LiveId" clId="{6E6B48C5-EEE3-4C0F-A234-C431EC2733A4}" dt="2026-10-06T13:24:03.867" v="58" actId="14100"/>
          <ac:spMkLst>
            <pc:docMk/>
            <pc:sldMk cId="0" sldId="267"/>
            <ac:spMk id="298" creationId="{00000000-0000-0000-0000-000000000000}"/>
          </ac:spMkLst>
        </pc:spChg>
      </pc:sldChg>
      <pc:sldChg chg="addSp delSp modSp mod modNotes">
        <pc:chgData name="Amanda Aliperta" userId="cd27c81c949bae59" providerId="LiveId" clId="{6E6B48C5-EEE3-4C0F-A234-C431EC2733A4}" dt="2026-10-06T13:59:36.116" v="121" actId="1076"/>
        <pc:sldMkLst>
          <pc:docMk/>
          <pc:sldMk cId="0" sldId="269"/>
        </pc:sldMkLst>
        <pc:spChg chg="add del mod">
          <ac:chgData name="Amanda Aliperta" userId="cd27c81c949bae59" providerId="LiveId" clId="{6E6B48C5-EEE3-4C0F-A234-C431EC2733A4}" dt="2026-10-06T13:24:12.027" v="62"/>
          <ac:spMkLst>
            <pc:docMk/>
            <pc:sldMk cId="0" sldId="269"/>
            <ac:spMk id="2" creationId="{533DE4F9-91E2-6C4D-41C1-F8756E59C361}"/>
          </ac:spMkLst>
        </pc:spChg>
        <pc:spChg chg="add mod">
          <ac:chgData name="Amanda Aliperta" userId="cd27c81c949bae59" providerId="LiveId" clId="{6E6B48C5-EEE3-4C0F-A234-C431EC2733A4}" dt="2026-10-06T13:59:36.116" v="121" actId="1076"/>
          <ac:spMkLst>
            <pc:docMk/>
            <pc:sldMk cId="0" sldId="269"/>
            <ac:spMk id="4" creationId="{2EAC2B98-2178-17B0-E25E-D80DBF884DF9}"/>
          </ac:spMkLst>
        </pc:spChg>
      </pc:sldChg>
      <pc:sldChg chg="addSp delSp modSp mod modNotes">
        <pc:chgData name="Amanda Aliperta" userId="cd27c81c949bae59" providerId="LiveId" clId="{6E6B48C5-EEE3-4C0F-A234-C431EC2733A4}" dt="2026-10-06T13:59:26.526" v="120" actId="1076"/>
        <pc:sldMkLst>
          <pc:docMk/>
          <pc:sldMk cId="0" sldId="272"/>
        </pc:sldMkLst>
        <pc:spChg chg="add del mod">
          <ac:chgData name="Amanda Aliperta" userId="cd27c81c949bae59" providerId="LiveId" clId="{6E6B48C5-EEE3-4C0F-A234-C431EC2733A4}" dt="2026-10-06T13:24:26.236" v="66"/>
          <ac:spMkLst>
            <pc:docMk/>
            <pc:sldMk cId="0" sldId="272"/>
            <ac:spMk id="2" creationId="{ED7F96AF-F9B4-FE58-0403-19D063080FC6}"/>
          </ac:spMkLst>
        </pc:spChg>
        <pc:spChg chg="add mod">
          <ac:chgData name="Amanda Aliperta" userId="cd27c81c949bae59" providerId="LiveId" clId="{6E6B48C5-EEE3-4C0F-A234-C431EC2733A4}" dt="2026-10-06T13:59:26.526" v="120" actId="1076"/>
          <ac:spMkLst>
            <pc:docMk/>
            <pc:sldMk cId="0" sldId="272"/>
            <ac:spMk id="4" creationId="{9F2DF197-5214-9C77-4D13-1EFE781468C5}"/>
          </ac:spMkLst>
        </pc:spChg>
      </pc:sldChg>
      <pc:sldChg chg="addSp delSp modSp mod modNotes">
        <pc:chgData name="Amanda Aliperta" userId="cd27c81c949bae59" providerId="LiveId" clId="{6E6B48C5-EEE3-4C0F-A234-C431EC2733A4}" dt="2026-10-06T13:59:20.198" v="119" actId="1076"/>
        <pc:sldMkLst>
          <pc:docMk/>
          <pc:sldMk cId="0" sldId="274"/>
        </pc:sldMkLst>
        <pc:spChg chg="add del mod">
          <ac:chgData name="Amanda Aliperta" userId="cd27c81c949bae59" providerId="LiveId" clId="{6E6B48C5-EEE3-4C0F-A234-C431EC2733A4}" dt="2026-10-06T13:24:40.431" v="71"/>
          <ac:spMkLst>
            <pc:docMk/>
            <pc:sldMk cId="0" sldId="274"/>
            <ac:spMk id="2" creationId="{E02CB3C1-98CA-E46E-E46E-E1957F0CC8A8}"/>
          </ac:spMkLst>
        </pc:spChg>
        <pc:spChg chg="add mod">
          <ac:chgData name="Amanda Aliperta" userId="cd27c81c949bae59" providerId="LiveId" clId="{6E6B48C5-EEE3-4C0F-A234-C431EC2733A4}" dt="2026-10-06T13:59:20.198" v="119" actId="1076"/>
          <ac:spMkLst>
            <pc:docMk/>
            <pc:sldMk cId="0" sldId="274"/>
            <ac:spMk id="4" creationId="{204BE633-81BE-F89D-74EE-D63450ECB772}"/>
          </ac:spMkLst>
        </pc:spChg>
      </pc:sldChg>
      <pc:sldChg chg="modSp mod">
        <pc:chgData name="Amanda Aliperta" userId="cd27c81c949bae59" providerId="LiveId" clId="{6E6B48C5-EEE3-4C0F-A234-C431EC2733A4}" dt="2026-10-06T13:25:25.143" v="118" actId="1076"/>
        <pc:sldMkLst>
          <pc:docMk/>
          <pc:sldMk cId="0" sldId="276"/>
        </pc:sldMkLst>
        <pc:spChg chg="mod">
          <ac:chgData name="Amanda Aliperta" userId="cd27c81c949bae59" providerId="LiveId" clId="{6E6B48C5-EEE3-4C0F-A234-C431EC2733A4}" dt="2026-10-06T13:25:25.143" v="118" actId="1076"/>
          <ac:spMkLst>
            <pc:docMk/>
            <pc:sldMk cId="0" sldId="276"/>
            <ac:spMk id="4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914400"/>
            <a:ext cx="4572225" cy="4572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5791200"/>
            <a:ext cx="5486400" cy="54864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 name="Google Shape;19;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Arial"/>
                <a:ea typeface="Arial"/>
                <a:cs typeface="Arial"/>
                <a:sym typeface="Arial"/>
              </a:rPr>
              <a:t>Presenter: Amanda</a:t>
            </a:r>
            <a:endParaRPr dirty="0"/>
          </a:p>
          <a:p>
            <a:pPr marL="0" marR="0" lvl="0" indent="0" algn="l" rtl="0">
              <a:spcBef>
                <a:spcPts val="0"/>
              </a:spcBef>
              <a:spcAft>
                <a:spcPts val="0"/>
              </a:spcAft>
              <a:buNone/>
            </a:pP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Welcome participants.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Explain that the session will cover readiness, funder fit, local data, and building a clear case for support.</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Emphasize that strong proposals begin well before the writing starts.</a:t>
            </a:r>
          </a:p>
          <a:p>
            <a:pPr marL="0" marR="0" lvl="0" indent="0" algn="l" rtl="0">
              <a:spcBef>
                <a:spcPts val="0"/>
              </a:spcBef>
              <a:spcAft>
                <a:spcPts val="0"/>
              </a:spcAft>
              <a:buNone/>
            </a:pPr>
            <a:r>
              <a:rPr lang="en-US" sz="1200" dirty="0">
                <a:solidFill>
                  <a:schemeClr val="dk1"/>
                </a:solidFill>
                <a:latin typeface="Arial"/>
                <a:cs typeface="Arial"/>
                <a:sym typeface="Arial"/>
              </a:rPr>
              <a:t>- Q&amp;A at the end</a:t>
            </a:r>
            <a:endParaRPr dirty="0"/>
          </a:p>
        </p:txBody>
      </p:sp>
      <p:sp>
        <p:nvSpPr>
          <p:cNvPr id="20" name="Google Shape;20;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a:t>
            </a:fld>
            <a:endParaRPr sz="18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 name="Google Shape;32;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 starts, Meghan describes herself</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Briefly introduce Momentum and your respective roles.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Explain that your work with DYCU includes both strategy and hands-on grant development.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Note that DYCU provides a real-world example of the concepts you will discuss today.</a:t>
            </a:r>
            <a:endParaRPr/>
          </a:p>
        </p:txBody>
      </p:sp>
      <p:sp>
        <p:nvSpPr>
          <p:cNvPr id="33" name="Google Shape;33;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a:t>
            </a:fld>
            <a:endParaRPr sz="18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 name="Google Shape;51;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This has been a multi-year partnership.</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DYCU needed stronger fundraising infrastructure and more diversified revenue.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Grant strategy was one component of a broader development approach.</a:t>
            </a:r>
            <a:endParaRPr/>
          </a:p>
        </p:txBody>
      </p:sp>
      <p:sp>
        <p:nvSpPr>
          <p:cNvPr id="52" name="Google Shape;52;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3</a:t>
            </a:fld>
            <a:endParaRPr sz="180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7" name="Google Shape;77;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Over the course of this three year partnership they did what they had to do and had a lot of success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Read three main stats on slide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These results were achieved over several years, not from one grant or funder</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Growth occurred across multiple revenue streams - grants, event sponsorships, and individuals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With this increased capacity, Data You Can Use was able to hire a dedicated Development and Communications Coordinator to manage this enhanced activity along with some other new positions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A lot of this came down to relationships - they strengthened relationships with existing funders which led to increased, multi-year funding and they established new funder relationships across all three revenue streams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 larger outcome was greater flexibility and organizational capacity (call out the smaller bullets)</a:t>
            </a:r>
            <a:endParaRPr sz="1200">
              <a:solidFill>
                <a:schemeClr val="dk1"/>
              </a:solidFill>
            </a:endParaRPr>
          </a:p>
        </p:txBody>
      </p:sp>
      <p:sp>
        <p:nvSpPr>
          <p:cNvPr id="78" name="Google Shape;78;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4</a:t>
            </a:fld>
            <a:endParaRPr sz="1800">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5" name="Google Shape;115;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While grant revenue more than tripled, the proposals weren’t the starting point because writing is only one part of successful grant fundraising</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Strong applications depend on what is already in place - organizational readiness, funder fit, relationships, clear messaging, and credible data to support your story</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Today we will unpack each of these components and share how Data You Can Use tools can give you the credible data you need to create a strong case for support</a:t>
            </a:r>
            <a:endParaRPr sz="1200">
              <a:solidFill>
                <a:schemeClr val="dk1"/>
              </a:solidFill>
            </a:endParaRPr>
          </a:p>
        </p:txBody>
      </p:sp>
      <p:sp>
        <p:nvSpPr>
          <p:cNvPr id="116" name="Google Shape;116;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5</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6" name="Google Shape;146;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Suggested talking points: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Clear mission, priorities, and programs: The organization can clearly articulate its mission, vision, strategic priorities, programs, population served, and what it is trying to accomplish.</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Strong governance and organizational leadership: The organization has an engaged board, adequate staffing, clear leadership responsibilities, and sufficient capacity to carry out the work described in funding requests.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Legal, regulatory, and organizational documentation in place: Essential documents such as 501(c)(3) status, EIN, articles of incorporation, bylaws, required registrations, policies, and W-9 are current and readily accessible.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Sound financial management and documentation: The organization has appropriate financial controls, accounting systems, budgets, financial statements, required tax filings, and the ability to track restricted funds and project expenses.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A compelling and well-documented case for support: The organization has strong, reusable language explaining its history, programs, community need, population served, accomplishments, partnerships, evaluation approach, and financial context.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Clearly defined outcomes and evidence of impact: The organization can identify program goals, outputs, outcomes, metrics, demographics, and community needs and has systems to collect both quantitative data and qualitative stories.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Capacity and systems to manage grants: Someone is responsible for grant writing, funder communication, tracking opportunities and reports, maintaining records, and meeting deadlines.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A broader fundraising and funder-engagement strategy: The organization has diversified revenue sources, realistic expectations about grant funding, strong funder and partner relationships, board involvement, and an approach to ongoing stewardship.</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It's okay if you're not at 100% for all these factors. It can be helpful to assess where you can improve. The stronger you are in these areas, the more competitive you'll be in writing a grant.</a:t>
            </a:r>
            <a:endParaRPr/>
          </a:p>
        </p:txBody>
      </p:sp>
      <p:sp>
        <p:nvSpPr>
          <p:cNvPr id="147" name="Google Shape;147;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6</a:t>
            </a:fld>
            <a:endParaRPr sz="18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So now it’s time to think about - how grant ready are you? </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Across these elements - mission, governance, financial capacity, etc. - think about where you feel the most prepared, and what areas would cause problems if a grant was due next week</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So just take about 30 seconds to think, trying to identify one strength and one gap</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Invite two or three people to share.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As demonstrated by your examples, you can see that readiness is often uneven. That’s ok! The exercise of identifying the gap in and of itself can be extremely useful - it gives you actionable steps to take to further your organizational readiness.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When you are ready, you still need to determine whether or not you are going to pursue the grant opportunities you find</a:t>
            </a:r>
            <a:endParaRPr sz="1200">
              <a:solidFill>
                <a:schemeClr val="dk1"/>
              </a:solidFill>
            </a:endParaRPr>
          </a:p>
        </p:txBody>
      </p:sp>
      <p:sp>
        <p:nvSpPr>
          <p:cNvPr id="182" name="Google Shape;182;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7</a:t>
            </a:fld>
            <a:endParaRPr sz="1800">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9" name="Google Shape;209;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Full questions for each factor:</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Mission fit: Does the opportunity clearly advance the organization's mission and strategic priorities, without creating mission drift?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Organizational capacity: Does the organization have sufficient staff time, leadership bandwidth, systems, and reporting capacity to successfully manage the grant?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Financial readiness: Are the financial requirements manageable, including match, reimbursement timing, cash flow, reserves, and long-term sustainability?</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Evidence and credibility: Can the organization demonstrate measurable impact, relevant outcomes, community trust, and stable leadership?</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Funder fit and competitiveness: Does the organization meet eligibility requirements, understand the funder's priorities, and have a realistic chance of being competitive?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Return on investment: Is the potential funding amount worth the staff time, effort, and organizational focus required to pursue and manage the grant?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Risk: Could the grant create meaningful mission, capacity, financial, reputational, or sustainability risks?</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Long-term value: Will pursuing the opportunity strengthen the organization's long-term positioning, and is the organization fully prepared to deliver strong results if funded?</a:t>
            </a:r>
            <a:br>
              <a:rPr lang="en-US" sz="1200">
                <a:solidFill>
                  <a:schemeClr val="dk1"/>
                </a:solidFill>
                <a:latin typeface="Arial"/>
                <a:ea typeface="Arial"/>
                <a:cs typeface="Arial"/>
                <a:sym typeface="Arial"/>
              </a:rPr>
            </a:br>
            <a:endParaRPr/>
          </a:p>
          <a:p>
            <a:pPr marL="0" marR="0" lvl="0" indent="0" algn="l" rtl="0">
              <a:spcBef>
                <a:spcPts val="0"/>
              </a:spcBef>
              <a:spcAft>
                <a:spcPts val="0"/>
              </a:spcAft>
              <a:buNone/>
            </a:pP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Return on investment: consider the application requirements and what it will take to successfully complete the application. Pursuing every open opportunity wastes capacity.</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Look at both what a funder says it supports and what it has funded previously.</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Consider grant size, requirements, geography, population, and type of support.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Sometimes the right decision is not to apply.</a:t>
            </a:r>
            <a:br>
              <a:rPr lang="en-US" sz="1200">
                <a:solidFill>
                  <a:schemeClr val="dk1"/>
                </a:solidFill>
                <a:latin typeface="Arial"/>
                <a:ea typeface="Arial"/>
                <a:cs typeface="Arial"/>
                <a:sym typeface="Arial"/>
              </a:rPr>
            </a:br>
            <a:endParaRPr/>
          </a:p>
        </p:txBody>
      </p:sp>
      <p:sp>
        <p:nvSpPr>
          <p:cNvPr id="210" name="Google Shape;210;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8</a:t>
            </a:fld>
            <a:endParaRPr sz="18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9:notes"/>
          <p:cNvSpPr>
            <a:spLocks noGrp="1" noRot="1" noChangeAspect="1"/>
          </p:cNvSpPr>
          <p:nvPr>
            <p:ph type="sldImg" idx="2"/>
          </p:nvPr>
        </p:nvSpPr>
        <p:spPr>
          <a:xfrm>
            <a:off x="-228600" y="1524000"/>
            <a:ext cx="7315200" cy="4114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9:notes"/>
          <p:cNvSpPr txBox="1">
            <a:spLocks noGrp="1"/>
          </p:cNvSpPr>
          <p:nvPr>
            <p:ph type="body" idx="1"/>
          </p:nvPr>
        </p:nvSpPr>
        <p:spPr>
          <a:xfrm>
            <a:off x="685800" y="5867400"/>
            <a:ext cx="5486400" cy="48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 Hand out the Grant Go / No-Go Worksheet.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9" name="Google Shape;249;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Time for another exercise!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Now we are going to ask you to apply those questions to a hypothetical grant opportunity</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As I read through this example grant opportunity, think about any red flags that would give you pause before applying.</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For the purpose of this exercise, assume you fit the interest areas/priorities listed in the Grant Purpose.</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US" sz="1200" i="1">
                <a:solidFill>
                  <a:schemeClr val="dk1"/>
                </a:solidFill>
              </a:rPr>
              <a:t>The opportunity continues on the next slide (payment structure and reporting).</a:t>
            </a:r>
            <a:endParaRPr sz="1200">
              <a:solidFill>
                <a:schemeClr val="dk1"/>
              </a:solidFill>
            </a:endParaRPr>
          </a:p>
        </p:txBody>
      </p:sp>
      <p:sp>
        <p:nvSpPr>
          <p:cNvPr id="250" name="Google Shape;250;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10</a:t>
            </a:fld>
            <a:endParaRPr sz="180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5" name="Google Shape;265;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Keep reading through slide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Feel free to take a few seconds to reflect, but we would love to hear from a few people about any red flags that would give you/your organization specifically pause before applying</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Depending on feedback, ask if anyone feels like they would be ready enough to submit this grant</a:t>
            </a:r>
            <a:endParaRPr sz="1200">
              <a:solidFill>
                <a:schemeClr val="dk1"/>
              </a:solidFill>
            </a:endParaRPr>
          </a:p>
        </p:txBody>
      </p:sp>
      <p:sp>
        <p:nvSpPr>
          <p:cNvPr id="266" name="Google Shape;266;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11</a:t>
            </a:fld>
            <a:endParaRPr sz="18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2" name="Google Shape;282;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Arial"/>
                <a:ea typeface="Arial"/>
                <a:cs typeface="Arial"/>
                <a:sym typeface="Arial"/>
              </a:rPr>
              <a:t>Presenter: Amanda</a:t>
            </a: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This is a unique resource. Milwaukee is fortunate to have this kind of accessible, local data that has been intentionally and carefully crafted.</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Data by the community, for the community.</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Having the data side by side with the resident voice is truly unique. Many research organizations focus solely on the data, which doesn't always provide a complete picture.</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It helps demonstrate who is affected and what conditions look like in the community.</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External evidence can validate what staff and residents are already seeing.</a:t>
            </a:r>
            <a:endParaRPr dirty="0"/>
          </a:p>
        </p:txBody>
      </p:sp>
      <p:sp>
        <p:nvSpPr>
          <p:cNvPr id="283" name="Google Shape;283;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12</a:t>
            </a:fld>
            <a:endParaRPr sz="1800">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5" name="Google Shape;305;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Data You Can Use has a plethora of local data and free tools that can give you the data you need to tell your story - use the QR code to see where they live on the Data You Can Use Website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These are tools we at Momentum use all the time to help provide demographic data when asked about population served, talk about specific neighborhood conditions for neighborhood-specific programs, etc.</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These tools offer different levels of entry depending on what you need and your comfort level with accessing and using data, but the whole point is for the data to be accessible, understandable, and actionable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Walking through each:</a:t>
            </a:r>
            <a:endParaRPr sz="1200">
              <a:solidFill>
                <a:schemeClr val="dk1"/>
              </a:solidFill>
            </a:endParaRPr>
          </a:p>
          <a:p>
            <a:pPr marL="914400" lvl="1" indent="-304800" algn="l" rtl="0">
              <a:spcBef>
                <a:spcPts val="0"/>
              </a:spcBef>
              <a:spcAft>
                <a:spcPts val="0"/>
              </a:spcAft>
              <a:buClr>
                <a:schemeClr val="dk1"/>
              </a:buClr>
              <a:buSzPts val="1200"/>
              <a:buChar char="○"/>
            </a:pPr>
            <a:r>
              <a:rPr lang="en-US" sz="1200" b="1">
                <a:solidFill>
                  <a:schemeClr val="dk1"/>
                </a:solidFill>
              </a:rPr>
              <a:t>Neighborhood Portraits</a:t>
            </a:r>
            <a:r>
              <a:rPr lang="en-US" sz="1200">
                <a:solidFill>
                  <a:schemeClr val="dk1"/>
                </a:solidFill>
              </a:rPr>
              <a:t> provide snapshots of 27 neighborhoods across Milwaukee using neighborhood-level data on housing, health, education, employment, and demographics to clearly show conditions at the hyper-local level</a:t>
            </a:r>
            <a:endParaRPr sz="1200">
              <a:solidFill>
                <a:schemeClr val="dk1"/>
              </a:solidFill>
            </a:endParaRPr>
          </a:p>
          <a:p>
            <a:pPr marL="914400" lvl="1" indent="-304800" algn="l" rtl="0">
              <a:spcBef>
                <a:spcPts val="0"/>
              </a:spcBef>
              <a:spcAft>
                <a:spcPts val="0"/>
              </a:spcAft>
              <a:buClr>
                <a:schemeClr val="dk1"/>
              </a:buClr>
              <a:buSzPts val="1200"/>
              <a:buChar char="○"/>
            </a:pPr>
            <a:r>
              <a:rPr lang="en-US" sz="1200" b="1">
                <a:solidFill>
                  <a:schemeClr val="dk1"/>
                </a:solidFill>
              </a:rPr>
              <a:t>Neighborhood Change Over Time</a:t>
            </a:r>
            <a:r>
              <a:rPr lang="en-US" sz="1200">
                <a:solidFill>
                  <a:schemeClr val="dk1"/>
                </a:solidFill>
              </a:rPr>
              <a:t> reports show how key conditions within Milwaukee neighborhoods have changed over the past 10 years, helping users see trends, progress, and areas of continued need.</a:t>
            </a:r>
            <a:endParaRPr sz="1200">
              <a:solidFill>
                <a:schemeClr val="dk1"/>
              </a:solidFill>
            </a:endParaRPr>
          </a:p>
          <a:p>
            <a:pPr marL="914400" lvl="1" indent="-304800" algn="l" rtl="0">
              <a:spcBef>
                <a:spcPts val="0"/>
              </a:spcBef>
              <a:spcAft>
                <a:spcPts val="0"/>
              </a:spcAft>
              <a:buClr>
                <a:schemeClr val="dk1"/>
              </a:buClr>
              <a:buSzPts val="1200"/>
              <a:buChar char="○"/>
            </a:pPr>
            <a:r>
              <a:rPr lang="en-US" sz="1200" b="1">
                <a:solidFill>
                  <a:schemeClr val="dk1"/>
                </a:solidFill>
              </a:rPr>
              <a:t>MKE Indicators</a:t>
            </a:r>
            <a:r>
              <a:rPr lang="en-US" sz="1200">
                <a:solidFill>
                  <a:schemeClr val="dk1"/>
                </a:solidFill>
              </a:rPr>
              <a:t> are interactive maps showing Milwaukee neighborhood indicators such as housing, health, education, and employment allowing users to compare neighborhoods, explore patterns and disparities, and better understand conditions across the city.</a:t>
            </a:r>
            <a:endParaRPr sz="1200">
              <a:solidFill>
                <a:schemeClr val="dk1"/>
              </a:solidFill>
            </a:endParaRPr>
          </a:p>
          <a:p>
            <a:pPr marL="914400" lvl="1" indent="-304800" algn="l" rtl="0">
              <a:spcBef>
                <a:spcPts val="0"/>
              </a:spcBef>
              <a:spcAft>
                <a:spcPts val="0"/>
              </a:spcAft>
              <a:buClr>
                <a:schemeClr val="dk1"/>
              </a:buClr>
              <a:buSzPts val="1200"/>
              <a:buChar char="○"/>
            </a:pPr>
            <a:r>
              <a:rPr lang="en-US" sz="1200" b="1">
                <a:solidFill>
                  <a:schemeClr val="dk1"/>
                </a:solidFill>
              </a:rPr>
              <a:t>Interactive Maps &amp; Dashboards</a:t>
            </a:r>
            <a:r>
              <a:rPr lang="en-US" sz="1200">
                <a:solidFill>
                  <a:schemeClr val="dk1"/>
                </a:solidFill>
              </a:rPr>
              <a:t> Turn complex data into easy-to-explore visuals that help users find patterns, compare places, and better understand community conditions (ex. include MKE HMDA Data Explorer and Milwaukee Air Quality Dashboard)</a:t>
            </a:r>
            <a:endParaRPr sz="1200">
              <a:solidFill>
                <a:schemeClr val="dk1"/>
              </a:solidFill>
            </a:endParaRPr>
          </a:p>
          <a:p>
            <a:pPr marL="914400" lvl="1" indent="-304800" algn="l" rtl="0">
              <a:spcBef>
                <a:spcPts val="0"/>
              </a:spcBef>
              <a:spcAft>
                <a:spcPts val="0"/>
              </a:spcAft>
              <a:buClr>
                <a:schemeClr val="dk1"/>
              </a:buClr>
              <a:buSzPts val="1200"/>
              <a:buChar char="○"/>
            </a:pPr>
            <a:r>
              <a:rPr lang="en-US" sz="1200" b="1">
                <a:solidFill>
                  <a:schemeClr val="dk1"/>
                </a:solidFill>
              </a:rPr>
              <a:t>Topic-Specific Reports</a:t>
            </a:r>
            <a:r>
              <a:rPr lang="en-US" sz="1200">
                <a:solidFill>
                  <a:schemeClr val="dk1"/>
                </a:solidFill>
              </a:rPr>
              <a:t> take a deeper look at important community issues by bringing together data, analysis, and local context around a specific topic (ex. include the Milwaukee Wealth Index and Milwaukee Air Quality Report)</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Data You Can Use also just launched the Data Hub, a central data library for the city, which combines data across multiple partners all in one place; it’s a new resource still being built out, but more advanced users can find it on the DYCU website</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It’s important to remember that you do not need every statistic available; start with the question you are trying to answer, and then identify the dataset that can support your narrative</a:t>
            </a:r>
            <a:endParaRPr sz="1200">
              <a:solidFill>
                <a:schemeClr val="dk1"/>
              </a:solidFill>
            </a:endParaRPr>
          </a:p>
        </p:txBody>
      </p:sp>
      <p:sp>
        <p:nvSpPr>
          <p:cNvPr id="306" name="Google Shape;306;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13</a:t>
            </a:fld>
            <a:endParaRPr sz="1800">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6" name="Google Shape;336;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DYCU's motto is also a useful grant-writing principle.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A testimonial is stronger when evidence shows the experience reflects a broader community condition.</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Use authentic resident voice ethically and with permission whenever possible.</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Data shows the pattern. Stories show the lived experience behind it.</a:t>
            </a:r>
            <a:endParaRPr/>
          </a:p>
        </p:txBody>
      </p:sp>
      <p:sp>
        <p:nvSpPr>
          <p:cNvPr id="337" name="Google Shape;337;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14</a:t>
            </a:fld>
            <a:endParaRPr sz="1800">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1" name="Google Shape;351;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Now we have to combine the numbers and the stories</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I am going to show you how I do that using a Neighborhood Portrait</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Here is a common first draft of a need statement for an organization or a program addressing poverty in Milwaukee (read it)</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What is your initial response to this? What is this need statement telling you?</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Then advance to the next slide to reveal the stronger version.</a:t>
            </a:r>
            <a:endParaRPr sz="1200">
              <a:solidFill>
                <a:schemeClr val="dk1"/>
              </a:solidFill>
            </a:endParaRPr>
          </a:p>
        </p:txBody>
      </p:sp>
      <p:sp>
        <p:nvSpPr>
          <p:cNvPr id="352" name="Google Shape;352;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15</a:t>
            </a:fld>
            <a:endParaRPr sz="1800">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2" name="Google Shape;362;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 first example isn’t wrong, it’s just general and lacking specificity. </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If I know my program is in Walker’s Point, I can pull numbers directly from the Neighborhood Portrait, which was also informed by stakeholders in the neighborhood</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When updating the portrait for 2026 DYCU shared the report with community members and neighborhood organizations who shared the ideas, stories, and strategies that they derived from the data which was also collected</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It’s pretty clear how local data and resident experience combined make a more specific, compelling, and credible statement of need</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p:txBody>
      </p:sp>
      <p:sp>
        <p:nvSpPr>
          <p:cNvPr id="363" name="Google Shape;363;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16</a:t>
            </a:fld>
            <a:endParaRPr sz="1800">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7" name="Google Shape;377;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Presenter: Amanda</a:t>
            </a:r>
            <a:br>
              <a:rPr lang="en-US" sz="1200">
                <a:solidFill>
                  <a:schemeClr val="dk1"/>
                </a:solidFill>
                <a:latin typeface="Arial"/>
                <a:ea typeface="Arial"/>
                <a:cs typeface="Arial"/>
                <a:sym typeface="Arial"/>
              </a:rPr>
            </a:b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Funders should be able to follow a clear progression from need to investment.</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When you start with a clear and compelling need, your proposed activities should come as a clear response to the need.</a:t>
            </a:r>
            <a:br>
              <a:rPr lang="en-US" sz="1200">
                <a:solidFill>
                  <a:schemeClr val="dk1"/>
                </a:solidFill>
                <a:latin typeface="Arial"/>
                <a:ea typeface="Arial"/>
                <a:cs typeface="Arial"/>
                <a:sym typeface="Arial"/>
              </a:rPr>
            </a:br>
            <a:r>
              <a:rPr lang="en-US" sz="1200">
                <a:solidFill>
                  <a:schemeClr val="dk1"/>
                </a:solidFill>
                <a:latin typeface="Arial"/>
                <a:ea typeface="Arial"/>
                <a:cs typeface="Arial"/>
                <a:sym typeface="Arial"/>
              </a:rPr>
              <a:t>- Make it easy for the funder to understand the logic of the request.</a:t>
            </a:r>
            <a:endParaRPr/>
          </a:p>
        </p:txBody>
      </p:sp>
      <p:sp>
        <p:nvSpPr>
          <p:cNvPr id="378" name="Google Shape;378;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17</a:t>
            </a:fld>
            <a:endParaRPr sz="1800">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2" name="Google Shape;402;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1200">
                <a:solidFill>
                  <a:schemeClr val="dk1"/>
                </a:solidFill>
              </a:rPr>
              <a:t>Presenter: Meghan</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The goal is a proposal that is credible, specific, and easy to understand.</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So before you submit, ask yourself these question (read them)</a:t>
            </a:r>
            <a:endParaRPr sz="1200">
              <a:solidFill>
                <a:schemeClr val="dk1"/>
              </a:solidFill>
            </a:endParaRPr>
          </a:p>
          <a:p>
            <a:pPr marL="457200" lvl="0" indent="-304800" algn="l" rtl="0">
              <a:spcBef>
                <a:spcPts val="0"/>
              </a:spcBef>
              <a:spcAft>
                <a:spcPts val="0"/>
              </a:spcAft>
              <a:buClr>
                <a:schemeClr val="dk1"/>
              </a:buClr>
              <a:buSzPts val="1200"/>
              <a:buChar char="●"/>
            </a:pPr>
            <a:r>
              <a:rPr lang="en-US" sz="1200">
                <a:solidFill>
                  <a:schemeClr val="dk1"/>
                </a:solidFill>
              </a:rPr>
              <a:t>Walk through the equation:</a:t>
            </a:r>
            <a:endParaRPr sz="1200">
              <a:solidFill>
                <a:schemeClr val="dk1"/>
              </a:solidFill>
            </a:endParaRPr>
          </a:p>
          <a:p>
            <a:pPr marL="914400" lvl="1" indent="-304800" algn="l" rtl="0">
              <a:spcBef>
                <a:spcPts val="0"/>
              </a:spcBef>
              <a:spcAft>
                <a:spcPts val="0"/>
              </a:spcAft>
              <a:buClr>
                <a:schemeClr val="dk1"/>
              </a:buClr>
              <a:buSzPts val="1200"/>
              <a:buChar char="○"/>
            </a:pPr>
            <a:r>
              <a:rPr lang="en-US" sz="1200">
                <a:solidFill>
                  <a:schemeClr val="dk1"/>
                </a:solidFill>
              </a:rPr>
              <a:t>Strong writing cannot compensate for poor fit or weak readiness</a:t>
            </a:r>
            <a:endParaRPr sz="1200">
              <a:solidFill>
                <a:schemeClr val="dk1"/>
              </a:solidFill>
            </a:endParaRPr>
          </a:p>
          <a:p>
            <a:pPr marL="914400" lvl="1" indent="-304800" algn="l" rtl="0">
              <a:spcBef>
                <a:spcPts val="0"/>
              </a:spcBef>
              <a:spcAft>
                <a:spcPts val="0"/>
              </a:spcAft>
              <a:buClr>
                <a:schemeClr val="dk1"/>
              </a:buClr>
              <a:buSzPts val="1200"/>
              <a:buChar char="○"/>
            </a:pPr>
            <a:r>
              <a:rPr lang="en-US" sz="1200">
                <a:solidFill>
                  <a:schemeClr val="dk1"/>
                </a:solidFill>
              </a:rPr>
              <a:t>Good data is useful only when it supports a clear, logical request</a:t>
            </a:r>
            <a:endParaRPr sz="1200">
              <a:solidFill>
                <a:schemeClr val="dk1"/>
              </a:solidFill>
            </a:endParaRPr>
          </a:p>
        </p:txBody>
      </p:sp>
      <p:sp>
        <p:nvSpPr>
          <p:cNvPr id="403" name="Google Shape;403;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18</a:t>
            </a:fld>
            <a:endParaRPr sz="1800">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1" name="Google Shape;431;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dirty="0">
                <a:solidFill>
                  <a:schemeClr val="dk1"/>
                </a:solidFill>
                <a:latin typeface="Arial"/>
                <a:ea typeface="Arial"/>
                <a:cs typeface="Arial"/>
                <a:sym typeface="Arial"/>
              </a:rPr>
              <a:t>Presenter: Amanda</a:t>
            </a:r>
            <a:br>
              <a:rPr lang="en-US" sz="1200" dirty="0">
                <a:solidFill>
                  <a:schemeClr val="dk1"/>
                </a:solidFill>
                <a:latin typeface="Arial"/>
                <a:ea typeface="Arial"/>
                <a:cs typeface="Arial"/>
                <a:sym typeface="Arial"/>
              </a:rPr>
            </a:b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Invite one or two people to share if time allows.</a:t>
            </a:r>
            <a:br>
              <a:rPr lang="en-US" sz="1200" dirty="0">
                <a:solidFill>
                  <a:schemeClr val="dk1"/>
                </a:solidFill>
                <a:latin typeface="Arial"/>
                <a:ea typeface="Arial"/>
                <a:cs typeface="Arial"/>
                <a:sym typeface="Arial"/>
              </a:rPr>
            </a:br>
            <a:r>
              <a:rPr lang="en-US" sz="1200" dirty="0">
                <a:solidFill>
                  <a:schemeClr val="dk1"/>
                </a:solidFill>
                <a:latin typeface="Arial"/>
                <a:ea typeface="Arial"/>
                <a:cs typeface="Arial"/>
                <a:sym typeface="Arial"/>
              </a:rPr>
              <a:t>- Encourage them to leave with one practical change they can apply immediately.</a:t>
            </a:r>
            <a:endParaRPr dirty="0"/>
          </a:p>
        </p:txBody>
      </p:sp>
      <p:sp>
        <p:nvSpPr>
          <p:cNvPr id="432" name="Google Shape;432;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19</a:t>
            </a:fld>
            <a:endParaRPr sz="1800">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4" name="Google Shape;454;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Open discussion.</a:t>
            </a:r>
            <a:endParaRPr/>
          </a:p>
        </p:txBody>
      </p:sp>
      <p:sp>
        <p:nvSpPr>
          <p:cNvPr id="455" name="Google Shape;455;p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20</a:t>
            </a:fld>
            <a:endParaRPr sz="18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2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4" name="Google Shape;464;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Arial"/>
              <a:ea typeface="Arial"/>
              <a:cs typeface="Arial"/>
              <a:sym typeface="Arial"/>
            </a:endParaRPr>
          </a:p>
        </p:txBody>
      </p:sp>
      <p:sp>
        <p:nvSpPr>
          <p:cNvPr id="465" name="Google Shape;465;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Arial"/>
                <a:ea typeface="Arial"/>
                <a:cs typeface="Arial"/>
                <a:sym typeface="Arial"/>
              </a:rPr>
              <a:t>21</a:t>
            </a:fld>
            <a:endParaRPr sz="18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_DARK">
  <p:cSld name="TITLE_DARK">
    <p:bg>
      <p:bgPr>
        <a:solidFill>
          <a:srgbClr val="2B4456"/>
        </a:solidFill>
        <a:effectLst/>
      </p:bgPr>
    </p:bg>
    <p:spTree>
      <p:nvGrpSpPr>
        <p:cNvPr id="1" name="Shape 7"/>
        <p:cNvGrpSpPr/>
        <p:nvPr/>
      </p:nvGrpSpPr>
      <p:grpSpPr>
        <a:xfrm>
          <a:off x="0" y="0"/>
          <a:ext cx="0" cy="0"/>
          <a:chOff x="0" y="0"/>
          <a:chExt cx="0" cy="0"/>
        </a:xfrm>
      </p:grpSpPr>
      <p:sp>
        <p:nvSpPr>
          <p:cNvPr id="8" name="Google Shape;8;p23"/>
          <p:cNvSpPr txBox="1">
            <a:spLocks noGrp="1"/>
          </p:cNvSpPr>
          <p:nvPr>
            <p:ph type="title"/>
          </p:nvPr>
        </p:nvSpPr>
        <p:spPr>
          <a:xfrm>
            <a:off x="731520" y="1828800"/>
            <a:ext cx="7498080" cy="137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1"/>
              </a:buClr>
              <a:buSzPts val="5400"/>
              <a:buFont typeface="Arial"/>
              <a:buNone/>
              <a:defRPr sz="54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23"/>
          <p:cNvSpPr txBox="1">
            <a:spLocks noGrp="1"/>
          </p:cNvSpPr>
          <p:nvPr>
            <p:ph type="body" idx="1"/>
          </p:nvPr>
        </p:nvSpPr>
        <p:spPr>
          <a:xfrm>
            <a:off x="731520" y="3383280"/>
            <a:ext cx="7498080" cy="9144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80"/>
              </a:spcBef>
              <a:spcAft>
                <a:spcPts val="0"/>
              </a:spcAft>
              <a:buClr>
                <a:schemeClr val="accent4"/>
              </a:buClr>
              <a:buSzPts val="2400"/>
              <a:buFont typeface="Arial"/>
              <a:buNone/>
              <a:defRPr sz="2400" b="0" i="0" u="none" strike="noStrike" cap="none">
                <a:solidFill>
                  <a:schemeClr val="accent4"/>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p:cSld name="CONTENT">
    <p:bg>
      <p:bgPr>
        <a:solidFill>
          <a:srgbClr val="FFFFFF"/>
        </a:solidFill>
        <a:effectLst/>
      </p:bgPr>
    </p:bg>
    <p:spTree>
      <p:nvGrpSpPr>
        <p:cNvPr id="1" name="Shape 10"/>
        <p:cNvGrpSpPr/>
        <p:nvPr/>
      </p:nvGrpSpPr>
      <p:grpSpPr>
        <a:xfrm>
          <a:off x="0" y="0"/>
          <a:ext cx="0" cy="0"/>
          <a:chOff x="0" y="0"/>
          <a:chExt cx="0" cy="0"/>
        </a:xfrm>
      </p:grpSpPr>
      <p:sp>
        <p:nvSpPr>
          <p:cNvPr id="11" name="Google Shape;11;p24"/>
          <p:cNvSpPr txBox="1">
            <a:spLocks noGrp="1"/>
          </p:cNvSpPr>
          <p:nvPr>
            <p:ph type="title"/>
          </p:nvPr>
        </p:nvSpPr>
        <p:spPr>
          <a:xfrm>
            <a:off x="640080" y="411480"/>
            <a:ext cx="10908792" cy="109728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4"/>
          <p:cNvSpPr txBox="1">
            <a:spLocks noGrp="1"/>
          </p:cNvSpPr>
          <p:nvPr>
            <p:ph type="sldNum" idx="12"/>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000" b="0">
                <a:solidFill>
                  <a:schemeClr val="accent5"/>
                </a:solidFill>
                <a:latin typeface="Arial"/>
                <a:ea typeface="Arial"/>
                <a:cs typeface="Arial"/>
                <a:sym typeface="Arial"/>
              </a:defRPr>
            </a:lvl1pPr>
            <a:lvl2pPr marL="0" marR="0" lvl="1" indent="0" algn="r">
              <a:spcBef>
                <a:spcPts val="0"/>
              </a:spcBef>
              <a:buNone/>
              <a:defRPr sz="1000" b="0">
                <a:solidFill>
                  <a:schemeClr val="accent5"/>
                </a:solidFill>
                <a:latin typeface="Arial"/>
                <a:ea typeface="Arial"/>
                <a:cs typeface="Arial"/>
                <a:sym typeface="Arial"/>
              </a:defRPr>
            </a:lvl2pPr>
            <a:lvl3pPr marL="0" marR="0" lvl="2" indent="0" algn="r">
              <a:spcBef>
                <a:spcPts val="0"/>
              </a:spcBef>
              <a:buNone/>
              <a:defRPr sz="1000" b="0">
                <a:solidFill>
                  <a:schemeClr val="accent5"/>
                </a:solidFill>
                <a:latin typeface="Arial"/>
                <a:ea typeface="Arial"/>
                <a:cs typeface="Arial"/>
                <a:sym typeface="Arial"/>
              </a:defRPr>
            </a:lvl3pPr>
            <a:lvl4pPr marL="0" marR="0" lvl="3" indent="0" algn="r">
              <a:spcBef>
                <a:spcPts val="0"/>
              </a:spcBef>
              <a:buNone/>
              <a:defRPr sz="1000" b="0">
                <a:solidFill>
                  <a:schemeClr val="accent5"/>
                </a:solidFill>
                <a:latin typeface="Arial"/>
                <a:ea typeface="Arial"/>
                <a:cs typeface="Arial"/>
                <a:sym typeface="Arial"/>
              </a:defRPr>
            </a:lvl4pPr>
            <a:lvl5pPr marL="0" marR="0" lvl="4" indent="0" algn="r">
              <a:spcBef>
                <a:spcPts val="0"/>
              </a:spcBef>
              <a:buNone/>
              <a:defRPr sz="1000" b="0">
                <a:solidFill>
                  <a:schemeClr val="accent5"/>
                </a:solidFill>
                <a:latin typeface="Arial"/>
                <a:ea typeface="Arial"/>
                <a:cs typeface="Arial"/>
                <a:sym typeface="Arial"/>
              </a:defRPr>
            </a:lvl5pPr>
            <a:lvl6pPr marL="0" marR="0" lvl="5" indent="0" algn="r">
              <a:spcBef>
                <a:spcPts val="0"/>
              </a:spcBef>
              <a:buNone/>
              <a:defRPr sz="1000" b="0">
                <a:solidFill>
                  <a:schemeClr val="accent5"/>
                </a:solidFill>
                <a:latin typeface="Arial"/>
                <a:ea typeface="Arial"/>
                <a:cs typeface="Arial"/>
                <a:sym typeface="Arial"/>
              </a:defRPr>
            </a:lvl6pPr>
            <a:lvl7pPr marL="0" marR="0" lvl="6" indent="0" algn="r">
              <a:spcBef>
                <a:spcPts val="0"/>
              </a:spcBef>
              <a:buNone/>
              <a:defRPr sz="1000" b="0">
                <a:solidFill>
                  <a:schemeClr val="accent5"/>
                </a:solidFill>
                <a:latin typeface="Arial"/>
                <a:ea typeface="Arial"/>
                <a:cs typeface="Arial"/>
                <a:sym typeface="Arial"/>
              </a:defRPr>
            </a:lvl7pPr>
            <a:lvl8pPr marL="0" marR="0" lvl="7" indent="0" algn="r">
              <a:spcBef>
                <a:spcPts val="0"/>
              </a:spcBef>
              <a:buNone/>
              <a:defRPr sz="1000" b="0">
                <a:solidFill>
                  <a:schemeClr val="accent5"/>
                </a:solidFill>
                <a:latin typeface="Arial"/>
                <a:ea typeface="Arial"/>
                <a:cs typeface="Arial"/>
                <a:sym typeface="Arial"/>
              </a:defRPr>
            </a:lvl8pPr>
            <a:lvl9pPr marL="0" marR="0" lvl="8" indent="0" algn="r">
              <a:spcBef>
                <a:spcPts val="0"/>
              </a:spcBef>
              <a:buNone/>
              <a:defRPr sz="1000" b="0">
                <a:solidFill>
                  <a:schemeClr val="accent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ARK">
  <p:cSld name="DARK">
    <p:bg>
      <p:bgPr>
        <a:solidFill>
          <a:srgbClr val="2B4456"/>
        </a:solidFill>
        <a:effectLst/>
      </p:bgPr>
    </p:bg>
    <p:spTree>
      <p:nvGrpSpPr>
        <p:cNvPr id="1" name="Shape 13"/>
        <p:cNvGrpSpPr/>
        <p:nvPr/>
      </p:nvGrpSpPr>
      <p:grpSpPr>
        <a:xfrm>
          <a:off x="0" y="0"/>
          <a:ext cx="0" cy="0"/>
          <a:chOff x="0" y="0"/>
          <a:chExt cx="0" cy="0"/>
        </a:xfrm>
      </p:grpSpPr>
      <p:sp>
        <p:nvSpPr>
          <p:cNvPr id="14" name="Google Shape;14;p25"/>
          <p:cNvSpPr txBox="1">
            <a:spLocks noGrp="1"/>
          </p:cNvSpPr>
          <p:nvPr>
            <p:ph type="title"/>
          </p:nvPr>
        </p:nvSpPr>
        <p:spPr>
          <a:xfrm>
            <a:off x="640080" y="411480"/>
            <a:ext cx="10908792" cy="109728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25"/>
          <p:cNvSpPr txBox="1">
            <a:spLocks noGrp="1"/>
          </p:cNvSpPr>
          <p:nvPr>
            <p:ph type="sldNum" idx="12"/>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000" b="0">
                <a:solidFill>
                  <a:schemeClr val="accent4"/>
                </a:solidFill>
                <a:latin typeface="Arial"/>
                <a:ea typeface="Arial"/>
                <a:cs typeface="Arial"/>
                <a:sym typeface="Arial"/>
              </a:defRPr>
            </a:lvl1pPr>
            <a:lvl2pPr marL="0" marR="0" lvl="1" indent="0" algn="r">
              <a:spcBef>
                <a:spcPts val="0"/>
              </a:spcBef>
              <a:buNone/>
              <a:defRPr sz="1000" b="0">
                <a:solidFill>
                  <a:schemeClr val="accent4"/>
                </a:solidFill>
                <a:latin typeface="Arial"/>
                <a:ea typeface="Arial"/>
                <a:cs typeface="Arial"/>
                <a:sym typeface="Arial"/>
              </a:defRPr>
            </a:lvl2pPr>
            <a:lvl3pPr marL="0" marR="0" lvl="2" indent="0" algn="r">
              <a:spcBef>
                <a:spcPts val="0"/>
              </a:spcBef>
              <a:buNone/>
              <a:defRPr sz="1000" b="0">
                <a:solidFill>
                  <a:schemeClr val="accent4"/>
                </a:solidFill>
                <a:latin typeface="Arial"/>
                <a:ea typeface="Arial"/>
                <a:cs typeface="Arial"/>
                <a:sym typeface="Arial"/>
              </a:defRPr>
            </a:lvl3pPr>
            <a:lvl4pPr marL="0" marR="0" lvl="3" indent="0" algn="r">
              <a:spcBef>
                <a:spcPts val="0"/>
              </a:spcBef>
              <a:buNone/>
              <a:defRPr sz="1000" b="0">
                <a:solidFill>
                  <a:schemeClr val="accent4"/>
                </a:solidFill>
                <a:latin typeface="Arial"/>
                <a:ea typeface="Arial"/>
                <a:cs typeface="Arial"/>
                <a:sym typeface="Arial"/>
              </a:defRPr>
            </a:lvl4pPr>
            <a:lvl5pPr marL="0" marR="0" lvl="4" indent="0" algn="r">
              <a:spcBef>
                <a:spcPts val="0"/>
              </a:spcBef>
              <a:buNone/>
              <a:defRPr sz="1000" b="0">
                <a:solidFill>
                  <a:schemeClr val="accent4"/>
                </a:solidFill>
                <a:latin typeface="Arial"/>
                <a:ea typeface="Arial"/>
                <a:cs typeface="Arial"/>
                <a:sym typeface="Arial"/>
              </a:defRPr>
            </a:lvl5pPr>
            <a:lvl6pPr marL="0" marR="0" lvl="5" indent="0" algn="r">
              <a:spcBef>
                <a:spcPts val="0"/>
              </a:spcBef>
              <a:buNone/>
              <a:defRPr sz="1000" b="0">
                <a:solidFill>
                  <a:schemeClr val="accent4"/>
                </a:solidFill>
                <a:latin typeface="Arial"/>
                <a:ea typeface="Arial"/>
                <a:cs typeface="Arial"/>
                <a:sym typeface="Arial"/>
              </a:defRPr>
            </a:lvl6pPr>
            <a:lvl7pPr marL="0" marR="0" lvl="6" indent="0" algn="r">
              <a:spcBef>
                <a:spcPts val="0"/>
              </a:spcBef>
              <a:buNone/>
              <a:defRPr sz="1000" b="0">
                <a:solidFill>
                  <a:schemeClr val="accent4"/>
                </a:solidFill>
                <a:latin typeface="Arial"/>
                <a:ea typeface="Arial"/>
                <a:cs typeface="Arial"/>
                <a:sym typeface="Arial"/>
              </a:defRPr>
            </a:lvl7pPr>
            <a:lvl8pPr marL="0" marR="0" lvl="7" indent="0" algn="r">
              <a:spcBef>
                <a:spcPts val="0"/>
              </a:spcBef>
              <a:buNone/>
              <a:defRPr sz="1000" b="0">
                <a:solidFill>
                  <a:schemeClr val="accent4"/>
                </a:solidFill>
                <a:latin typeface="Arial"/>
                <a:ea typeface="Arial"/>
                <a:cs typeface="Arial"/>
                <a:sym typeface="Arial"/>
              </a:defRPr>
            </a:lvl8pPr>
            <a:lvl9pPr marL="0" marR="0" lvl="8" indent="0" algn="r">
              <a:spcBef>
                <a:spcPts val="0"/>
              </a:spcBef>
              <a:buNone/>
              <a:defRPr sz="1000" b="0">
                <a:solidFill>
                  <a:schemeClr val="accent4"/>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sldNum" idx="12"/>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000" b="0" i="0" u="none" strike="noStrike" cap="none">
                <a:solidFill>
                  <a:schemeClr val="accent5"/>
                </a:solidFill>
                <a:latin typeface="Arial"/>
                <a:ea typeface="Arial"/>
                <a:cs typeface="Arial"/>
                <a:sym typeface="Arial"/>
              </a:defRPr>
            </a:lvl1pPr>
            <a:lvl2pPr marL="0" marR="0" lvl="1" indent="0" algn="r" rtl="0">
              <a:spcBef>
                <a:spcPts val="0"/>
              </a:spcBef>
              <a:buNone/>
              <a:defRPr sz="1000" b="0" i="0" u="none" strike="noStrike" cap="none">
                <a:solidFill>
                  <a:schemeClr val="accent5"/>
                </a:solidFill>
                <a:latin typeface="Arial"/>
                <a:ea typeface="Arial"/>
                <a:cs typeface="Arial"/>
                <a:sym typeface="Arial"/>
              </a:defRPr>
            </a:lvl2pPr>
            <a:lvl3pPr marL="0" marR="0" lvl="2" indent="0" algn="r" rtl="0">
              <a:spcBef>
                <a:spcPts val="0"/>
              </a:spcBef>
              <a:buNone/>
              <a:defRPr sz="1000" b="0" i="0" u="none" strike="noStrike" cap="none">
                <a:solidFill>
                  <a:schemeClr val="accent5"/>
                </a:solidFill>
                <a:latin typeface="Arial"/>
                <a:ea typeface="Arial"/>
                <a:cs typeface="Arial"/>
                <a:sym typeface="Arial"/>
              </a:defRPr>
            </a:lvl3pPr>
            <a:lvl4pPr marL="0" marR="0" lvl="3" indent="0" algn="r" rtl="0">
              <a:spcBef>
                <a:spcPts val="0"/>
              </a:spcBef>
              <a:buNone/>
              <a:defRPr sz="1000" b="0" i="0" u="none" strike="noStrike" cap="none">
                <a:solidFill>
                  <a:schemeClr val="accent5"/>
                </a:solidFill>
                <a:latin typeface="Arial"/>
                <a:ea typeface="Arial"/>
                <a:cs typeface="Arial"/>
                <a:sym typeface="Arial"/>
              </a:defRPr>
            </a:lvl4pPr>
            <a:lvl5pPr marL="0" marR="0" lvl="4" indent="0" algn="r" rtl="0">
              <a:spcBef>
                <a:spcPts val="0"/>
              </a:spcBef>
              <a:buNone/>
              <a:defRPr sz="1000" b="0" i="0" u="none" strike="noStrike" cap="none">
                <a:solidFill>
                  <a:schemeClr val="accent5"/>
                </a:solidFill>
                <a:latin typeface="Arial"/>
                <a:ea typeface="Arial"/>
                <a:cs typeface="Arial"/>
                <a:sym typeface="Arial"/>
              </a:defRPr>
            </a:lvl5pPr>
            <a:lvl6pPr marL="0" marR="0" lvl="5" indent="0" algn="r" rtl="0">
              <a:spcBef>
                <a:spcPts val="0"/>
              </a:spcBef>
              <a:buNone/>
              <a:defRPr sz="1000" b="0" i="0" u="none" strike="noStrike" cap="none">
                <a:solidFill>
                  <a:schemeClr val="accent5"/>
                </a:solidFill>
                <a:latin typeface="Arial"/>
                <a:ea typeface="Arial"/>
                <a:cs typeface="Arial"/>
                <a:sym typeface="Arial"/>
              </a:defRPr>
            </a:lvl6pPr>
            <a:lvl7pPr marL="0" marR="0" lvl="6" indent="0" algn="r" rtl="0">
              <a:spcBef>
                <a:spcPts val="0"/>
              </a:spcBef>
              <a:buNone/>
              <a:defRPr sz="1000" b="0" i="0" u="none" strike="noStrike" cap="none">
                <a:solidFill>
                  <a:schemeClr val="accent5"/>
                </a:solidFill>
                <a:latin typeface="Arial"/>
                <a:ea typeface="Arial"/>
                <a:cs typeface="Arial"/>
                <a:sym typeface="Arial"/>
              </a:defRPr>
            </a:lvl7pPr>
            <a:lvl8pPr marL="0" marR="0" lvl="7" indent="0" algn="r" rtl="0">
              <a:spcBef>
                <a:spcPts val="0"/>
              </a:spcBef>
              <a:buNone/>
              <a:defRPr sz="1000" b="0" i="0" u="none" strike="noStrike" cap="none">
                <a:solidFill>
                  <a:schemeClr val="accent5"/>
                </a:solidFill>
                <a:latin typeface="Arial"/>
                <a:ea typeface="Arial"/>
                <a:cs typeface="Arial"/>
                <a:sym typeface="Arial"/>
              </a:defRPr>
            </a:lvl8pPr>
            <a:lvl9pPr marL="0" marR="0" lvl="8" indent="0" algn="r" rtl="0">
              <a:spcBef>
                <a:spcPts val="0"/>
              </a:spcBef>
              <a:buNone/>
              <a:defRPr sz="1000" b="0" i="0" u="none" strike="noStrike" cap="none">
                <a:solidFill>
                  <a:schemeClr val="accent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datayoucanuse.org/data-resources-landing-pag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
        <p:cNvGrpSpPr/>
        <p:nvPr/>
      </p:nvGrpSpPr>
      <p:grpSpPr>
        <a:xfrm>
          <a:off x="0" y="0"/>
          <a:ext cx="0" cy="0"/>
          <a:chOff x="0" y="0"/>
          <a:chExt cx="0" cy="0"/>
        </a:xfrm>
      </p:grpSpPr>
      <p:sp>
        <p:nvSpPr>
          <p:cNvPr id="22" name="Google Shape;22;p1"/>
          <p:cNvSpPr txBox="1">
            <a:spLocks noGrp="1"/>
          </p:cNvSpPr>
          <p:nvPr>
            <p:ph type="title"/>
          </p:nvPr>
        </p:nvSpPr>
        <p:spPr>
          <a:xfrm>
            <a:off x="731518" y="1762553"/>
            <a:ext cx="7932578" cy="1026367"/>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chemeClr val="lt1"/>
              </a:buClr>
              <a:buSzPts val="7200"/>
              <a:buFont typeface="Georgia"/>
              <a:buNone/>
            </a:pPr>
            <a:r>
              <a:rPr lang="en-US" sz="7200" b="1">
                <a:solidFill>
                  <a:schemeClr val="lt1"/>
                </a:solidFill>
                <a:latin typeface="Georgia"/>
                <a:ea typeface="Georgia"/>
                <a:cs typeface="Georgia"/>
                <a:sym typeface="Georgia"/>
              </a:rPr>
              <a:t>Making the Case</a:t>
            </a:r>
            <a:endParaRPr sz="7200">
              <a:latin typeface="Georgia"/>
              <a:ea typeface="Georgia"/>
              <a:cs typeface="Georgia"/>
              <a:sym typeface="Georgia"/>
            </a:endParaRPr>
          </a:p>
        </p:txBody>
      </p:sp>
      <p:sp>
        <p:nvSpPr>
          <p:cNvPr id="23" name="Google Shape;23;p1"/>
          <p:cNvSpPr txBox="1">
            <a:spLocks noGrp="1"/>
          </p:cNvSpPr>
          <p:nvPr>
            <p:ph type="body" idx="1"/>
          </p:nvPr>
        </p:nvSpPr>
        <p:spPr>
          <a:xfrm>
            <a:off x="731518" y="2788920"/>
            <a:ext cx="8686801" cy="91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accent4"/>
              </a:buClr>
              <a:buSzPts val="3200"/>
              <a:buNone/>
            </a:pPr>
            <a:r>
              <a:rPr lang="en-US" sz="3200">
                <a:solidFill>
                  <a:schemeClr val="accent4"/>
                </a:solidFill>
              </a:rPr>
              <a:t>Using Local Data to Strengthen Grant Proposals</a:t>
            </a:r>
            <a:endParaRPr sz="3200"/>
          </a:p>
        </p:txBody>
      </p:sp>
      <p:sp>
        <p:nvSpPr>
          <p:cNvPr id="24" name="Google Shape;24;p1"/>
          <p:cNvSpPr/>
          <p:nvPr/>
        </p:nvSpPr>
        <p:spPr>
          <a:xfrm>
            <a:off x="9631680" y="548640"/>
            <a:ext cx="5120640" cy="5120640"/>
          </a:xfrm>
          <a:prstGeom prst="ellipse">
            <a:avLst/>
          </a:prstGeom>
          <a:solidFill>
            <a:schemeClr val="accent1">
              <a:alpha val="4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 name="Google Shape;25;p1"/>
          <p:cNvSpPr/>
          <p:nvPr/>
        </p:nvSpPr>
        <p:spPr>
          <a:xfrm>
            <a:off x="10050936" y="3618411"/>
            <a:ext cx="3108960" cy="3108960"/>
          </a:xfrm>
          <a:prstGeom prst="ellipse">
            <a:avLst/>
          </a:prstGeom>
          <a:solidFill>
            <a:schemeClr val="accent6">
              <a:alpha val="4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6" name="Google Shape;26;p1"/>
          <p:cNvSpPr/>
          <p:nvPr/>
        </p:nvSpPr>
        <p:spPr>
          <a:xfrm>
            <a:off x="8664096" y="4297680"/>
            <a:ext cx="1188720" cy="1188720"/>
          </a:xfrm>
          <a:prstGeom prst="ellipse">
            <a:avLst/>
          </a:prstGeom>
          <a:solidFill>
            <a:schemeClr val="lt1">
              <a:alpha val="2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 name="Google Shape;27;p1"/>
          <p:cNvSpPr txBox="1"/>
          <p:nvPr/>
        </p:nvSpPr>
        <p:spPr>
          <a:xfrm>
            <a:off x="731518" y="3646546"/>
            <a:ext cx="6490375"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Amanda Aliperta &amp; Meghan Roesner Newton</a:t>
            </a:r>
            <a:endParaRPr sz="2400">
              <a:solidFill>
                <a:schemeClr val="dk1"/>
              </a:solidFill>
              <a:latin typeface="Arial"/>
              <a:ea typeface="Arial"/>
              <a:cs typeface="Arial"/>
              <a:sym typeface="Arial"/>
            </a:endParaRPr>
          </a:p>
        </p:txBody>
      </p:sp>
      <p:sp>
        <p:nvSpPr>
          <p:cNvPr id="28" name="Google Shape;28;p1"/>
          <p:cNvSpPr txBox="1"/>
          <p:nvPr/>
        </p:nvSpPr>
        <p:spPr>
          <a:xfrm>
            <a:off x="731518" y="4051818"/>
            <a:ext cx="4689567"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2400"/>
              <a:buFont typeface="Arial"/>
              <a:buNone/>
            </a:pPr>
            <a:r>
              <a:rPr lang="en-US" sz="2400">
                <a:solidFill>
                  <a:schemeClr val="accent4"/>
                </a:solidFill>
                <a:latin typeface="Arial"/>
                <a:ea typeface="Arial"/>
                <a:cs typeface="Arial"/>
                <a:sym typeface="Arial"/>
              </a:rPr>
              <a:t>Data Day 2026  |  October 7, 2026</a:t>
            </a:r>
            <a:endParaRPr sz="2400">
              <a:solidFill>
                <a:schemeClr val="dk1"/>
              </a:solidFill>
              <a:latin typeface="Arial"/>
              <a:ea typeface="Arial"/>
              <a:cs typeface="Arial"/>
              <a:sym typeface="Arial"/>
            </a:endParaRPr>
          </a:p>
        </p:txBody>
      </p:sp>
      <p:pic>
        <p:nvPicPr>
          <p:cNvPr id="29" name="Google Shape;29;p1"/>
          <p:cNvPicPr preferRelativeResize="0"/>
          <p:nvPr/>
        </p:nvPicPr>
        <p:blipFill rotWithShape="1">
          <a:blip r:embed="rId3">
            <a:alphaModFix/>
          </a:blip>
          <a:srcRect/>
          <a:stretch/>
        </p:blipFill>
        <p:spPr>
          <a:xfrm>
            <a:off x="731518" y="5263662"/>
            <a:ext cx="1833579" cy="10084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Google Shape;35;p2"/>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About Us</a:t>
            </a:r>
            <a:endParaRPr sz="3200"/>
          </a:p>
        </p:txBody>
      </p:sp>
      <p:sp>
        <p:nvSpPr>
          <p:cNvPr id="36" name="Google Shape;36;p2"/>
          <p:cNvSpPr txBox="1"/>
          <p:nvPr/>
        </p:nvSpPr>
        <p:spPr>
          <a:xfrm>
            <a:off x="640080" y="1463040"/>
            <a:ext cx="10908792" cy="777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Momentum Nonprofit Strategies </a:t>
            </a:r>
            <a:r>
              <a:rPr lang="en-US" sz="1600">
                <a:solidFill>
                  <a:schemeClr val="dk1"/>
                </a:solidFill>
                <a:latin typeface="Arial"/>
                <a:ea typeface="Arial"/>
                <a:cs typeface="Arial"/>
                <a:sym typeface="Arial"/>
              </a:rPr>
              <a:t>is a Milwaukee-based consulting firm helping nonprofits maximize impact by reaching their fundraising goals. Our philosophy revolves around building strong relationships between nonprofits and funders.</a:t>
            </a:r>
            <a:endParaRPr sz="1600">
              <a:solidFill>
                <a:schemeClr val="dk1"/>
              </a:solidFill>
              <a:latin typeface="Arial"/>
              <a:ea typeface="Arial"/>
              <a:cs typeface="Arial"/>
              <a:sym typeface="Arial"/>
            </a:endParaRPr>
          </a:p>
        </p:txBody>
      </p:sp>
      <p:grpSp>
        <p:nvGrpSpPr>
          <p:cNvPr id="37" name="Google Shape;37;p2"/>
          <p:cNvGrpSpPr/>
          <p:nvPr/>
        </p:nvGrpSpPr>
        <p:grpSpPr>
          <a:xfrm>
            <a:off x="640080" y="2423160"/>
            <a:ext cx="5212080" cy="3017520"/>
            <a:chOff x="640080" y="2423160"/>
            <a:chExt cx="5212080" cy="3017520"/>
          </a:xfrm>
        </p:grpSpPr>
        <p:sp>
          <p:nvSpPr>
            <p:cNvPr id="38" name="Google Shape;38;p2"/>
            <p:cNvSpPr/>
            <p:nvPr/>
          </p:nvSpPr>
          <p:spPr>
            <a:xfrm>
              <a:off x="640080" y="2423160"/>
              <a:ext cx="5212080" cy="3017520"/>
            </a:xfrm>
            <a:prstGeom prst="roundRect">
              <a:avLst>
                <a:gd name="adj" fmla="val 3636"/>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 name="Google Shape;39;p2"/>
            <p:cNvSpPr txBox="1"/>
            <p:nvPr/>
          </p:nvSpPr>
          <p:spPr>
            <a:xfrm>
              <a:off x="914400" y="2713249"/>
              <a:ext cx="38404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Amanda Aliperta</a:t>
              </a:r>
              <a:endParaRPr sz="2000">
                <a:solidFill>
                  <a:schemeClr val="dk1"/>
                </a:solidFill>
                <a:latin typeface="Arial"/>
                <a:ea typeface="Arial"/>
                <a:cs typeface="Arial"/>
                <a:sym typeface="Arial"/>
              </a:endParaRPr>
            </a:p>
          </p:txBody>
        </p:sp>
        <p:sp>
          <p:nvSpPr>
            <p:cNvPr id="40" name="Google Shape;40;p2"/>
            <p:cNvSpPr txBox="1"/>
            <p:nvPr/>
          </p:nvSpPr>
          <p:spPr>
            <a:xfrm>
              <a:off x="914400" y="3033289"/>
              <a:ext cx="38404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1400"/>
                <a:buFont typeface="Arial"/>
                <a:buNone/>
              </a:pPr>
              <a:r>
                <a:rPr lang="en-US" sz="1400" b="1">
                  <a:solidFill>
                    <a:schemeClr val="accent1"/>
                  </a:solidFill>
                  <a:latin typeface="Arial"/>
                  <a:ea typeface="Arial"/>
                  <a:cs typeface="Arial"/>
                  <a:sym typeface="Arial"/>
                </a:rPr>
                <a:t>Founder &amp; Principal</a:t>
              </a:r>
              <a:endParaRPr sz="1400">
                <a:solidFill>
                  <a:schemeClr val="dk1"/>
                </a:solidFill>
                <a:latin typeface="Arial"/>
                <a:ea typeface="Arial"/>
                <a:cs typeface="Arial"/>
                <a:sym typeface="Arial"/>
              </a:endParaRPr>
            </a:p>
          </p:txBody>
        </p:sp>
        <p:sp>
          <p:nvSpPr>
            <p:cNvPr id="41" name="Google Shape;41;p2"/>
            <p:cNvSpPr txBox="1"/>
            <p:nvPr/>
          </p:nvSpPr>
          <p:spPr>
            <a:xfrm>
              <a:off x="914400" y="3611880"/>
              <a:ext cx="4663440" cy="173736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20 years of nonprofit fundraising experience</a:t>
              </a:r>
              <a:endParaRPr sz="14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400"/>
                <a:buFont typeface="Arial"/>
                <a:buChar char="•"/>
              </a:pPr>
              <a:r>
                <a:rPr lang="en-US" sz="1400">
                  <a:solidFill>
                    <a:schemeClr val="dk1"/>
                  </a:solidFill>
                  <a:latin typeface="Arial"/>
                  <a:ea typeface="Arial"/>
                  <a:cs typeface="Arial"/>
                  <a:sym typeface="Arial"/>
                </a:rPr>
                <a:t>Expertise in development strategy, institutional giving, donor relations, and board engagement</a:t>
              </a:r>
              <a:endParaRPr sz="14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400"/>
                <a:buFont typeface="Arial"/>
                <a:buChar char="•"/>
              </a:pPr>
              <a:r>
                <a:rPr lang="en-US" sz="1400">
                  <a:solidFill>
                    <a:schemeClr val="dk1"/>
                  </a:solidFill>
                  <a:latin typeface="Arial"/>
                  <a:ea typeface="Arial"/>
                  <a:cs typeface="Arial"/>
                  <a:sym typeface="Arial"/>
                </a:rPr>
                <a:t>Provides overall development strategy and funder relationship support</a:t>
              </a:r>
              <a:endParaRPr sz="1400">
                <a:solidFill>
                  <a:schemeClr val="dk1"/>
                </a:solidFill>
                <a:latin typeface="Arial"/>
                <a:ea typeface="Arial"/>
                <a:cs typeface="Arial"/>
                <a:sym typeface="Arial"/>
              </a:endParaRPr>
            </a:p>
          </p:txBody>
        </p:sp>
      </p:grpSp>
      <p:grpSp>
        <p:nvGrpSpPr>
          <p:cNvPr id="42" name="Google Shape;42;p2"/>
          <p:cNvGrpSpPr/>
          <p:nvPr/>
        </p:nvGrpSpPr>
        <p:grpSpPr>
          <a:xfrm>
            <a:off x="6231636" y="2423160"/>
            <a:ext cx="5212080" cy="3017520"/>
            <a:chOff x="6231636" y="2423160"/>
            <a:chExt cx="5212080" cy="3017520"/>
          </a:xfrm>
        </p:grpSpPr>
        <p:sp>
          <p:nvSpPr>
            <p:cNvPr id="43" name="Google Shape;43;p2"/>
            <p:cNvSpPr/>
            <p:nvPr/>
          </p:nvSpPr>
          <p:spPr>
            <a:xfrm>
              <a:off x="6231636" y="2423160"/>
              <a:ext cx="5212080" cy="3017520"/>
            </a:xfrm>
            <a:prstGeom prst="roundRect">
              <a:avLst>
                <a:gd name="adj" fmla="val 3636"/>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4" name="Google Shape;44;p2"/>
            <p:cNvSpPr txBox="1"/>
            <p:nvPr/>
          </p:nvSpPr>
          <p:spPr>
            <a:xfrm>
              <a:off x="6505956" y="2667529"/>
              <a:ext cx="38404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Meghan Roesner Newton</a:t>
              </a:r>
              <a:endParaRPr sz="2000">
                <a:solidFill>
                  <a:schemeClr val="dk1"/>
                </a:solidFill>
                <a:latin typeface="Arial"/>
                <a:ea typeface="Arial"/>
                <a:cs typeface="Arial"/>
                <a:sym typeface="Arial"/>
              </a:endParaRPr>
            </a:p>
          </p:txBody>
        </p:sp>
        <p:sp>
          <p:nvSpPr>
            <p:cNvPr id="45" name="Google Shape;45;p2"/>
            <p:cNvSpPr txBox="1"/>
            <p:nvPr/>
          </p:nvSpPr>
          <p:spPr>
            <a:xfrm>
              <a:off x="6505956" y="3033289"/>
              <a:ext cx="38404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1400"/>
                <a:buFont typeface="Arial"/>
                <a:buNone/>
              </a:pPr>
              <a:r>
                <a:rPr lang="en-US" sz="1400" b="1">
                  <a:solidFill>
                    <a:schemeClr val="accent1"/>
                  </a:solidFill>
                  <a:latin typeface="Arial"/>
                  <a:ea typeface="Arial"/>
                  <a:cs typeface="Arial"/>
                  <a:sym typeface="Arial"/>
                </a:rPr>
                <a:t>Grant Writer &amp; Consultant</a:t>
              </a:r>
              <a:endParaRPr sz="1400">
                <a:solidFill>
                  <a:schemeClr val="dk1"/>
                </a:solidFill>
                <a:latin typeface="Arial"/>
                <a:ea typeface="Arial"/>
                <a:cs typeface="Arial"/>
                <a:sym typeface="Arial"/>
              </a:endParaRPr>
            </a:p>
          </p:txBody>
        </p:sp>
        <p:sp>
          <p:nvSpPr>
            <p:cNvPr id="46" name="Google Shape;46;p2"/>
            <p:cNvSpPr txBox="1"/>
            <p:nvPr/>
          </p:nvSpPr>
          <p:spPr>
            <a:xfrm>
              <a:off x="6505956" y="3611880"/>
              <a:ext cx="4663440" cy="173736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12+ years of nonprofit fundraising experience</a:t>
              </a:r>
              <a:endParaRPr sz="14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400"/>
                <a:buFont typeface="Arial"/>
                <a:buChar char="•"/>
              </a:pPr>
              <a:r>
                <a:rPr lang="en-US" sz="1400">
                  <a:solidFill>
                    <a:schemeClr val="dk1"/>
                  </a:solidFill>
                  <a:latin typeface="Arial"/>
                  <a:ea typeface="Arial"/>
                  <a:cs typeface="Arial"/>
                  <a:sym typeface="Arial"/>
                </a:rPr>
                <a:t>Specializes in grant strategy and writing</a:t>
              </a:r>
              <a:endParaRPr sz="14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400"/>
                <a:buFont typeface="Arial"/>
                <a:buChar char="•"/>
              </a:pPr>
              <a:r>
                <a:rPr lang="en-US" sz="1400">
                  <a:solidFill>
                    <a:schemeClr val="dk1"/>
                  </a:solidFill>
                  <a:latin typeface="Arial"/>
                  <a:ea typeface="Arial"/>
                  <a:cs typeface="Arial"/>
                  <a:sym typeface="Arial"/>
                </a:rPr>
                <a:t>Has secured more than $2.2 million for Momentum clients</a:t>
              </a:r>
              <a:endParaRPr sz="14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400"/>
                <a:buFont typeface="Arial"/>
                <a:buChar char="•"/>
              </a:pPr>
              <a:r>
                <a:rPr lang="en-US" sz="1400">
                  <a:solidFill>
                    <a:schemeClr val="dk1"/>
                  </a:solidFill>
                  <a:latin typeface="Arial"/>
                  <a:ea typeface="Arial"/>
                  <a:cs typeface="Arial"/>
                  <a:sym typeface="Arial"/>
                </a:rPr>
                <a:t>Leads grant development and reporting for DYCU</a:t>
              </a:r>
              <a:endParaRPr sz="1400">
                <a:solidFill>
                  <a:schemeClr val="dk1"/>
                </a:solidFill>
                <a:latin typeface="Arial"/>
                <a:ea typeface="Arial"/>
                <a:cs typeface="Arial"/>
                <a:sym typeface="Arial"/>
              </a:endParaRPr>
            </a:p>
          </p:txBody>
        </p:sp>
      </p:grpSp>
      <p:sp>
        <p:nvSpPr>
          <p:cNvPr id="47" name="Google Shape;47;p2"/>
          <p:cNvSpPr txBox="1"/>
          <p:nvPr/>
        </p:nvSpPr>
        <p:spPr>
          <a:xfrm>
            <a:off x="640080" y="5669280"/>
            <a:ext cx="10908792"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1600"/>
              <a:buFont typeface="Arial"/>
              <a:buNone/>
            </a:pPr>
            <a:r>
              <a:rPr lang="en-US" sz="1600" b="1">
                <a:solidFill>
                  <a:schemeClr val="accent1"/>
                </a:solidFill>
                <a:latin typeface="Arial"/>
                <a:ea typeface="Arial"/>
                <a:cs typeface="Arial"/>
                <a:sym typeface="Arial"/>
              </a:rPr>
              <a:t>Together, we support Data You Can Use's fund development efforts.</a:t>
            </a:r>
            <a:endParaRPr sz="1600">
              <a:solidFill>
                <a:schemeClr val="dk1"/>
              </a:solidFill>
              <a:latin typeface="Arial"/>
              <a:ea typeface="Arial"/>
              <a:cs typeface="Arial"/>
              <a:sym typeface="Arial"/>
            </a:endParaRPr>
          </a:p>
        </p:txBody>
      </p:sp>
      <p:sp>
        <p:nvSpPr>
          <p:cNvPr id="48" name="Google Shape;48;p2"/>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2</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0921A868-418B-0D95-ABC5-DD3D96426CFA}"/>
              </a:ext>
            </a:extLst>
          </p:cNvPr>
          <p:cNvSpPr txBox="1"/>
          <p:nvPr/>
        </p:nvSpPr>
        <p:spPr>
          <a:xfrm>
            <a:off x="228600" y="6511556"/>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3"/>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Our Partnership with Data You Can Use</a:t>
            </a:r>
            <a:endParaRPr sz="3200"/>
          </a:p>
        </p:txBody>
      </p:sp>
      <p:sp>
        <p:nvSpPr>
          <p:cNvPr id="55" name="Google Shape;55;p3"/>
          <p:cNvSpPr/>
          <p:nvPr/>
        </p:nvSpPr>
        <p:spPr>
          <a:xfrm>
            <a:off x="640080" y="1554480"/>
            <a:ext cx="3566160" cy="4480560"/>
          </a:xfrm>
          <a:prstGeom prst="roundRect">
            <a:avLst>
              <a:gd name="adj" fmla="val 3077"/>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56" name="Google Shape;56;p3"/>
          <p:cNvSpPr txBox="1"/>
          <p:nvPr/>
        </p:nvSpPr>
        <p:spPr>
          <a:xfrm>
            <a:off x="914400" y="1783080"/>
            <a:ext cx="30175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The Challenge</a:t>
            </a:r>
            <a:endParaRPr sz="2000">
              <a:solidFill>
                <a:schemeClr val="dk1"/>
              </a:solidFill>
              <a:latin typeface="Arial"/>
              <a:ea typeface="Arial"/>
              <a:cs typeface="Arial"/>
              <a:sym typeface="Arial"/>
            </a:endParaRPr>
          </a:p>
        </p:txBody>
      </p:sp>
      <p:sp>
        <p:nvSpPr>
          <p:cNvPr id="57" name="Google Shape;57;p3"/>
          <p:cNvSpPr txBox="1"/>
          <p:nvPr/>
        </p:nvSpPr>
        <p:spPr>
          <a:xfrm>
            <a:off x="914400" y="2377440"/>
            <a:ext cx="3017520" cy="347472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lt1"/>
              </a:buClr>
              <a:buSzPts val="2000"/>
              <a:buFont typeface="Arial"/>
              <a:buChar char="•"/>
            </a:pPr>
            <a:r>
              <a:rPr lang="en-US" sz="2000">
                <a:solidFill>
                  <a:schemeClr val="lt1"/>
                </a:solidFill>
                <a:latin typeface="Arial"/>
                <a:ea typeface="Arial"/>
                <a:cs typeface="Arial"/>
                <a:sym typeface="Arial"/>
              </a:rPr>
              <a:t>Significant reliance on consulting and project-based revenue</a:t>
            </a:r>
            <a:endParaRPr sz="2000">
              <a:solidFill>
                <a:schemeClr val="dk1"/>
              </a:solidFill>
              <a:latin typeface="Arial"/>
              <a:ea typeface="Arial"/>
              <a:cs typeface="Arial"/>
              <a:sym typeface="Arial"/>
            </a:endParaRPr>
          </a:p>
          <a:p>
            <a:pPr marL="342900" marR="0" lvl="0" indent="-34290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Need for more unrestricted funding</a:t>
            </a:r>
            <a:endParaRPr sz="2000">
              <a:solidFill>
                <a:schemeClr val="dk1"/>
              </a:solidFill>
              <a:latin typeface="Arial"/>
              <a:ea typeface="Arial"/>
              <a:cs typeface="Arial"/>
              <a:sym typeface="Arial"/>
            </a:endParaRPr>
          </a:p>
          <a:p>
            <a:pPr marL="342900" marR="0" lvl="0" indent="-34290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Limited sponsorship and individual giving revenue</a:t>
            </a:r>
            <a:endParaRPr sz="2000">
              <a:solidFill>
                <a:schemeClr val="dk1"/>
              </a:solidFill>
              <a:latin typeface="Arial"/>
              <a:ea typeface="Arial"/>
              <a:cs typeface="Arial"/>
              <a:sym typeface="Arial"/>
            </a:endParaRPr>
          </a:p>
          <a:p>
            <a:pPr marL="342900" marR="0" lvl="0" indent="-342900" algn="l" rtl="0">
              <a:spcBef>
                <a:spcPts val="1200"/>
              </a:spcBef>
              <a:spcAft>
                <a:spcPts val="0"/>
              </a:spcAft>
              <a:buClr>
                <a:schemeClr val="lt1"/>
              </a:buClr>
              <a:buSzPts val="2000"/>
              <a:buFont typeface="Arial"/>
              <a:buChar char="•"/>
            </a:pPr>
            <a:r>
              <a:rPr lang="en-US" sz="2000">
                <a:solidFill>
                  <a:schemeClr val="lt1"/>
                </a:solidFill>
                <a:latin typeface="Arial"/>
                <a:ea typeface="Arial"/>
                <a:cs typeface="Arial"/>
                <a:sym typeface="Arial"/>
              </a:rPr>
              <a:t>Limited internal fundraising capacity</a:t>
            </a:r>
            <a:endParaRPr sz="2000">
              <a:solidFill>
                <a:schemeClr val="dk1"/>
              </a:solidFill>
              <a:latin typeface="Arial"/>
              <a:ea typeface="Arial"/>
              <a:cs typeface="Arial"/>
              <a:sym typeface="Arial"/>
            </a:endParaRPr>
          </a:p>
        </p:txBody>
      </p:sp>
      <p:sp>
        <p:nvSpPr>
          <p:cNvPr id="58" name="Google Shape;58;p3"/>
          <p:cNvSpPr txBox="1"/>
          <p:nvPr/>
        </p:nvSpPr>
        <p:spPr>
          <a:xfrm>
            <a:off x="4572000" y="1560928"/>
            <a:ext cx="6976872"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What Momentum Helped Put in Place</a:t>
            </a:r>
            <a:endParaRPr sz="2400">
              <a:solidFill>
                <a:schemeClr val="dk1"/>
              </a:solidFill>
              <a:latin typeface="Arial"/>
              <a:ea typeface="Arial"/>
              <a:cs typeface="Arial"/>
              <a:sym typeface="Arial"/>
            </a:endParaRPr>
          </a:p>
        </p:txBody>
      </p:sp>
      <p:grpSp>
        <p:nvGrpSpPr>
          <p:cNvPr id="59" name="Google Shape;59;p3"/>
          <p:cNvGrpSpPr/>
          <p:nvPr/>
        </p:nvGrpSpPr>
        <p:grpSpPr>
          <a:xfrm>
            <a:off x="4572000" y="1972408"/>
            <a:ext cx="2203704" cy="4062632"/>
            <a:chOff x="4572000" y="1972408"/>
            <a:chExt cx="2203704" cy="4062632"/>
          </a:xfrm>
        </p:grpSpPr>
        <p:sp>
          <p:nvSpPr>
            <p:cNvPr id="60" name="Google Shape;60;p3"/>
            <p:cNvSpPr/>
            <p:nvPr/>
          </p:nvSpPr>
          <p:spPr>
            <a:xfrm>
              <a:off x="4572000" y="1972408"/>
              <a:ext cx="2203704" cy="4062632"/>
            </a:xfrm>
            <a:prstGeom prst="roundRect">
              <a:avLst>
                <a:gd name="adj" fmla="val 4979"/>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1" name="Google Shape;61;p3"/>
            <p:cNvSpPr/>
            <p:nvPr/>
          </p:nvSpPr>
          <p:spPr>
            <a:xfrm>
              <a:off x="4800600" y="219456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1</a:t>
              </a:r>
              <a:endParaRPr sz="1700">
                <a:solidFill>
                  <a:schemeClr val="dk1"/>
                </a:solidFill>
                <a:latin typeface="Arial"/>
                <a:ea typeface="Arial"/>
                <a:cs typeface="Arial"/>
                <a:sym typeface="Arial"/>
              </a:endParaRPr>
            </a:p>
          </p:txBody>
        </p:sp>
        <p:sp>
          <p:nvSpPr>
            <p:cNvPr id="62" name="Google Shape;62;p3"/>
            <p:cNvSpPr txBox="1"/>
            <p:nvPr/>
          </p:nvSpPr>
          <p:spPr>
            <a:xfrm>
              <a:off x="4800600" y="2834640"/>
              <a:ext cx="17830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Grant Infrastructure</a:t>
              </a:r>
              <a:endParaRPr sz="2000">
                <a:solidFill>
                  <a:schemeClr val="dk1"/>
                </a:solidFill>
                <a:latin typeface="Arial"/>
                <a:ea typeface="Arial"/>
                <a:cs typeface="Arial"/>
                <a:sym typeface="Arial"/>
              </a:endParaRPr>
            </a:p>
          </p:txBody>
        </p:sp>
        <p:sp>
          <p:nvSpPr>
            <p:cNvPr id="63" name="Google Shape;63;p3"/>
            <p:cNvSpPr txBox="1"/>
            <p:nvPr/>
          </p:nvSpPr>
          <p:spPr>
            <a:xfrm>
              <a:off x="4800600" y="3474720"/>
              <a:ext cx="1783080" cy="210312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Funder research and grants calendar</a:t>
              </a:r>
              <a:endParaRPr sz="16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600"/>
                <a:buFont typeface="Arial"/>
                <a:buChar char="•"/>
              </a:pPr>
              <a:r>
                <a:rPr lang="en-US" sz="1600">
                  <a:solidFill>
                    <a:schemeClr val="dk1"/>
                  </a:solidFill>
                  <a:latin typeface="Arial"/>
                  <a:ea typeface="Arial"/>
                  <a:cs typeface="Arial"/>
                  <a:sym typeface="Arial"/>
                </a:rPr>
                <a:t>Grant messaging and boilerplate</a:t>
              </a:r>
              <a:endParaRPr sz="16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600"/>
                <a:buFont typeface="Arial"/>
                <a:buChar char="•"/>
              </a:pPr>
              <a:r>
                <a:rPr lang="en-US" sz="1600">
                  <a:solidFill>
                    <a:schemeClr val="dk1"/>
                  </a:solidFill>
                  <a:latin typeface="Arial"/>
                  <a:ea typeface="Arial"/>
                  <a:cs typeface="Arial"/>
                  <a:sym typeface="Arial"/>
                </a:rPr>
                <a:t>Grant writing, reporting, and outreach</a:t>
              </a:r>
              <a:endParaRPr sz="1600">
                <a:solidFill>
                  <a:schemeClr val="dk1"/>
                </a:solidFill>
                <a:latin typeface="Arial"/>
                <a:ea typeface="Arial"/>
                <a:cs typeface="Arial"/>
                <a:sym typeface="Arial"/>
              </a:endParaRPr>
            </a:p>
          </p:txBody>
        </p:sp>
      </p:grpSp>
      <p:grpSp>
        <p:nvGrpSpPr>
          <p:cNvPr id="64" name="Google Shape;64;p3"/>
          <p:cNvGrpSpPr/>
          <p:nvPr/>
        </p:nvGrpSpPr>
        <p:grpSpPr>
          <a:xfrm>
            <a:off x="6958584" y="1972408"/>
            <a:ext cx="2203704" cy="4062632"/>
            <a:chOff x="6958584" y="1972408"/>
            <a:chExt cx="2203704" cy="4062632"/>
          </a:xfrm>
        </p:grpSpPr>
        <p:sp>
          <p:nvSpPr>
            <p:cNvPr id="65" name="Google Shape;65;p3"/>
            <p:cNvSpPr/>
            <p:nvPr/>
          </p:nvSpPr>
          <p:spPr>
            <a:xfrm>
              <a:off x="6958584" y="1972408"/>
              <a:ext cx="2203704" cy="4062632"/>
            </a:xfrm>
            <a:prstGeom prst="roundRect">
              <a:avLst>
                <a:gd name="adj" fmla="val 4979"/>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6" name="Google Shape;66;p3"/>
            <p:cNvSpPr/>
            <p:nvPr/>
          </p:nvSpPr>
          <p:spPr>
            <a:xfrm>
              <a:off x="7187184" y="219456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2</a:t>
              </a:r>
              <a:endParaRPr sz="1700">
                <a:solidFill>
                  <a:schemeClr val="dk1"/>
                </a:solidFill>
                <a:latin typeface="Arial"/>
                <a:ea typeface="Arial"/>
                <a:cs typeface="Arial"/>
                <a:sym typeface="Arial"/>
              </a:endParaRPr>
            </a:p>
          </p:txBody>
        </p:sp>
        <p:sp>
          <p:nvSpPr>
            <p:cNvPr id="67" name="Google Shape;67;p3"/>
            <p:cNvSpPr txBox="1"/>
            <p:nvPr/>
          </p:nvSpPr>
          <p:spPr>
            <a:xfrm>
              <a:off x="7187184" y="2834640"/>
              <a:ext cx="17830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Diversified Fundraising</a:t>
              </a:r>
              <a:endParaRPr sz="2000">
                <a:solidFill>
                  <a:schemeClr val="dk1"/>
                </a:solidFill>
                <a:latin typeface="Arial"/>
                <a:ea typeface="Arial"/>
                <a:cs typeface="Arial"/>
                <a:sym typeface="Arial"/>
              </a:endParaRPr>
            </a:p>
          </p:txBody>
        </p:sp>
        <p:sp>
          <p:nvSpPr>
            <p:cNvPr id="68" name="Google Shape;68;p3"/>
            <p:cNvSpPr txBox="1"/>
            <p:nvPr/>
          </p:nvSpPr>
          <p:spPr>
            <a:xfrm>
              <a:off x="7187184" y="3474720"/>
              <a:ext cx="1783080" cy="210312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Data Day sponsorship strategy</a:t>
              </a:r>
              <a:endParaRPr sz="16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600"/>
                <a:buFont typeface="Arial"/>
                <a:buChar char="•"/>
              </a:pPr>
              <a:r>
                <a:rPr lang="en-US" sz="1600">
                  <a:solidFill>
                    <a:schemeClr val="dk1"/>
                  </a:solidFill>
                  <a:latin typeface="Arial"/>
                  <a:ea typeface="Arial"/>
                  <a:cs typeface="Arial"/>
                  <a:sym typeface="Arial"/>
                </a:rPr>
                <a:t>Individual donor campaigns</a:t>
              </a:r>
              <a:endParaRPr sz="16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600"/>
                <a:buFont typeface="Arial"/>
                <a:buChar char="•"/>
              </a:pPr>
              <a:r>
                <a:rPr lang="en-US" sz="1600">
                  <a:solidFill>
                    <a:schemeClr val="dk1"/>
                  </a:solidFill>
                  <a:latin typeface="Arial"/>
                  <a:ea typeface="Arial"/>
                  <a:cs typeface="Arial"/>
                  <a:sym typeface="Arial"/>
                </a:rPr>
                <a:t>Development planning</a:t>
              </a:r>
              <a:endParaRPr sz="1600">
                <a:solidFill>
                  <a:schemeClr val="dk1"/>
                </a:solidFill>
                <a:latin typeface="Arial"/>
                <a:ea typeface="Arial"/>
                <a:cs typeface="Arial"/>
                <a:sym typeface="Arial"/>
              </a:endParaRPr>
            </a:p>
          </p:txBody>
        </p:sp>
      </p:grpSp>
      <p:grpSp>
        <p:nvGrpSpPr>
          <p:cNvPr id="69" name="Google Shape;69;p3"/>
          <p:cNvGrpSpPr/>
          <p:nvPr/>
        </p:nvGrpSpPr>
        <p:grpSpPr>
          <a:xfrm>
            <a:off x="9345168" y="1972408"/>
            <a:ext cx="2203704" cy="4062632"/>
            <a:chOff x="9345168" y="1972408"/>
            <a:chExt cx="2203704" cy="4062632"/>
          </a:xfrm>
        </p:grpSpPr>
        <p:sp>
          <p:nvSpPr>
            <p:cNvPr id="70" name="Google Shape;70;p3"/>
            <p:cNvSpPr/>
            <p:nvPr/>
          </p:nvSpPr>
          <p:spPr>
            <a:xfrm>
              <a:off x="9345168" y="1972408"/>
              <a:ext cx="2203704" cy="4062632"/>
            </a:xfrm>
            <a:prstGeom prst="roundRect">
              <a:avLst>
                <a:gd name="adj" fmla="val 4979"/>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1" name="Google Shape;71;p3"/>
            <p:cNvSpPr/>
            <p:nvPr/>
          </p:nvSpPr>
          <p:spPr>
            <a:xfrm>
              <a:off x="9573768" y="219456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3</a:t>
              </a:r>
              <a:endParaRPr sz="1700">
                <a:solidFill>
                  <a:schemeClr val="dk1"/>
                </a:solidFill>
                <a:latin typeface="Arial"/>
                <a:ea typeface="Arial"/>
                <a:cs typeface="Arial"/>
                <a:sym typeface="Arial"/>
              </a:endParaRPr>
            </a:p>
          </p:txBody>
        </p:sp>
        <p:sp>
          <p:nvSpPr>
            <p:cNvPr id="72" name="Google Shape;72;p3"/>
            <p:cNvSpPr txBox="1"/>
            <p:nvPr/>
          </p:nvSpPr>
          <p:spPr>
            <a:xfrm>
              <a:off x="9573768" y="2834640"/>
              <a:ext cx="178308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Organizational Capacity</a:t>
              </a:r>
              <a:endParaRPr sz="2000">
                <a:solidFill>
                  <a:schemeClr val="dk1"/>
                </a:solidFill>
                <a:latin typeface="Arial"/>
                <a:ea typeface="Arial"/>
                <a:cs typeface="Arial"/>
                <a:sym typeface="Arial"/>
              </a:endParaRPr>
            </a:p>
          </p:txBody>
        </p:sp>
        <p:sp>
          <p:nvSpPr>
            <p:cNvPr id="73" name="Google Shape;73;p3"/>
            <p:cNvSpPr txBox="1"/>
            <p:nvPr/>
          </p:nvSpPr>
          <p:spPr>
            <a:xfrm>
              <a:off x="9573768" y="3474720"/>
              <a:ext cx="1879678" cy="210312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Funder relationship strategy</a:t>
              </a:r>
              <a:endParaRPr sz="16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600"/>
                <a:buFont typeface="Arial"/>
                <a:buChar char="•"/>
              </a:pPr>
              <a:r>
                <a:rPr lang="en-US" sz="1600">
                  <a:solidFill>
                    <a:schemeClr val="dk1"/>
                  </a:solidFill>
                  <a:latin typeface="Arial"/>
                  <a:ea typeface="Arial"/>
                  <a:cs typeface="Arial"/>
                  <a:sym typeface="Arial"/>
                </a:rPr>
                <a:t>Visibility and communications</a:t>
              </a:r>
              <a:endParaRPr sz="1600">
                <a:solidFill>
                  <a:schemeClr val="dk1"/>
                </a:solidFill>
                <a:latin typeface="Arial"/>
                <a:ea typeface="Arial"/>
                <a:cs typeface="Arial"/>
                <a:sym typeface="Arial"/>
              </a:endParaRPr>
            </a:p>
          </p:txBody>
        </p:sp>
      </p:grpSp>
      <p:sp>
        <p:nvSpPr>
          <p:cNvPr id="74" name="Google Shape;74;p3"/>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3</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436A05EB-E75B-E5DF-1C1D-0A80BB683748}"/>
              </a:ext>
            </a:extLst>
          </p:cNvPr>
          <p:cNvSpPr txBox="1"/>
          <p:nvPr/>
        </p:nvSpPr>
        <p:spPr>
          <a:xfrm>
            <a:off x="228600" y="6355080"/>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p:tgtEl>
                                          <p:spTgt spid="58"/>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p:tgtEl>
                                          <p:spTgt spid="59"/>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p:tgtEl>
                                          <p:spTgt spid="64"/>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additive="base">
                                        <p:cTn id="22" dur="500"/>
                                        <p:tgtEl>
                                          <p:spTgt spid="6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The Results</a:t>
            </a:r>
            <a:endParaRPr sz="3200"/>
          </a:p>
        </p:txBody>
      </p:sp>
      <p:sp>
        <p:nvSpPr>
          <p:cNvPr id="81" name="Google Shape;81;p4"/>
          <p:cNvSpPr txBox="1"/>
          <p:nvPr/>
        </p:nvSpPr>
        <p:spPr>
          <a:xfrm>
            <a:off x="640080" y="1097280"/>
            <a:ext cx="10908792"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What happened over a three-year partnership</a:t>
            </a:r>
            <a:endParaRPr sz="2000">
              <a:solidFill>
                <a:schemeClr val="dk1"/>
              </a:solidFill>
              <a:latin typeface="Arial"/>
              <a:ea typeface="Arial"/>
              <a:cs typeface="Arial"/>
              <a:sym typeface="Arial"/>
            </a:endParaRPr>
          </a:p>
        </p:txBody>
      </p:sp>
      <p:sp>
        <p:nvSpPr>
          <p:cNvPr id="82" name="Google Shape;82;p4"/>
          <p:cNvSpPr/>
          <p:nvPr/>
        </p:nvSpPr>
        <p:spPr>
          <a:xfrm>
            <a:off x="640080" y="1645920"/>
            <a:ext cx="3392424" cy="2148840"/>
          </a:xfrm>
          <a:prstGeom prst="roundRect">
            <a:avLst>
              <a:gd name="adj" fmla="val 5106"/>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3" name="Google Shape;83;p4"/>
          <p:cNvSpPr txBox="1"/>
          <p:nvPr/>
        </p:nvSpPr>
        <p:spPr>
          <a:xfrm>
            <a:off x="914400" y="1783080"/>
            <a:ext cx="2843784"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6000"/>
              <a:buFont typeface="Arial"/>
              <a:buNone/>
            </a:pPr>
            <a:r>
              <a:rPr lang="en-US" sz="6000" b="1">
                <a:solidFill>
                  <a:schemeClr val="dk1"/>
                </a:solidFill>
                <a:latin typeface="Arial"/>
                <a:ea typeface="Arial"/>
                <a:cs typeface="Arial"/>
                <a:sym typeface="Arial"/>
              </a:rPr>
              <a:t>373%</a:t>
            </a:r>
            <a:endParaRPr sz="6000">
              <a:solidFill>
                <a:schemeClr val="dk1"/>
              </a:solidFill>
              <a:latin typeface="Arial"/>
              <a:ea typeface="Arial"/>
              <a:cs typeface="Arial"/>
              <a:sym typeface="Arial"/>
            </a:endParaRPr>
          </a:p>
        </p:txBody>
      </p:sp>
      <p:sp>
        <p:nvSpPr>
          <p:cNvPr id="84" name="Google Shape;84;p4"/>
          <p:cNvSpPr txBox="1"/>
          <p:nvPr/>
        </p:nvSpPr>
        <p:spPr>
          <a:xfrm>
            <a:off x="914400" y="2743200"/>
            <a:ext cx="2843784"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increase in grant revenue</a:t>
            </a:r>
            <a:endParaRPr sz="1800">
              <a:solidFill>
                <a:schemeClr val="dk1"/>
              </a:solidFill>
              <a:latin typeface="Arial"/>
              <a:ea typeface="Arial"/>
              <a:cs typeface="Arial"/>
              <a:sym typeface="Arial"/>
            </a:endParaRPr>
          </a:p>
        </p:txBody>
      </p:sp>
      <p:sp>
        <p:nvSpPr>
          <p:cNvPr id="85" name="Google Shape;85;p4"/>
          <p:cNvSpPr txBox="1"/>
          <p:nvPr/>
        </p:nvSpPr>
        <p:spPr>
          <a:xfrm>
            <a:off x="914400" y="3127248"/>
            <a:ext cx="2843784"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2000"/>
              <a:buFont typeface="Arial"/>
              <a:buNone/>
            </a:pPr>
            <a:r>
              <a:rPr lang="en-US" sz="2000">
                <a:solidFill>
                  <a:schemeClr val="accent5"/>
                </a:solidFill>
                <a:latin typeface="Arial"/>
                <a:ea typeface="Arial"/>
                <a:cs typeface="Arial"/>
                <a:sym typeface="Arial"/>
              </a:rPr>
              <a:t>$108,000 to $510,501</a:t>
            </a:r>
            <a:endParaRPr sz="2000">
              <a:solidFill>
                <a:schemeClr val="dk1"/>
              </a:solidFill>
              <a:latin typeface="Arial"/>
              <a:ea typeface="Arial"/>
              <a:cs typeface="Arial"/>
              <a:sym typeface="Arial"/>
            </a:endParaRPr>
          </a:p>
        </p:txBody>
      </p:sp>
      <p:sp>
        <p:nvSpPr>
          <p:cNvPr id="86" name="Google Shape;86;p4"/>
          <p:cNvSpPr/>
          <p:nvPr/>
        </p:nvSpPr>
        <p:spPr>
          <a:xfrm>
            <a:off x="4398264" y="1645920"/>
            <a:ext cx="3392424" cy="2148840"/>
          </a:xfrm>
          <a:prstGeom prst="roundRect">
            <a:avLst>
              <a:gd name="adj" fmla="val 5106"/>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7" name="Google Shape;87;p4"/>
          <p:cNvSpPr txBox="1"/>
          <p:nvPr/>
        </p:nvSpPr>
        <p:spPr>
          <a:xfrm>
            <a:off x="4672584" y="1783080"/>
            <a:ext cx="2843784"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6000"/>
              <a:buFont typeface="Arial"/>
              <a:buNone/>
            </a:pPr>
            <a:r>
              <a:rPr lang="en-US" sz="6000" b="1">
                <a:solidFill>
                  <a:schemeClr val="dk1"/>
                </a:solidFill>
                <a:latin typeface="Arial"/>
                <a:ea typeface="Arial"/>
                <a:cs typeface="Arial"/>
                <a:sym typeface="Arial"/>
              </a:rPr>
              <a:t>$58,926</a:t>
            </a:r>
            <a:endParaRPr sz="6000">
              <a:solidFill>
                <a:schemeClr val="dk1"/>
              </a:solidFill>
              <a:latin typeface="Arial"/>
              <a:ea typeface="Arial"/>
              <a:cs typeface="Arial"/>
              <a:sym typeface="Arial"/>
            </a:endParaRPr>
          </a:p>
        </p:txBody>
      </p:sp>
      <p:sp>
        <p:nvSpPr>
          <p:cNvPr id="88" name="Google Shape;88;p4"/>
          <p:cNvSpPr txBox="1"/>
          <p:nvPr/>
        </p:nvSpPr>
        <p:spPr>
          <a:xfrm>
            <a:off x="4672584" y="2743200"/>
            <a:ext cx="2843784"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in Data Day sponsorships</a:t>
            </a:r>
            <a:endParaRPr sz="1800">
              <a:solidFill>
                <a:schemeClr val="dk1"/>
              </a:solidFill>
              <a:latin typeface="Arial"/>
              <a:ea typeface="Arial"/>
              <a:cs typeface="Arial"/>
              <a:sym typeface="Arial"/>
            </a:endParaRPr>
          </a:p>
        </p:txBody>
      </p:sp>
      <p:sp>
        <p:nvSpPr>
          <p:cNvPr id="89" name="Google Shape;89;p4"/>
          <p:cNvSpPr txBox="1"/>
          <p:nvPr/>
        </p:nvSpPr>
        <p:spPr>
          <a:xfrm>
            <a:off x="4672584" y="3127248"/>
            <a:ext cx="2843784"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US" sz="2000">
                <a:solidFill>
                  <a:schemeClr val="accent5"/>
                </a:solidFill>
                <a:latin typeface="Arial"/>
                <a:ea typeface="Arial"/>
                <a:cs typeface="Arial"/>
                <a:sym typeface="Arial"/>
              </a:rPr>
              <a:t>$0 to$ 58,926</a:t>
            </a:r>
            <a:endParaRPr sz="2000">
              <a:solidFill>
                <a:schemeClr val="dk1"/>
              </a:solidFill>
              <a:latin typeface="Arial"/>
              <a:ea typeface="Arial"/>
              <a:cs typeface="Arial"/>
              <a:sym typeface="Arial"/>
            </a:endParaRPr>
          </a:p>
        </p:txBody>
      </p:sp>
      <p:sp>
        <p:nvSpPr>
          <p:cNvPr id="90" name="Google Shape;90;p4"/>
          <p:cNvSpPr/>
          <p:nvPr/>
        </p:nvSpPr>
        <p:spPr>
          <a:xfrm>
            <a:off x="8156448" y="1645920"/>
            <a:ext cx="3392424" cy="2148840"/>
          </a:xfrm>
          <a:prstGeom prst="roundRect">
            <a:avLst>
              <a:gd name="adj" fmla="val 5106"/>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1" name="Google Shape;91;p4"/>
          <p:cNvSpPr txBox="1"/>
          <p:nvPr/>
        </p:nvSpPr>
        <p:spPr>
          <a:xfrm>
            <a:off x="8430768" y="1783080"/>
            <a:ext cx="2843784"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6000"/>
              <a:buFont typeface="Arial"/>
              <a:buNone/>
            </a:pPr>
            <a:r>
              <a:rPr lang="en-US" sz="6000" b="1">
                <a:solidFill>
                  <a:schemeClr val="dk1"/>
                </a:solidFill>
                <a:latin typeface="Arial"/>
                <a:ea typeface="Arial"/>
                <a:cs typeface="Arial"/>
                <a:sym typeface="Arial"/>
              </a:rPr>
              <a:t>2,622%</a:t>
            </a:r>
            <a:endParaRPr sz="6000">
              <a:solidFill>
                <a:schemeClr val="dk1"/>
              </a:solidFill>
              <a:latin typeface="Arial"/>
              <a:ea typeface="Arial"/>
              <a:cs typeface="Arial"/>
              <a:sym typeface="Arial"/>
            </a:endParaRPr>
          </a:p>
        </p:txBody>
      </p:sp>
      <p:sp>
        <p:nvSpPr>
          <p:cNvPr id="92" name="Google Shape;92;p4"/>
          <p:cNvSpPr txBox="1"/>
          <p:nvPr/>
        </p:nvSpPr>
        <p:spPr>
          <a:xfrm>
            <a:off x="8430767" y="2747772"/>
            <a:ext cx="3118105" cy="30175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increase in individual giving</a:t>
            </a:r>
            <a:endParaRPr sz="1800">
              <a:solidFill>
                <a:schemeClr val="dk1"/>
              </a:solidFill>
              <a:latin typeface="Arial"/>
              <a:ea typeface="Arial"/>
              <a:cs typeface="Arial"/>
              <a:sym typeface="Arial"/>
            </a:endParaRPr>
          </a:p>
        </p:txBody>
      </p:sp>
      <p:sp>
        <p:nvSpPr>
          <p:cNvPr id="93" name="Google Shape;93;p4"/>
          <p:cNvSpPr txBox="1"/>
          <p:nvPr/>
        </p:nvSpPr>
        <p:spPr>
          <a:xfrm>
            <a:off x="8430768" y="3127248"/>
            <a:ext cx="2843784"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800"/>
              <a:buFont typeface="Arial"/>
              <a:buNone/>
            </a:pPr>
            <a:r>
              <a:rPr lang="en-US" sz="1800">
                <a:solidFill>
                  <a:schemeClr val="accent5"/>
                </a:solidFill>
                <a:latin typeface="Arial"/>
                <a:ea typeface="Arial"/>
                <a:cs typeface="Arial"/>
                <a:sym typeface="Arial"/>
              </a:rPr>
              <a:t>$900 to $24,502</a:t>
            </a:r>
            <a:endParaRPr sz="1800">
              <a:solidFill>
                <a:schemeClr val="dk1"/>
              </a:solidFill>
              <a:latin typeface="Arial"/>
              <a:ea typeface="Arial"/>
              <a:cs typeface="Arial"/>
              <a:sym typeface="Arial"/>
            </a:endParaRPr>
          </a:p>
        </p:txBody>
      </p:sp>
      <p:grpSp>
        <p:nvGrpSpPr>
          <p:cNvPr id="94" name="Google Shape;94;p4"/>
          <p:cNvGrpSpPr/>
          <p:nvPr/>
        </p:nvGrpSpPr>
        <p:grpSpPr>
          <a:xfrm>
            <a:off x="640075" y="4023205"/>
            <a:ext cx="10908792" cy="2331651"/>
            <a:chOff x="640080" y="4023360"/>
            <a:chExt cx="10908792" cy="2057400"/>
          </a:xfrm>
        </p:grpSpPr>
        <p:sp>
          <p:nvSpPr>
            <p:cNvPr id="95" name="Google Shape;95;p4"/>
            <p:cNvSpPr/>
            <p:nvPr/>
          </p:nvSpPr>
          <p:spPr>
            <a:xfrm>
              <a:off x="640080" y="4023360"/>
              <a:ext cx="10908792" cy="2057400"/>
            </a:xfrm>
            <a:prstGeom prst="roundRect">
              <a:avLst>
                <a:gd name="adj" fmla="val 5333"/>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6" name="Google Shape;96;p4"/>
            <p:cNvSpPr txBox="1"/>
            <p:nvPr/>
          </p:nvSpPr>
          <p:spPr>
            <a:xfrm>
              <a:off x="914400" y="4206240"/>
              <a:ext cx="1033272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The bigger outcome: greater organizational capacity</a:t>
              </a:r>
              <a:endParaRPr sz="2400">
                <a:solidFill>
                  <a:schemeClr val="dk1"/>
                </a:solidFill>
                <a:latin typeface="Arial"/>
                <a:ea typeface="Arial"/>
                <a:cs typeface="Arial"/>
                <a:sym typeface="Arial"/>
              </a:endParaRPr>
            </a:p>
          </p:txBody>
        </p:sp>
      </p:grpSp>
      <p:grpSp>
        <p:nvGrpSpPr>
          <p:cNvPr id="97" name="Google Shape;97;p4"/>
          <p:cNvGrpSpPr/>
          <p:nvPr/>
        </p:nvGrpSpPr>
        <p:grpSpPr>
          <a:xfrm>
            <a:off x="914400" y="4846320"/>
            <a:ext cx="1874520" cy="1124712"/>
            <a:chOff x="914400" y="4846320"/>
            <a:chExt cx="1874520" cy="1124712"/>
          </a:xfrm>
        </p:grpSpPr>
        <p:sp>
          <p:nvSpPr>
            <p:cNvPr id="98" name="Google Shape;98;p4"/>
            <p:cNvSpPr/>
            <p:nvPr/>
          </p:nvSpPr>
          <p:spPr>
            <a:xfrm>
              <a:off x="914400" y="4846320"/>
              <a:ext cx="146304" cy="146304"/>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9" name="Google Shape;99;p4"/>
            <p:cNvSpPr txBox="1"/>
            <p:nvPr/>
          </p:nvSpPr>
          <p:spPr>
            <a:xfrm>
              <a:off x="914400" y="5102352"/>
              <a:ext cx="187452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More unrestricted and multi-year funding</a:t>
              </a:r>
              <a:endParaRPr sz="1800">
                <a:solidFill>
                  <a:schemeClr val="dk1"/>
                </a:solidFill>
                <a:latin typeface="Arial"/>
                <a:ea typeface="Arial"/>
                <a:cs typeface="Arial"/>
                <a:sym typeface="Arial"/>
              </a:endParaRPr>
            </a:p>
          </p:txBody>
        </p:sp>
      </p:grpSp>
      <p:grpSp>
        <p:nvGrpSpPr>
          <p:cNvPr id="100" name="Google Shape;100;p4"/>
          <p:cNvGrpSpPr/>
          <p:nvPr/>
        </p:nvGrpSpPr>
        <p:grpSpPr>
          <a:xfrm>
            <a:off x="3017520" y="4846320"/>
            <a:ext cx="1874520" cy="1124712"/>
            <a:chOff x="3017520" y="4846320"/>
            <a:chExt cx="1874520" cy="1124712"/>
          </a:xfrm>
        </p:grpSpPr>
        <p:sp>
          <p:nvSpPr>
            <p:cNvPr id="101" name="Google Shape;101;p4"/>
            <p:cNvSpPr/>
            <p:nvPr/>
          </p:nvSpPr>
          <p:spPr>
            <a:xfrm>
              <a:off x="3017520" y="4846320"/>
              <a:ext cx="146304" cy="146304"/>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2" name="Google Shape;102;p4"/>
            <p:cNvSpPr txBox="1"/>
            <p:nvPr/>
          </p:nvSpPr>
          <p:spPr>
            <a:xfrm>
              <a:off x="3017520" y="5102352"/>
              <a:ext cx="187452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Reduced reliance on consulting contracts</a:t>
              </a:r>
              <a:endParaRPr sz="1800">
                <a:solidFill>
                  <a:schemeClr val="dk1"/>
                </a:solidFill>
                <a:latin typeface="Arial"/>
                <a:ea typeface="Arial"/>
                <a:cs typeface="Arial"/>
                <a:sym typeface="Arial"/>
              </a:endParaRPr>
            </a:p>
          </p:txBody>
        </p:sp>
      </p:grpSp>
      <p:grpSp>
        <p:nvGrpSpPr>
          <p:cNvPr id="103" name="Google Shape;103;p4"/>
          <p:cNvGrpSpPr/>
          <p:nvPr/>
        </p:nvGrpSpPr>
        <p:grpSpPr>
          <a:xfrm>
            <a:off x="5120640" y="4846320"/>
            <a:ext cx="1874520" cy="1124712"/>
            <a:chOff x="5120640" y="4846320"/>
            <a:chExt cx="1874520" cy="1124712"/>
          </a:xfrm>
        </p:grpSpPr>
        <p:sp>
          <p:nvSpPr>
            <p:cNvPr id="104" name="Google Shape;104;p4"/>
            <p:cNvSpPr/>
            <p:nvPr/>
          </p:nvSpPr>
          <p:spPr>
            <a:xfrm>
              <a:off x="5120640" y="4846320"/>
              <a:ext cx="146304" cy="146304"/>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5" name="Google Shape;105;p4"/>
            <p:cNvSpPr txBox="1"/>
            <p:nvPr/>
          </p:nvSpPr>
          <p:spPr>
            <a:xfrm>
              <a:off x="5120640" y="5102352"/>
              <a:ext cx="187452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Additional staffing</a:t>
              </a:r>
              <a:endParaRPr sz="1800">
                <a:solidFill>
                  <a:schemeClr val="dk1"/>
                </a:solidFill>
                <a:latin typeface="Arial"/>
                <a:ea typeface="Arial"/>
                <a:cs typeface="Arial"/>
                <a:sym typeface="Arial"/>
              </a:endParaRPr>
            </a:p>
          </p:txBody>
        </p:sp>
      </p:grpSp>
      <p:grpSp>
        <p:nvGrpSpPr>
          <p:cNvPr id="106" name="Google Shape;106;p4"/>
          <p:cNvGrpSpPr/>
          <p:nvPr/>
        </p:nvGrpSpPr>
        <p:grpSpPr>
          <a:xfrm>
            <a:off x="7223760" y="4846320"/>
            <a:ext cx="1874520" cy="1124712"/>
            <a:chOff x="7223760" y="4846320"/>
            <a:chExt cx="1874520" cy="1124712"/>
          </a:xfrm>
        </p:grpSpPr>
        <p:sp>
          <p:nvSpPr>
            <p:cNvPr id="107" name="Google Shape;107;p4"/>
            <p:cNvSpPr/>
            <p:nvPr/>
          </p:nvSpPr>
          <p:spPr>
            <a:xfrm>
              <a:off x="7223760" y="4846320"/>
              <a:ext cx="146304" cy="146304"/>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8" name="Google Shape;108;p4"/>
            <p:cNvSpPr txBox="1"/>
            <p:nvPr/>
          </p:nvSpPr>
          <p:spPr>
            <a:xfrm>
              <a:off x="7223760" y="5102352"/>
              <a:ext cx="187452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Greater ability to pursue high-impact projects</a:t>
              </a:r>
              <a:endParaRPr sz="1800">
                <a:solidFill>
                  <a:schemeClr val="dk1"/>
                </a:solidFill>
                <a:latin typeface="Arial"/>
                <a:ea typeface="Arial"/>
                <a:cs typeface="Arial"/>
                <a:sym typeface="Arial"/>
              </a:endParaRPr>
            </a:p>
          </p:txBody>
        </p:sp>
      </p:grpSp>
      <p:grpSp>
        <p:nvGrpSpPr>
          <p:cNvPr id="109" name="Google Shape;109;p4"/>
          <p:cNvGrpSpPr/>
          <p:nvPr/>
        </p:nvGrpSpPr>
        <p:grpSpPr>
          <a:xfrm>
            <a:off x="9326880" y="4846320"/>
            <a:ext cx="1874520" cy="1124712"/>
            <a:chOff x="9326880" y="4846320"/>
            <a:chExt cx="1874520" cy="1124712"/>
          </a:xfrm>
        </p:grpSpPr>
        <p:sp>
          <p:nvSpPr>
            <p:cNvPr id="110" name="Google Shape;110;p4"/>
            <p:cNvSpPr/>
            <p:nvPr/>
          </p:nvSpPr>
          <p:spPr>
            <a:xfrm>
              <a:off x="9326880" y="4846320"/>
              <a:ext cx="146304" cy="146304"/>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1" name="Google Shape;111;p4"/>
            <p:cNvSpPr txBox="1"/>
            <p:nvPr/>
          </p:nvSpPr>
          <p:spPr>
            <a:xfrm>
              <a:off x="9326880" y="5102352"/>
              <a:ext cx="1874520"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Stronger funder relationships</a:t>
              </a:r>
              <a:endParaRPr sz="1800">
                <a:solidFill>
                  <a:schemeClr val="dk1"/>
                </a:solidFill>
                <a:latin typeface="Arial"/>
                <a:ea typeface="Arial"/>
                <a:cs typeface="Arial"/>
                <a:sym typeface="Arial"/>
              </a:endParaRPr>
            </a:p>
          </p:txBody>
        </p:sp>
      </p:grpSp>
      <p:sp>
        <p:nvSpPr>
          <p:cNvPr id="112" name="Google Shape;112;p4"/>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4</a:t>
            </a:fld>
            <a:endParaRPr sz="1000" dirty="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The Proposals Weren't the Starting Point</a:t>
            </a:r>
            <a:endParaRPr sz="3200"/>
          </a:p>
        </p:txBody>
      </p:sp>
      <p:sp>
        <p:nvSpPr>
          <p:cNvPr id="119" name="Google Shape;119;p5"/>
          <p:cNvSpPr txBox="1"/>
          <p:nvPr/>
        </p:nvSpPr>
        <p:spPr>
          <a:xfrm>
            <a:off x="640080" y="1280160"/>
            <a:ext cx="10908792"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Strong grant proposals are the product of strong fundraising infrastructure.</a:t>
            </a:r>
            <a:endParaRPr sz="2000">
              <a:solidFill>
                <a:schemeClr val="dk1"/>
              </a:solidFill>
              <a:latin typeface="Arial"/>
              <a:ea typeface="Arial"/>
              <a:cs typeface="Arial"/>
              <a:sym typeface="Arial"/>
            </a:endParaRPr>
          </a:p>
        </p:txBody>
      </p:sp>
      <p:sp>
        <p:nvSpPr>
          <p:cNvPr id="120" name="Google Shape;120;p5"/>
          <p:cNvSpPr/>
          <p:nvPr/>
        </p:nvSpPr>
        <p:spPr>
          <a:xfrm>
            <a:off x="640080" y="2103120"/>
            <a:ext cx="1874520" cy="2011680"/>
          </a:xfrm>
          <a:prstGeom prst="roundRect">
            <a:avLst>
              <a:gd name="adj" fmla="val 585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1" name="Google Shape;121;p5"/>
          <p:cNvSpPr/>
          <p:nvPr/>
        </p:nvSpPr>
        <p:spPr>
          <a:xfrm>
            <a:off x="1303020" y="2331720"/>
            <a:ext cx="548640" cy="54864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1</a:t>
            </a:r>
            <a:endParaRPr sz="1800">
              <a:solidFill>
                <a:schemeClr val="dk1"/>
              </a:solidFill>
              <a:latin typeface="Arial"/>
              <a:ea typeface="Arial"/>
              <a:cs typeface="Arial"/>
              <a:sym typeface="Arial"/>
            </a:endParaRPr>
          </a:p>
        </p:txBody>
      </p:sp>
      <p:sp>
        <p:nvSpPr>
          <p:cNvPr id="122" name="Google Shape;122;p5"/>
          <p:cNvSpPr txBox="1"/>
          <p:nvPr/>
        </p:nvSpPr>
        <p:spPr>
          <a:xfrm>
            <a:off x="731520" y="3063240"/>
            <a:ext cx="169164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Organizational Readiness</a:t>
            </a:r>
            <a:endParaRPr sz="1600">
              <a:solidFill>
                <a:schemeClr val="dk1"/>
              </a:solidFill>
              <a:latin typeface="Arial"/>
              <a:ea typeface="Arial"/>
              <a:cs typeface="Arial"/>
              <a:sym typeface="Arial"/>
            </a:endParaRPr>
          </a:p>
        </p:txBody>
      </p:sp>
      <p:sp>
        <p:nvSpPr>
          <p:cNvPr id="123" name="Google Shape;123;p5"/>
          <p:cNvSpPr txBox="1"/>
          <p:nvPr/>
        </p:nvSpPr>
        <p:spPr>
          <a:xfrm>
            <a:off x="2514600" y="2788920"/>
            <a:ext cx="384048"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1"/>
              </a:buClr>
              <a:buSzPts val="2800"/>
              <a:buFont typeface="Arial"/>
              <a:buNone/>
            </a:pPr>
            <a:r>
              <a:rPr lang="en-US" sz="2800" b="1">
                <a:solidFill>
                  <a:schemeClr val="accent1"/>
                </a:solidFill>
                <a:latin typeface="Arial"/>
                <a:ea typeface="Arial"/>
                <a:cs typeface="Arial"/>
                <a:sym typeface="Arial"/>
              </a:rPr>
              <a:t>+</a:t>
            </a:r>
            <a:endParaRPr sz="2800">
              <a:solidFill>
                <a:schemeClr val="dk1"/>
              </a:solidFill>
              <a:latin typeface="Arial"/>
              <a:ea typeface="Arial"/>
              <a:cs typeface="Arial"/>
              <a:sym typeface="Arial"/>
            </a:endParaRPr>
          </a:p>
        </p:txBody>
      </p:sp>
      <p:sp>
        <p:nvSpPr>
          <p:cNvPr id="124" name="Google Shape;124;p5"/>
          <p:cNvSpPr/>
          <p:nvPr/>
        </p:nvSpPr>
        <p:spPr>
          <a:xfrm>
            <a:off x="2898648" y="2103120"/>
            <a:ext cx="1874520" cy="2011680"/>
          </a:xfrm>
          <a:prstGeom prst="roundRect">
            <a:avLst>
              <a:gd name="adj" fmla="val 585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5" name="Google Shape;125;p5"/>
          <p:cNvSpPr/>
          <p:nvPr/>
        </p:nvSpPr>
        <p:spPr>
          <a:xfrm>
            <a:off x="3561588" y="2331720"/>
            <a:ext cx="548640" cy="54864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2</a:t>
            </a:r>
            <a:endParaRPr sz="1800">
              <a:solidFill>
                <a:schemeClr val="dk1"/>
              </a:solidFill>
              <a:latin typeface="Arial"/>
              <a:ea typeface="Arial"/>
              <a:cs typeface="Arial"/>
              <a:sym typeface="Arial"/>
            </a:endParaRPr>
          </a:p>
        </p:txBody>
      </p:sp>
      <p:sp>
        <p:nvSpPr>
          <p:cNvPr id="126" name="Google Shape;126;p5"/>
          <p:cNvSpPr txBox="1"/>
          <p:nvPr/>
        </p:nvSpPr>
        <p:spPr>
          <a:xfrm>
            <a:off x="2990088" y="3063240"/>
            <a:ext cx="169164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Funder Fit</a:t>
            </a:r>
            <a:endParaRPr sz="1600">
              <a:solidFill>
                <a:schemeClr val="dk1"/>
              </a:solidFill>
              <a:latin typeface="Arial"/>
              <a:ea typeface="Arial"/>
              <a:cs typeface="Arial"/>
              <a:sym typeface="Arial"/>
            </a:endParaRPr>
          </a:p>
        </p:txBody>
      </p:sp>
      <p:sp>
        <p:nvSpPr>
          <p:cNvPr id="127" name="Google Shape;127;p5"/>
          <p:cNvSpPr txBox="1"/>
          <p:nvPr/>
        </p:nvSpPr>
        <p:spPr>
          <a:xfrm>
            <a:off x="4773168" y="2788920"/>
            <a:ext cx="384048"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1"/>
              </a:buClr>
              <a:buSzPts val="2800"/>
              <a:buFont typeface="Arial"/>
              <a:buNone/>
            </a:pPr>
            <a:r>
              <a:rPr lang="en-US" sz="2800" b="1">
                <a:solidFill>
                  <a:schemeClr val="accent1"/>
                </a:solidFill>
                <a:latin typeface="Arial"/>
                <a:ea typeface="Arial"/>
                <a:cs typeface="Arial"/>
                <a:sym typeface="Arial"/>
              </a:rPr>
              <a:t>+</a:t>
            </a:r>
            <a:endParaRPr sz="2800">
              <a:solidFill>
                <a:schemeClr val="dk1"/>
              </a:solidFill>
              <a:latin typeface="Arial"/>
              <a:ea typeface="Arial"/>
              <a:cs typeface="Arial"/>
              <a:sym typeface="Arial"/>
            </a:endParaRPr>
          </a:p>
        </p:txBody>
      </p:sp>
      <p:sp>
        <p:nvSpPr>
          <p:cNvPr id="128" name="Google Shape;128;p5"/>
          <p:cNvSpPr/>
          <p:nvPr/>
        </p:nvSpPr>
        <p:spPr>
          <a:xfrm>
            <a:off x="5157216" y="2103120"/>
            <a:ext cx="1874520" cy="2011680"/>
          </a:xfrm>
          <a:prstGeom prst="roundRect">
            <a:avLst>
              <a:gd name="adj" fmla="val 585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9" name="Google Shape;129;p5"/>
          <p:cNvSpPr/>
          <p:nvPr/>
        </p:nvSpPr>
        <p:spPr>
          <a:xfrm>
            <a:off x="5820156" y="2331720"/>
            <a:ext cx="548640" cy="54864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3</a:t>
            </a:r>
            <a:endParaRPr sz="1800">
              <a:solidFill>
                <a:schemeClr val="dk1"/>
              </a:solidFill>
              <a:latin typeface="Arial"/>
              <a:ea typeface="Arial"/>
              <a:cs typeface="Arial"/>
              <a:sym typeface="Arial"/>
            </a:endParaRPr>
          </a:p>
        </p:txBody>
      </p:sp>
      <p:sp>
        <p:nvSpPr>
          <p:cNvPr id="130" name="Google Shape;130;p5"/>
          <p:cNvSpPr txBox="1"/>
          <p:nvPr/>
        </p:nvSpPr>
        <p:spPr>
          <a:xfrm>
            <a:off x="5248656" y="3063240"/>
            <a:ext cx="169164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Relationships</a:t>
            </a:r>
            <a:endParaRPr sz="1600">
              <a:solidFill>
                <a:schemeClr val="dk1"/>
              </a:solidFill>
              <a:latin typeface="Arial"/>
              <a:ea typeface="Arial"/>
              <a:cs typeface="Arial"/>
              <a:sym typeface="Arial"/>
            </a:endParaRPr>
          </a:p>
        </p:txBody>
      </p:sp>
      <p:sp>
        <p:nvSpPr>
          <p:cNvPr id="131" name="Google Shape;131;p5"/>
          <p:cNvSpPr txBox="1"/>
          <p:nvPr/>
        </p:nvSpPr>
        <p:spPr>
          <a:xfrm>
            <a:off x="7031736" y="2788920"/>
            <a:ext cx="384048"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1"/>
              </a:buClr>
              <a:buSzPts val="2800"/>
              <a:buFont typeface="Arial"/>
              <a:buNone/>
            </a:pPr>
            <a:r>
              <a:rPr lang="en-US" sz="2800" b="1">
                <a:solidFill>
                  <a:schemeClr val="accent1"/>
                </a:solidFill>
                <a:latin typeface="Arial"/>
                <a:ea typeface="Arial"/>
                <a:cs typeface="Arial"/>
                <a:sym typeface="Arial"/>
              </a:rPr>
              <a:t>+</a:t>
            </a:r>
            <a:endParaRPr sz="2800">
              <a:solidFill>
                <a:schemeClr val="dk1"/>
              </a:solidFill>
              <a:latin typeface="Arial"/>
              <a:ea typeface="Arial"/>
              <a:cs typeface="Arial"/>
              <a:sym typeface="Arial"/>
            </a:endParaRPr>
          </a:p>
        </p:txBody>
      </p:sp>
      <p:sp>
        <p:nvSpPr>
          <p:cNvPr id="132" name="Google Shape;132;p5"/>
          <p:cNvSpPr/>
          <p:nvPr/>
        </p:nvSpPr>
        <p:spPr>
          <a:xfrm>
            <a:off x="7415784" y="2103120"/>
            <a:ext cx="1874520" cy="2011680"/>
          </a:xfrm>
          <a:prstGeom prst="roundRect">
            <a:avLst>
              <a:gd name="adj" fmla="val 585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3" name="Google Shape;133;p5"/>
          <p:cNvSpPr/>
          <p:nvPr/>
        </p:nvSpPr>
        <p:spPr>
          <a:xfrm>
            <a:off x="8078724" y="2331720"/>
            <a:ext cx="548640" cy="54864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4</a:t>
            </a:r>
            <a:endParaRPr sz="1800">
              <a:solidFill>
                <a:schemeClr val="dk1"/>
              </a:solidFill>
              <a:latin typeface="Arial"/>
              <a:ea typeface="Arial"/>
              <a:cs typeface="Arial"/>
              <a:sym typeface="Arial"/>
            </a:endParaRPr>
          </a:p>
        </p:txBody>
      </p:sp>
      <p:sp>
        <p:nvSpPr>
          <p:cNvPr id="134" name="Google Shape;134;p5"/>
          <p:cNvSpPr txBox="1"/>
          <p:nvPr/>
        </p:nvSpPr>
        <p:spPr>
          <a:xfrm>
            <a:off x="7507224" y="3063240"/>
            <a:ext cx="169164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Clear Messaging</a:t>
            </a:r>
            <a:endParaRPr sz="1600">
              <a:solidFill>
                <a:schemeClr val="dk1"/>
              </a:solidFill>
              <a:latin typeface="Arial"/>
              <a:ea typeface="Arial"/>
              <a:cs typeface="Arial"/>
              <a:sym typeface="Arial"/>
            </a:endParaRPr>
          </a:p>
        </p:txBody>
      </p:sp>
      <p:sp>
        <p:nvSpPr>
          <p:cNvPr id="135" name="Google Shape;135;p5"/>
          <p:cNvSpPr txBox="1"/>
          <p:nvPr/>
        </p:nvSpPr>
        <p:spPr>
          <a:xfrm>
            <a:off x="9290304" y="2788920"/>
            <a:ext cx="384048"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1"/>
              </a:buClr>
              <a:buSzPts val="2800"/>
              <a:buFont typeface="Arial"/>
              <a:buNone/>
            </a:pPr>
            <a:r>
              <a:rPr lang="en-US" sz="2800" b="1">
                <a:solidFill>
                  <a:schemeClr val="accent1"/>
                </a:solidFill>
                <a:latin typeface="Arial"/>
                <a:ea typeface="Arial"/>
                <a:cs typeface="Arial"/>
                <a:sym typeface="Arial"/>
              </a:rPr>
              <a:t>+</a:t>
            </a:r>
            <a:endParaRPr sz="2800">
              <a:solidFill>
                <a:schemeClr val="dk1"/>
              </a:solidFill>
              <a:latin typeface="Arial"/>
              <a:ea typeface="Arial"/>
              <a:cs typeface="Arial"/>
              <a:sym typeface="Arial"/>
            </a:endParaRPr>
          </a:p>
        </p:txBody>
      </p:sp>
      <p:sp>
        <p:nvSpPr>
          <p:cNvPr id="136" name="Google Shape;136;p5"/>
          <p:cNvSpPr/>
          <p:nvPr/>
        </p:nvSpPr>
        <p:spPr>
          <a:xfrm>
            <a:off x="9674352" y="2103120"/>
            <a:ext cx="1874520" cy="2011680"/>
          </a:xfrm>
          <a:prstGeom prst="roundRect">
            <a:avLst>
              <a:gd name="adj" fmla="val 585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7" name="Google Shape;137;p5"/>
          <p:cNvSpPr/>
          <p:nvPr/>
        </p:nvSpPr>
        <p:spPr>
          <a:xfrm>
            <a:off x="10337292" y="2331720"/>
            <a:ext cx="548640" cy="54864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5</a:t>
            </a:r>
            <a:endParaRPr sz="1800">
              <a:solidFill>
                <a:schemeClr val="dk1"/>
              </a:solidFill>
              <a:latin typeface="Arial"/>
              <a:ea typeface="Arial"/>
              <a:cs typeface="Arial"/>
              <a:sym typeface="Arial"/>
            </a:endParaRPr>
          </a:p>
        </p:txBody>
      </p:sp>
      <p:sp>
        <p:nvSpPr>
          <p:cNvPr id="138" name="Google Shape;138;p5"/>
          <p:cNvSpPr txBox="1"/>
          <p:nvPr/>
        </p:nvSpPr>
        <p:spPr>
          <a:xfrm>
            <a:off x="9765792" y="3063240"/>
            <a:ext cx="169164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Credible Data</a:t>
            </a:r>
            <a:endParaRPr sz="1600">
              <a:solidFill>
                <a:schemeClr val="dk1"/>
              </a:solidFill>
              <a:latin typeface="Arial"/>
              <a:ea typeface="Arial"/>
              <a:cs typeface="Arial"/>
              <a:sym typeface="Arial"/>
            </a:endParaRPr>
          </a:p>
        </p:txBody>
      </p:sp>
      <p:sp>
        <p:nvSpPr>
          <p:cNvPr id="139" name="Google Shape;139;p5"/>
          <p:cNvSpPr txBox="1"/>
          <p:nvPr/>
        </p:nvSpPr>
        <p:spPr>
          <a:xfrm>
            <a:off x="640080" y="4206240"/>
            <a:ext cx="10908792"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accent1"/>
              </a:buClr>
              <a:buSzPts val="3200"/>
              <a:buFont typeface="Arial"/>
              <a:buNone/>
            </a:pPr>
            <a:r>
              <a:rPr lang="en-US" sz="3200" b="1">
                <a:solidFill>
                  <a:schemeClr val="accent1"/>
                </a:solidFill>
                <a:latin typeface="Arial"/>
                <a:ea typeface="Arial"/>
                <a:cs typeface="Arial"/>
                <a:sym typeface="Arial"/>
              </a:rPr>
              <a:t>=</a:t>
            </a:r>
            <a:endParaRPr sz="3200">
              <a:solidFill>
                <a:schemeClr val="dk1"/>
              </a:solidFill>
              <a:latin typeface="Arial"/>
              <a:ea typeface="Arial"/>
              <a:cs typeface="Arial"/>
              <a:sym typeface="Arial"/>
            </a:endParaRPr>
          </a:p>
        </p:txBody>
      </p:sp>
      <p:grpSp>
        <p:nvGrpSpPr>
          <p:cNvPr id="140" name="Google Shape;140;p5"/>
          <p:cNvGrpSpPr/>
          <p:nvPr/>
        </p:nvGrpSpPr>
        <p:grpSpPr>
          <a:xfrm>
            <a:off x="640080" y="4846320"/>
            <a:ext cx="10908792" cy="1097280"/>
            <a:chOff x="640080" y="4846320"/>
            <a:chExt cx="10908792" cy="1097280"/>
          </a:xfrm>
        </p:grpSpPr>
        <p:sp>
          <p:nvSpPr>
            <p:cNvPr id="141" name="Google Shape;141;p5"/>
            <p:cNvSpPr/>
            <p:nvPr/>
          </p:nvSpPr>
          <p:spPr>
            <a:xfrm>
              <a:off x="640080" y="4846320"/>
              <a:ext cx="10908792" cy="1097280"/>
            </a:xfrm>
            <a:prstGeom prst="roundRect">
              <a:avLst>
                <a:gd name="adj" fmla="val 10000"/>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2" name="Google Shape;142;p5"/>
            <p:cNvSpPr txBox="1"/>
            <p:nvPr/>
          </p:nvSpPr>
          <p:spPr>
            <a:xfrm>
              <a:off x="973014" y="4846320"/>
              <a:ext cx="10575857" cy="10972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4400"/>
                <a:buFont typeface="Arial"/>
                <a:buNone/>
              </a:pPr>
              <a:r>
                <a:rPr lang="en-US" sz="4400" b="1">
                  <a:solidFill>
                    <a:schemeClr val="lt1"/>
                  </a:solidFill>
                  <a:latin typeface="Arial"/>
                  <a:ea typeface="Arial"/>
                  <a:cs typeface="Arial"/>
                  <a:sym typeface="Arial"/>
                </a:rPr>
                <a:t>A Stronger Case for Funding</a:t>
              </a:r>
              <a:endParaRPr sz="4400">
                <a:solidFill>
                  <a:schemeClr val="dk1"/>
                </a:solidFill>
                <a:latin typeface="Arial"/>
                <a:ea typeface="Arial"/>
                <a:cs typeface="Arial"/>
                <a:sym typeface="Arial"/>
              </a:endParaRPr>
            </a:p>
          </p:txBody>
        </p:sp>
      </p:grpSp>
      <p:sp>
        <p:nvSpPr>
          <p:cNvPr id="143" name="Google Shape;143;p5"/>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5</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6"/>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Organizational Readiness: It's a Spectrum!</a:t>
            </a:r>
            <a:endParaRPr sz="3200"/>
          </a:p>
        </p:txBody>
      </p:sp>
      <p:sp>
        <p:nvSpPr>
          <p:cNvPr id="150" name="Google Shape;150;p6"/>
          <p:cNvSpPr txBox="1"/>
          <p:nvPr/>
        </p:nvSpPr>
        <p:spPr>
          <a:xfrm>
            <a:off x="640080" y="1188720"/>
            <a:ext cx="10908792"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Grant readiness starts inside the organization.</a:t>
            </a:r>
            <a:endParaRPr sz="2000">
              <a:solidFill>
                <a:schemeClr val="dk1"/>
              </a:solidFill>
              <a:latin typeface="Arial"/>
              <a:ea typeface="Arial"/>
              <a:cs typeface="Arial"/>
              <a:sym typeface="Arial"/>
            </a:endParaRPr>
          </a:p>
        </p:txBody>
      </p:sp>
      <p:sp>
        <p:nvSpPr>
          <p:cNvPr id="151" name="Google Shape;151;p6"/>
          <p:cNvSpPr/>
          <p:nvPr/>
        </p:nvSpPr>
        <p:spPr>
          <a:xfrm>
            <a:off x="640080" y="1828800"/>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2" name="Google Shape;152;p6"/>
          <p:cNvSpPr/>
          <p:nvPr/>
        </p:nvSpPr>
        <p:spPr>
          <a:xfrm>
            <a:off x="777240" y="1929384"/>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1</a:t>
            </a:r>
            <a:endParaRPr sz="1400">
              <a:solidFill>
                <a:schemeClr val="dk1"/>
              </a:solidFill>
              <a:latin typeface="Arial"/>
              <a:ea typeface="Arial"/>
              <a:cs typeface="Arial"/>
              <a:sym typeface="Arial"/>
            </a:endParaRPr>
          </a:p>
        </p:txBody>
      </p:sp>
      <p:sp>
        <p:nvSpPr>
          <p:cNvPr id="153" name="Google Shape;153;p6"/>
          <p:cNvSpPr txBox="1"/>
          <p:nvPr/>
        </p:nvSpPr>
        <p:spPr>
          <a:xfrm>
            <a:off x="1353312" y="1828800"/>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Clear mission, priorities, and programs</a:t>
            </a:r>
            <a:endParaRPr sz="1500">
              <a:solidFill>
                <a:schemeClr val="dk1"/>
              </a:solidFill>
              <a:latin typeface="Arial"/>
              <a:ea typeface="Arial"/>
              <a:cs typeface="Arial"/>
              <a:sym typeface="Arial"/>
            </a:endParaRPr>
          </a:p>
        </p:txBody>
      </p:sp>
      <p:sp>
        <p:nvSpPr>
          <p:cNvPr id="154" name="Google Shape;154;p6"/>
          <p:cNvSpPr/>
          <p:nvPr/>
        </p:nvSpPr>
        <p:spPr>
          <a:xfrm>
            <a:off x="6231636" y="1828800"/>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5" name="Google Shape;155;p6"/>
          <p:cNvSpPr/>
          <p:nvPr/>
        </p:nvSpPr>
        <p:spPr>
          <a:xfrm>
            <a:off x="6368796" y="1929384"/>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2</a:t>
            </a:r>
            <a:endParaRPr sz="1400">
              <a:solidFill>
                <a:schemeClr val="dk1"/>
              </a:solidFill>
              <a:latin typeface="Arial"/>
              <a:ea typeface="Arial"/>
              <a:cs typeface="Arial"/>
              <a:sym typeface="Arial"/>
            </a:endParaRPr>
          </a:p>
        </p:txBody>
      </p:sp>
      <p:sp>
        <p:nvSpPr>
          <p:cNvPr id="156" name="Google Shape;156;p6"/>
          <p:cNvSpPr txBox="1"/>
          <p:nvPr/>
        </p:nvSpPr>
        <p:spPr>
          <a:xfrm>
            <a:off x="6944868" y="1828800"/>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Strong governance and organizational leadership</a:t>
            </a:r>
            <a:endParaRPr sz="1500">
              <a:solidFill>
                <a:schemeClr val="dk1"/>
              </a:solidFill>
              <a:latin typeface="Arial"/>
              <a:ea typeface="Arial"/>
              <a:cs typeface="Arial"/>
              <a:sym typeface="Arial"/>
            </a:endParaRPr>
          </a:p>
        </p:txBody>
      </p:sp>
      <p:sp>
        <p:nvSpPr>
          <p:cNvPr id="157" name="Google Shape;157;p6"/>
          <p:cNvSpPr/>
          <p:nvPr/>
        </p:nvSpPr>
        <p:spPr>
          <a:xfrm>
            <a:off x="640080" y="2578608"/>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8" name="Google Shape;158;p6"/>
          <p:cNvSpPr/>
          <p:nvPr/>
        </p:nvSpPr>
        <p:spPr>
          <a:xfrm>
            <a:off x="777240" y="2679192"/>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3</a:t>
            </a:r>
            <a:endParaRPr sz="1400">
              <a:solidFill>
                <a:schemeClr val="dk1"/>
              </a:solidFill>
              <a:latin typeface="Arial"/>
              <a:ea typeface="Arial"/>
              <a:cs typeface="Arial"/>
              <a:sym typeface="Arial"/>
            </a:endParaRPr>
          </a:p>
        </p:txBody>
      </p:sp>
      <p:sp>
        <p:nvSpPr>
          <p:cNvPr id="159" name="Google Shape;159;p6"/>
          <p:cNvSpPr txBox="1"/>
          <p:nvPr/>
        </p:nvSpPr>
        <p:spPr>
          <a:xfrm>
            <a:off x="1353312" y="2578608"/>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Legal, regulatory, and organizational documentation in place</a:t>
            </a:r>
            <a:endParaRPr sz="1500">
              <a:solidFill>
                <a:schemeClr val="dk1"/>
              </a:solidFill>
              <a:latin typeface="Arial"/>
              <a:ea typeface="Arial"/>
              <a:cs typeface="Arial"/>
              <a:sym typeface="Arial"/>
            </a:endParaRPr>
          </a:p>
        </p:txBody>
      </p:sp>
      <p:sp>
        <p:nvSpPr>
          <p:cNvPr id="160" name="Google Shape;160;p6"/>
          <p:cNvSpPr/>
          <p:nvPr/>
        </p:nvSpPr>
        <p:spPr>
          <a:xfrm>
            <a:off x="6231636" y="2578608"/>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1" name="Google Shape;161;p6"/>
          <p:cNvSpPr/>
          <p:nvPr/>
        </p:nvSpPr>
        <p:spPr>
          <a:xfrm>
            <a:off x="6368796" y="2679192"/>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4</a:t>
            </a:r>
            <a:endParaRPr sz="1400">
              <a:solidFill>
                <a:schemeClr val="dk1"/>
              </a:solidFill>
              <a:latin typeface="Arial"/>
              <a:ea typeface="Arial"/>
              <a:cs typeface="Arial"/>
              <a:sym typeface="Arial"/>
            </a:endParaRPr>
          </a:p>
        </p:txBody>
      </p:sp>
      <p:sp>
        <p:nvSpPr>
          <p:cNvPr id="162" name="Google Shape;162;p6"/>
          <p:cNvSpPr txBox="1"/>
          <p:nvPr/>
        </p:nvSpPr>
        <p:spPr>
          <a:xfrm>
            <a:off x="6944868" y="2578608"/>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Sound financial management and documentation</a:t>
            </a:r>
            <a:endParaRPr sz="1500">
              <a:solidFill>
                <a:schemeClr val="dk1"/>
              </a:solidFill>
              <a:latin typeface="Arial"/>
              <a:ea typeface="Arial"/>
              <a:cs typeface="Arial"/>
              <a:sym typeface="Arial"/>
            </a:endParaRPr>
          </a:p>
        </p:txBody>
      </p:sp>
      <p:sp>
        <p:nvSpPr>
          <p:cNvPr id="163" name="Google Shape;163;p6"/>
          <p:cNvSpPr/>
          <p:nvPr/>
        </p:nvSpPr>
        <p:spPr>
          <a:xfrm>
            <a:off x="640080" y="3328416"/>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4" name="Google Shape;164;p6"/>
          <p:cNvSpPr/>
          <p:nvPr/>
        </p:nvSpPr>
        <p:spPr>
          <a:xfrm>
            <a:off x="777240" y="3429000"/>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5</a:t>
            </a:r>
            <a:endParaRPr sz="1400">
              <a:solidFill>
                <a:schemeClr val="dk1"/>
              </a:solidFill>
              <a:latin typeface="Arial"/>
              <a:ea typeface="Arial"/>
              <a:cs typeface="Arial"/>
              <a:sym typeface="Arial"/>
            </a:endParaRPr>
          </a:p>
        </p:txBody>
      </p:sp>
      <p:sp>
        <p:nvSpPr>
          <p:cNvPr id="165" name="Google Shape;165;p6"/>
          <p:cNvSpPr txBox="1"/>
          <p:nvPr/>
        </p:nvSpPr>
        <p:spPr>
          <a:xfrm>
            <a:off x="1353312" y="3328416"/>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A compelling and well-documented case for support</a:t>
            </a:r>
            <a:endParaRPr sz="1500">
              <a:solidFill>
                <a:schemeClr val="dk1"/>
              </a:solidFill>
              <a:latin typeface="Arial"/>
              <a:ea typeface="Arial"/>
              <a:cs typeface="Arial"/>
              <a:sym typeface="Arial"/>
            </a:endParaRPr>
          </a:p>
        </p:txBody>
      </p:sp>
      <p:sp>
        <p:nvSpPr>
          <p:cNvPr id="166" name="Google Shape;166;p6"/>
          <p:cNvSpPr/>
          <p:nvPr/>
        </p:nvSpPr>
        <p:spPr>
          <a:xfrm>
            <a:off x="6231636" y="3328416"/>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7" name="Google Shape;167;p6"/>
          <p:cNvSpPr/>
          <p:nvPr/>
        </p:nvSpPr>
        <p:spPr>
          <a:xfrm>
            <a:off x="6368796" y="3429000"/>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6</a:t>
            </a:r>
            <a:endParaRPr sz="1400">
              <a:solidFill>
                <a:schemeClr val="dk1"/>
              </a:solidFill>
              <a:latin typeface="Arial"/>
              <a:ea typeface="Arial"/>
              <a:cs typeface="Arial"/>
              <a:sym typeface="Arial"/>
            </a:endParaRPr>
          </a:p>
        </p:txBody>
      </p:sp>
      <p:sp>
        <p:nvSpPr>
          <p:cNvPr id="168" name="Google Shape;168;p6"/>
          <p:cNvSpPr txBox="1"/>
          <p:nvPr/>
        </p:nvSpPr>
        <p:spPr>
          <a:xfrm>
            <a:off x="6944868" y="3328416"/>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Clearly defined outcomes and evidence of impact</a:t>
            </a:r>
            <a:endParaRPr sz="1500">
              <a:solidFill>
                <a:schemeClr val="dk1"/>
              </a:solidFill>
              <a:latin typeface="Arial"/>
              <a:ea typeface="Arial"/>
              <a:cs typeface="Arial"/>
              <a:sym typeface="Arial"/>
            </a:endParaRPr>
          </a:p>
        </p:txBody>
      </p:sp>
      <p:sp>
        <p:nvSpPr>
          <p:cNvPr id="169" name="Google Shape;169;p6"/>
          <p:cNvSpPr/>
          <p:nvPr/>
        </p:nvSpPr>
        <p:spPr>
          <a:xfrm>
            <a:off x="640080" y="4078224"/>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0" name="Google Shape;170;p6"/>
          <p:cNvSpPr/>
          <p:nvPr/>
        </p:nvSpPr>
        <p:spPr>
          <a:xfrm>
            <a:off x="777240" y="4178808"/>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171" name="Google Shape;171;p6"/>
          <p:cNvSpPr txBox="1"/>
          <p:nvPr/>
        </p:nvSpPr>
        <p:spPr>
          <a:xfrm>
            <a:off x="1353312" y="4078224"/>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Capacity and systems to manage grants</a:t>
            </a:r>
            <a:endParaRPr sz="1500">
              <a:solidFill>
                <a:schemeClr val="dk1"/>
              </a:solidFill>
              <a:latin typeface="Arial"/>
              <a:ea typeface="Arial"/>
              <a:cs typeface="Arial"/>
              <a:sym typeface="Arial"/>
            </a:endParaRPr>
          </a:p>
        </p:txBody>
      </p:sp>
      <p:sp>
        <p:nvSpPr>
          <p:cNvPr id="172" name="Google Shape;172;p6"/>
          <p:cNvSpPr/>
          <p:nvPr/>
        </p:nvSpPr>
        <p:spPr>
          <a:xfrm>
            <a:off x="6231636" y="4078224"/>
            <a:ext cx="5212080" cy="612648"/>
          </a:xfrm>
          <a:prstGeom prst="roundRect">
            <a:avLst>
              <a:gd name="adj" fmla="val 1791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3" name="Google Shape;173;p6"/>
          <p:cNvSpPr/>
          <p:nvPr/>
        </p:nvSpPr>
        <p:spPr>
          <a:xfrm>
            <a:off x="6368796" y="4178808"/>
            <a:ext cx="411480" cy="41148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400"/>
              <a:buFont typeface="Arial"/>
              <a:buNone/>
            </a:pPr>
            <a:r>
              <a:rPr lang="en-US" sz="1400" b="1">
                <a:solidFill>
                  <a:schemeClr val="lt1"/>
                </a:solidFill>
                <a:latin typeface="Arial"/>
                <a:ea typeface="Arial"/>
                <a:cs typeface="Arial"/>
                <a:sym typeface="Arial"/>
              </a:rPr>
              <a:t>8</a:t>
            </a:r>
            <a:endParaRPr sz="1400">
              <a:solidFill>
                <a:schemeClr val="dk1"/>
              </a:solidFill>
              <a:latin typeface="Arial"/>
              <a:ea typeface="Arial"/>
              <a:cs typeface="Arial"/>
              <a:sym typeface="Arial"/>
            </a:endParaRPr>
          </a:p>
        </p:txBody>
      </p:sp>
      <p:sp>
        <p:nvSpPr>
          <p:cNvPr id="174" name="Google Shape;174;p6"/>
          <p:cNvSpPr txBox="1"/>
          <p:nvPr/>
        </p:nvSpPr>
        <p:spPr>
          <a:xfrm>
            <a:off x="6944868" y="4078224"/>
            <a:ext cx="4389120" cy="6126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500"/>
              <a:buFont typeface="Arial"/>
              <a:buNone/>
            </a:pPr>
            <a:r>
              <a:rPr lang="en-US" sz="1500">
                <a:solidFill>
                  <a:schemeClr val="dk1"/>
                </a:solidFill>
                <a:latin typeface="Arial"/>
                <a:ea typeface="Arial"/>
                <a:cs typeface="Arial"/>
                <a:sym typeface="Arial"/>
              </a:rPr>
              <a:t>A broader fundraising and funder-engagement strategy</a:t>
            </a:r>
            <a:endParaRPr sz="1500">
              <a:solidFill>
                <a:schemeClr val="dk1"/>
              </a:solidFill>
              <a:latin typeface="Arial"/>
              <a:ea typeface="Arial"/>
              <a:cs typeface="Arial"/>
              <a:sym typeface="Arial"/>
            </a:endParaRPr>
          </a:p>
        </p:txBody>
      </p:sp>
      <p:grpSp>
        <p:nvGrpSpPr>
          <p:cNvPr id="175" name="Google Shape;175;p6"/>
          <p:cNvGrpSpPr/>
          <p:nvPr/>
        </p:nvGrpSpPr>
        <p:grpSpPr>
          <a:xfrm>
            <a:off x="640080" y="5029200"/>
            <a:ext cx="10908792" cy="1051560"/>
            <a:chOff x="640080" y="5029200"/>
            <a:chExt cx="10908792" cy="1051560"/>
          </a:xfrm>
        </p:grpSpPr>
        <p:sp>
          <p:nvSpPr>
            <p:cNvPr id="176" name="Google Shape;176;p6"/>
            <p:cNvSpPr/>
            <p:nvPr/>
          </p:nvSpPr>
          <p:spPr>
            <a:xfrm>
              <a:off x="640080" y="5029200"/>
              <a:ext cx="10908792" cy="1051560"/>
            </a:xfrm>
            <a:prstGeom prst="roundRect">
              <a:avLst>
                <a:gd name="adj" fmla="val 10435"/>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7" name="Google Shape;177;p6"/>
            <p:cNvSpPr txBox="1"/>
            <p:nvPr/>
          </p:nvSpPr>
          <p:spPr>
            <a:xfrm>
              <a:off x="1005840" y="5029200"/>
              <a:ext cx="10177272" cy="10515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You can't be grant ready until your organization is ready, </a:t>
              </a:r>
              <a:endParaRPr/>
            </a:p>
            <a:p>
              <a:pPr marL="0" marR="0" lvl="0" indent="0" algn="ctr"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and everyone is at a different level of readiness.</a:t>
              </a:r>
              <a:endParaRPr sz="2400">
                <a:solidFill>
                  <a:schemeClr val="dk1"/>
                </a:solidFill>
                <a:latin typeface="Arial"/>
                <a:ea typeface="Arial"/>
                <a:cs typeface="Arial"/>
                <a:sym typeface="Arial"/>
              </a:endParaRPr>
            </a:p>
          </p:txBody>
        </p:sp>
      </p:grpSp>
      <p:sp>
        <p:nvSpPr>
          <p:cNvPr id="178" name="Google Shape;178;p6"/>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6</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7EAEE068-3968-19F3-D6E3-C22B15AC69FB}"/>
              </a:ext>
            </a:extLst>
          </p:cNvPr>
          <p:cNvSpPr txBox="1"/>
          <p:nvPr/>
        </p:nvSpPr>
        <p:spPr>
          <a:xfrm>
            <a:off x="179173" y="6355080"/>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additive="base">
                                        <p:cTn id="7" dur="500"/>
                                        <p:tgtEl>
                                          <p:spTgt spid="1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7"/>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3200"/>
              <a:buFont typeface="Arial"/>
              <a:buNone/>
            </a:pPr>
            <a:r>
              <a:rPr lang="en-US" sz="3200" b="1">
                <a:solidFill>
                  <a:schemeClr val="lt1"/>
                </a:solidFill>
              </a:rPr>
              <a:t>Reflection: How Grant Ready Are You?</a:t>
            </a:r>
            <a:endParaRPr sz="3200"/>
          </a:p>
        </p:txBody>
      </p:sp>
      <p:sp>
        <p:nvSpPr>
          <p:cNvPr id="185" name="Google Shape;185;p7"/>
          <p:cNvSpPr txBox="1"/>
          <p:nvPr/>
        </p:nvSpPr>
        <p:spPr>
          <a:xfrm>
            <a:off x="640080" y="956017"/>
            <a:ext cx="5069058"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2400"/>
              <a:buFont typeface="Arial"/>
              <a:buNone/>
            </a:pPr>
            <a:r>
              <a:rPr lang="en-US" sz="2400">
                <a:solidFill>
                  <a:schemeClr val="accent4"/>
                </a:solidFill>
                <a:latin typeface="Arial"/>
                <a:ea typeface="Arial"/>
                <a:cs typeface="Arial"/>
                <a:sym typeface="Arial"/>
              </a:rPr>
              <a:t>Think about your organization today.</a:t>
            </a:r>
            <a:endParaRPr sz="2400">
              <a:solidFill>
                <a:schemeClr val="dk1"/>
              </a:solidFill>
              <a:latin typeface="Arial"/>
              <a:ea typeface="Arial"/>
              <a:cs typeface="Arial"/>
              <a:sym typeface="Arial"/>
            </a:endParaRPr>
          </a:p>
        </p:txBody>
      </p:sp>
      <p:sp>
        <p:nvSpPr>
          <p:cNvPr id="186" name="Google Shape;186;p7"/>
          <p:cNvSpPr txBox="1"/>
          <p:nvPr/>
        </p:nvSpPr>
        <p:spPr>
          <a:xfrm>
            <a:off x="640080" y="1850253"/>
            <a:ext cx="4480560" cy="10058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600"/>
              <a:buFont typeface="Arial"/>
              <a:buNone/>
            </a:pPr>
            <a:r>
              <a:rPr lang="en-US" sz="2600" b="1">
                <a:solidFill>
                  <a:schemeClr val="lt1"/>
                </a:solidFill>
                <a:latin typeface="Arial"/>
                <a:ea typeface="Arial"/>
                <a:cs typeface="Arial"/>
                <a:sym typeface="Arial"/>
              </a:rPr>
              <a:t>Which of these feels strongest?</a:t>
            </a:r>
            <a:endParaRPr sz="2600">
              <a:solidFill>
                <a:schemeClr val="dk1"/>
              </a:solidFill>
              <a:latin typeface="Arial"/>
              <a:ea typeface="Arial"/>
              <a:cs typeface="Arial"/>
              <a:sym typeface="Arial"/>
            </a:endParaRPr>
          </a:p>
        </p:txBody>
      </p:sp>
      <p:sp>
        <p:nvSpPr>
          <p:cNvPr id="187" name="Google Shape;187;p7"/>
          <p:cNvSpPr txBox="1"/>
          <p:nvPr/>
        </p:nvSpPr>
        <p:spPr>
          <a:xfrm>
            <a:off x="685800" y="3403150"/>
            <a:ext cx="4480560" cy="1463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600"/>
              <a:buFont typeface="Arial"/>
              <a:buNone/>
            </a:pPr>
            <a:r>
              <a:rPr lang="en-US" sz="2600" b="1">
                <a:solidFill>
                  <a:schemeClr val="lt1"/>
                </a:solidFill>
                <a:latin typeface="Arial"/>
                <a:ea typeface="Arial"/>
                <a:cs typeface="Arial"/>
                <a:sym typeface="Arial"/>
              </a:rPr>
              <a:t>Which would create the biggest scramble if a grant were due next week?</a:t>
            </a:r>
            <a:endParaRPr sz="2600">
              <a:solidFill>
                <a:schemeClr val="dk1"/>
              </a:solidFill>
              <a:latin typeface="Arial"/>
              <a:ea typeface="Arial"/>
              <a:cs typeface="Arial"/>
              <a:sym typeface="Arial"/>
            </a:endParaRPr>
          </a:p>
        </p:txBody>
      </p:sp>
      <p:sp>
        <p:nvSpPr>
          <p:cNvPr id="188" name="Google Shape;188;p7"/>
          <p:cNvSpPr txBox="1"/>
          <p:nvPr/>
        </p:nvSpPr>
        <p:spPr>
          <a:xfrm>
            <a:off x="640080" y="5413248"/>
            <a:ext cx="44805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2800"/>
              <a:buFont typeface="Arial"/>
              <a:buNone/>
            </a:pPr>
            <a:r>
              <a:rPr lang="en-US" sz="2800" i="1">
                <a:solidFill>
                  <a:schemeClr val="accent4"/>
                </a:solidFill>
                <a:latin typeface="Arial"/>
                <a:ea typeface="Arial"/>
                <a:cs typeface="Arial"/>
                <a:sym typeface="Arial"/>
              </a:rPr>
              <a:t>Take 30 seconds to reflect.</a:t>
            </a:r>
            <a:endParaRPr sz="2800">
              <a:solidFill>
                <a:schemeClr val="dk1"/>
              </a:solidFill>
              <a:latin typeface="Arial"/>
              <a:ea typeface="Arial"/>
              <a:cs typeface="Arial"/>
              <a:sym typeface="Arial"/>
            </a:endParaRPr>
          </a:p>
        </p:txBody>
      </p:sp>
      <p:sp>
        <p:nvSpPr>
          <p:cNvPr id="189" name="Google Shape;189;p7"/>
          <p:cNvSpPr/>
          <p:nvPr/>
        </p:nvSpPr>
        <p:spPr>
          <a:xfrm>
            <a:off x="5577840" y="1463040"/>
            <a:ext cx="5971032" cy="4617720"/>
          </a:xfrm>
          <a:prstGeom prst="roundRect">
            <a:avLst>
              <a:gd name="adj" fmla="val 2376"/>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0" name="Google Shape;190;p7"/>
          <p:cNvSpPr/>
          <p:nvPr/>
        </p:nvSpPr>
        <p:spPr>
          <a:xfrm>
            <a:off x="5852160" y="1570306"/>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1</a:t>
            </a:r>
            <a:endParaRPr sz="1200">
              <a:solidFill>
                <a:schemeClr val="dk1"/>
              </a:solidFill>
              <a:latin typeface="Arial"/>
              <a:ea typeface="Arial"/>
              <a:cs typeface="Arial"/>
              <a:sym typeface="Arial"/>
            </a:endParaRPr>
          </a:p>
        </p:txBody>
      </p:sp>
      <p:sp>
        <p:nvSpPr>
          <p:cNvPr id="191" name="Google Shape;191;p7"/>
          <p:cNvSpPr txBox="1"/>
          <p:nvPr/>
        </p:nvSpPr>
        <p:spPr>
          <a:xfrm>
            <a:off x="6414516" y="1515442"/>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Clear mission, priorities, and programs</a:t>
            </a:r>
            <a:endParaRPr sz="1800">
              <a:solidFill>
                <a:schemeClr val="dk1"/>
              </a:solidFill>
              <a:latin typeface="Arial"/>
              <a:ea typeface="Arial"/>
              <a:cs typeface="Arial"/>
              <a:sym typeface="Arial"/>
            </a:endParaRPr>
          </a:p>
        </p:txBody>
      </p:sp>
      <p:sp>
        <p:nvSpPr>
          <p:cNvPr id="192" name="Google Shape;192;p7"/>
          <p:cNvSpPr/>
          <p:nvPr/>
        </p:nvSpPr>
        <p:spPr>
          <a:xfrm>
            <a:off x="5852160" y="2033133"/>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2</a:t>
            </a:r>
            <a:endParaRPr sz="1200">
              <a:solidFill>
                <a:schemeClr val="dk1"/>
              </a:solidFill>
              <a:latin typeface="Arial"/>
              <a:ea typeface="Arial"/>
              <a:cs typeface="Arial"/>
              <a:sym typeface="Arial"/>
            </a:endParaRPr>
          </a:p>
        </p:txBody>
      </p:sp>
      <p:sp>
        <p:nvSpPr>
          <p:cNvPr id="193" name="Google Shape;193;p7"/>
          <p:cNvSpPr txBox="1"/>
          <p:nvPr/>
        </p:nvSpPr>
        <p:spPr>
          <a:xfrm>
            <a:off x="6414516" y="2049428"/>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Strong governance and organizational leadership</a:t>
            </a:r>
            <a:endParaRPr sz="1800">
              <a:solidFill>
                <a:schemeClr val="dk1"/>
              </a:solidFill>
              <a:latin typeface="Arial"/>
              <a:ea typeface="Arial"/>
              <a:cs typeface="Arial"/>
              <a:sym typeface="Arial"/>
            </a:endParaRPr>
          </a:p>
        </p:txBody>
      </p:sp>
      <p:sp>
        <p:nvSpPr>
          <p:cNvPr id="194" name="Google Shape;194;p7"/>
          <p:cNvSpPr/>
          <p:nvPr/>
        </p:nvSpPr>
        <p:spPr>
          <a:xfrm>
            <a:off x="5852160" y="2620577"/>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3</a:t>
            </a:r>
            <a:endParaRPr sz="1200">
              <a:solidFill>
                <a:schemeClr val="dk1"/>
              </a:solidFill>
              <a:latin typeface="Arial"/>
              <a:ea typeface="Arial"/>
              <a:cs typeface="Arial"/>
              <a:sym typeface="Arial"/>
            </a:endParaRPr>
          </a:p>
        </p:txBody>
      </p:sp>
      <p:sp>
        <p:nvSpPr>
          <p:cNvPr id="195" name="Google Shape;195;p7"/>
          <p:cNvSpPr txBox="1"/>
          <p:nvPr/>
        </p:nvSpPr>
        <p:spPr>
          <a:xfrm>
            <a:off x="6414516" y="2625324"/>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Legal, regulatory, and organizational documentation in place</a:t>
            </a:r>
            <a:endParaRPr sz="1800">
              <a:solidFill>
                <a:schemeClr val="dk1"/>
              </a:solidFill>
              <a:latin typeface="Arial"/>
              <a:ea typeface="Arial"/>
              <a:cs typeface="Arial"/>
              <a:sym typeface="Arial"/>
            </a:endParaRPr>
          </a:p>
        </p:txBody>
      </p:sp>
      <p:sp>
        <p:nvSpPr>
          <p:cNvPr id="196" name="Google Shape;196;p7"/>
          <p:cNvSpPr/>
          <p:nvPr/>
        </p:nvSpPr>
        <p:spPr>
          <a:xfrm>
            <a:off x="5852160" y="3168044"/>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4</a:t>
            </a:r>
            <a:endParaRPr sz="1200">
              <a:solidFill>
                <a:schemeClr val="dk1"/>
              </a:solidFill>
              <a:latin typeface="Arial"/>
              <a:ea typeface="Arial"/>
              <a:cs typeface="Arial"/>
              <a:sym typeface="Arial"/>
            </a:endParaRPr>
          </a:p>
        </p:txBody>
      </p:sp>
      <p:sp>
        <p:nvSpPr>
          <p:cNvPr id="197" name="Google Shape;197;p7"/>
          <p:cNvSpPr txBox="1"/>
          <p:nvPr/>
        </p:nvSpPr>
        <p:spPr>
          <a:xfrm>
            <a:off x="6414516" y="3201220"/>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Sound financial management and documentation</a:t>
            </a:r>
            <a:endParaRPr sz="1800">
              <a:solidFill>
                <a:schemeClr val="dk1"/>
              </a:solidFill>
              <a:latin typeface="Arial"/>
              <a:ea typeface="Arial"/>
              <a:cs typeface="Arial"/>
              <a:sym typeface="Arial"/>
            </a:endParaRPr>
          </a:p>
        </p:txBody>
      </p:sp>
      <p:sp>
        <p:nvSpPr>
          <p:cNvPr id="198" name="Google Shape;198;p7"/>
          <p:cNvSpPr/>
          <p:nvPr/>
        </p:nvSpPr>
        <p:spPr>
          <a:xfrm>
            <a:off x="5852160" y="3716098"/>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5</a:t>
            </a:r>
            <a:endParaRPr sz="1200">
              <a:solidFill>
                <a:schemeClr val="dk1"/>
              </a:solidFill>
              <a:latin typeface="Arial"/>
              <a:ea typeface="Arial"/>
              <a:cs typeface="Arial"/>
              <a:sym typeface="Arial"/>
            </a:endParaRPr>
          </a:p>
        </p:txBody>
      </p:sp>
      <p:sp>
        <p:nvSpPr>
          <p:cNvPr id="199" name="Google Shape;199;p7"/>
          <p:cNvSpPr txBox="1"/>
          <p:nvPr/>
        </p:nvSpPr>
        <p:spPr>
          <a:xfrm>
            <a:off x="6414516" y="3775182"/>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A compelling and well-documented case for support</a:t>
            </a:r>
            <a:endParaRPr sz="1800">
              <a:solidFill>
                <a:schemeClr val="dk1"/>
              </a:solidFill>
              <a:latin typeface="Arial"/>
              <a:ea typeface="Arial"/>
              <a:cs typeface="Arial"/>
              <a:sym typeface="Arial"/>
            </a:endParaRPr>
          </a:p>
        </p:txBody>
      </p:sp>
      <p:sp>
        <p:nvSpPr>
          <p:cNvPr id="200" name="Google Shape;200;p7"/>
          <p:cNvSpPr/>
          <p:nvPr/>
        </p:nvSpPr>
        <p:spPr>
          <a:xfrm>
            <a:off x="5852160" y="4350843"/>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6</a:t>
            </a:r>
            <a:endParaRPr sz="1200">
              <a:solidFill>
                <a:schemeClr val="dk1"/>
              </a:solidFill>
              <a:latin typeface="Arial"/>
              <a:ea typeface="Arial"/>
              <a:cs typeface="Arial"/>
              <a:sym typeface="Arial"/>
            </a:endParaRPr>
          </a:p>
        </p:txBody>
      </p:sp>
      <p:sp>
        <p:nvSpPr>
          <p:cNvPr id="201" name="Google Shape;201;p7"/>
          <p:cNvSpPr txBox="1"/>
          <p:nvPr/>
        </p:nvSpPr>
        <p:spPr>
          <a:xfrm>
            <a:off x="6414516" y="4394453"/>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Clearly defined outcomes and evidence of impact</a:t>
            </a:r>
            <a:endParaRPr sz="1800">
              <a:solidFill>
                <a:schemeClr val="dk1"/>
              </a:solidFill>
              <a:latin typeface="Arial"/>
              <a:ea typeface="Arial"/>
              <a:cs typeface="Arial"/>
              <a:sym typeface="Arial"/>
            </a:endParaRPr>
          </a:p>
        </p:txBody>
      </p:sp>
      <p:sp>
        <p:nvSpPr>
          <p:cNvPr id="202" name="Google Shape;202;p7"/>
          <p:cNvSpPr/>
          <p:nvPr/>
        </p:nvSpPr>
        <p:spPr>
          <a:xfrm>
            <a:off x="5852160" y="4948076"/>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7</a:t>
            </a:r>
            <a:endParaRPr sz="1200">
              <a:solidFill>
                <a:schemeClr val="dk1"/>
              </a:solidFill>
              <a:latin typeface="Arial"/>
              <a:ea typeface="Arial"/>
              <a:cs typeface="Arial"/>
              <a:sym typeface="Arial"/>
            </a:endParaRPr>
          </a:p>
        </p:txBody>
      </p:sp>
      <p:sp>
        <p:nvSpPr>
          <p:cNvPr id="203" name="Google Shape;203;p7"/>
          <p:cNvSpPr txBox="1"/>
          <p:nvPr/>
        </p:nvSpPr>
        <p:spPr>
          <a:xfrm>
            <a:off x="6414516" y="4893212"/>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Capacity and systems to manage grants</a:t>
            </a:r>
            <a:endParaRPr sz="1800">
              <a:solidFill>
                <a:schemeClr val="dk1"/>
              </a:solidFill>
              <a:latin typeface="Arial"/>
              <a:ea typeface="Arial"/>
              <a:cs typeface="Arial"/>
              <a:sym typeface="Arial"/>
            </a:endParaRPr>
          </a:p>
        </p:txBody>
      </p:sp>
      <p:sp>
        <p:nvSpPr>
          <p:cNvPr id="204" name="Google Shape;204;p7"/>
          <p:cNvSpPr/>
          <p:nvPr/>
        </p:nvSpPr>
        <p:spPr>
          <a:xfrm>
            <a:off x="5852160" y="5449824"/>
            <a:ext cx="365760" cy="36576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200"/>
              <a:buFont typeface="Arial"/>
              <a:buNone/>
            </a:pPr>
            <a:r>
              <a:rPr lang="en-US" sz="1200" b="1">
                <a:solidFill>
                  <a:schemeClr val="lt1"/>
                </a:solidFill>
                <a:latin typeface="Arial"/>
                <a:ea typeface="Arial"/>
                <a:cs typeface="Arial"/>
                <a:sym typeface="Arial"/>
              </a:rPr>
              <a:t>8</a:t>
            </a:r>
            <a:endParaRPr sz="1200">
              <a:solidFill>
                <a:schemeClr val="dk1"/>
              </a:solidFill>
              <a:latin typeface="Arial"/>
              <a:ea typeface="Arial"/>
              <a:cs typeface="Arial"/>
              <a:sym typeface="Arial"/>
            </a:endParaRPr>
          </a:p>
        </p:txBody>
      </p:sp>
      <p:sp>
        <p:nvSpPr>
          <p:cNvPr id="205" name="Google Shape;205;p7"/>
          <p:cNvSpPr txBox="1"/>
          <p:nvPr/>
        </p:nvSpPr>
        <p:spPr>
          <a:xfrm>
            <a:off x="6400800" y="5526962"/>
            <a:ext cx="4937760" cy="47548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A broader fundraising and funder-engagement strategy</a:t>
            </a:r>
            <a:endParaRPr sz="1800">
              <a:solidFill>
                <a:schemeClr val="dk1"/>
              </a:solidFill>
              <a:latin typeface="Arial"/>
              <a:ea typeface="Arial"/>
              <a:cs typeface="Arial"/>
              <a:sym typeface="Arial"/>
            </a:endParaRPr>
          </a:p>
        </p:txBody>
      </p:sp>
      <p:sp>
        <p:nvSpPr>
          <p:cNvPr id="206" name="Google Shape;206;p7"/>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4"/>
                </a:solidFill>
                <a:latin typeface="Arial"/>
                <a:ea typeface="Arial"/>
                <a:cs typeface="Arial"/>
                <a:sym typeface="Arial"/>
              </a:rPr>
              <a:t>7</a:t>
            </a:fld>
            <a:endParaRPr sz="1000">
              <a:solidFill>
                <a:schemeClr val="accent4"/>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8"/>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Should We Pursue This Grant?</a:t>
            </a:r>
            <a:endParaRPr sz="3200"/>
          </a:p>
        </p:txBody>
      </p:sp>
      <p:sp>
        <p:nvSpPr>
          <p:cNvPr id="213" name="Google Shape;213;p8"/>
          <p:cNvSpPr txBox="1"/>
          <p:nvPr/>
        </p:nvSpPr>
        <p:spPr>
          <a:xfrm>
            <a:off x="640080" y="937260"/>
            <a:ext cx="10908792"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An available grant is not automatically the right grant.</a:t>
            </a:r>
            <a:endParaRPr sz="2000">
              <a:solidFill>
                <a:schemeClr val="dk1"/>
              </a:solidFill>
              <a:latin typeface="Arial"/>
              <a:ea typeface="Arial"/>
              <a:cs typeface="Arial"/>
              <a:sym typeface="Arial"/>
            </a:endParaRPr>
          </a:p>
        </p:txBody>
      </p:sp>
      <p:sp>
        <p:nvSpPr>
          <p:cNvPr id="214" name="Google Shape;214;p8"/>
          <p:cNvSpPr/>
          <p:nvPr/>
        </p:nvSpPr>
        <p:spPr>
          <a:xfrm>
            <a:off x="640080" y="162306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5" name="Google Shape;215;p8"/>
          <p:cNvSpPr txBox="1"/>
          <p:nvPr/>
        </p:nvSpPr>
        <p:spPr>
          <a:xfrm>
            <a:off x="822960" y="176022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Mission fit</a:t>
            </a:r>
            <a:endParaRPr sz="1800">
              <a:solidFill>
                <a:schemeClr val="dk1"/>
              </a:solidFill>
              <a:latin typeface="Arial"/>
              <a:ea typeface="Arial"/>
              <a:cs typeface="Arial"/>
              <a:sym typeface="Arial"/>
            </a:endParaRPr>
          </a:p>
        </p:txBody>
      </p:sp>
      <p:sp>
        <p:nvSpPr>
          <p:cNvPr id="216" name="Google Shape;216;p8"/>
          <p:cNvSpPr txBox="1"/>
          <p:nvPr/>
        </p:nvSpPr>
        <p:spPr>
          <a:xfrm>
            <a:off x="822960" y="230886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Does it advance our mission and priorities without mission drift?</a:t>
            </a:r>
            <a:endParaRPr sz="1600">
              <a:solidFill>
                <a:schemeClr val="dk1"/>
              </a:solidFill>
              <a:latin typeface="Arial"/>
              <a:ea typeface="Arial"/>
              <a:cs typeface="Arial"/>
              <a:sym typeface="Arial"/>
            </a:endParaRPr>
          </a:p>
        </p:txBody>
      </p:sp>
      <p:sp>
        <p:nvSpPr>
          <p:cNvPr id="217" name="Google Shape;217;p8"/>
          <p:cNvSpPr/>
          <p:nvPr/>
        </p:nvSpPr>
        <p:spPr>
          <a:xfrm>
            <a:off x="3419856" y="162306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18" name="Google Shape;218;p8"/>
          <p:cNvSpPr txBox="1"/>
          <p:nvPr/>
        </p:nvSpPr>
        <p:spPr>
          <a:xfrm>
            <a:off x="3602736" y="176022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Organizational capacity</a:t>
            </a:r>
            <a:endParaRPr sz="1800">
              <a:solidFill>
                <a:schemeClr val="dk1"/>
              </a:solidFill>
              <a:latin typeface="Arial"/>
              <a:ea typeface="Arial"/>
              <a:cs typeface="Arial"/>
              <a:sym typeface="Arial"/>
            </a:endParaRPr>
          </a:p>
        </p:txBody>
      </p:sp>
      <p:sp>
        <p:nvSpPr>
          <p:cNvPr id="219" name="Google Shape;219;p8"/>
          <p:cNvSpPr txBox="1"/>
          <p:nvPr/>
        </p:nvSpPr>
        <p:spPr>
          <a:xfrm>
            <a:off x="3602736" y="230886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Do we have the staff time, systems, and reporting capacity?</a:t>
            </a:r>
            <a:endParaRPr sz="1600">
              <a:solidFill>
                <a:schemeClr val="dk1"/>
              </a:solidFill>
              <a:latin typeface="Arial"/>
              <a:ea typeface="Arial"/>
              <a:cs typeface="Arial"/>
              <a:sym typeface="Arial"/>
            </a:endParaRPr>
          </a:p>
        </p:txBody>
      </p:sp>
      <p:sp>
        <p:nvSpPr>
          <p:cNvPr id="220" name="Google Shape;220;p8"/>
          <p:cNvSpPr/>
          <p:nvPr/>
        </p:nvSpPr>
        <p:spPr>
          <a:xfrm>
            <a:off x="6199632" y="162306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1" name="Google Shape;221;p8"/>
          <p:cNvSpPr txBox="1"/>
          <p:nvPr/>
        </p:nvSpPr>
        <p:spPr>
          <a:xfrm>
            <a:off x="6382512" y="176022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Financial readiness</a:t>
            </a:r>
            <a:endParaRPr sz="1800">
              <a:solidFill>
                <a:schemeClr val="dk1"/>
              </a:solidFill>
              <a:latin typeface="Arial"/>
              <a:ea typeface="Arial"/>
              <a:cs typeface="Arial"/>
              <a:sym typeface="Arial"/>
            </a:endParaRPr>
          </a:p>
        </p:txBody>
      </p:sp>
      <p:sp>
        <p:nvSpPr>
          <p:cNvPr id="222" name="Google Shape;222;p8"/>
          <p:cNvSpPr txBox="1"/>
          <p:nvPr/>
        </p:nvSpPr>
        <p:spPr>
          <a:xfrm>
            <a:off x="6382512" y="230886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Can we manage match, reimbursement timing, and cash flow?</a:t>
            </a:r>
            <a:endParaRPr sz="1600">
              <a:solidFill>
                <a:schemeClr val="dk1"/>
              </a:solidFill>
              <a:latin typeface="Arial"/>
              <a:ea typeface="Arial"/>
              <a:cs typeface="Arial"/>
              <a:sym typeface="Arial"/>
            </a:endParaRPr>
          </a:p>
        </p:txBody>
      </p:sp>
      <p:sp>
        <p:nvSpPr>
          <p:cNvPr id="223" name="Google Shape;223;p8"/>
          <p:cNvSpPr/>
          <p:nvPr/>
        </p:nvSpPr>
        <p:spPr>
          <a:xfrm>
            <a:off x="8979408" y="162306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4" name="Google Shape;224;p8"/>
          <p:cNvSpPr txBox="1"/>
          <p:nvPr/>
        </p:nvSpPr>
        <p:spPr>
          <a:xfrm>
            <a:off x="9162288" y="176022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Evidence and credibility</a:t>
            </a:r>
            <a:endParaRPr sz="1800">
              <a:solidFill>
                <a:schemeClr val="dk1"/>
              </a:solidFill>
              <a:latin typeface="Arial"/>
              <a:ea typeface="Arial"/>
              <a:cs typeface="Arial"/>
              <a:sym typeface="Arial"/>
            </a:endParaRPr>
          </a:p>
        </p:txBody>
      </p:sp>
      <p:sp>
        <p:nvSpPr>
          <p:cNvPr id="225" name="Google Shape;225;p8"/>
          <p:cNvSpPr txBox="1"/>
          <p:nvPr/>
        </p:nvSpPr>
        <p:spPr>
          <a:xfrm>
            <a:off x="9162288" y="230886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Can we show impact, community trust, and stable leadership?</a:t>
            </a:r>
            <a:endParaRPr sz="1600">
              <a:solidFill>
                <a:schemeClr val="dk1"/>
              </a:solidFill>
              <a:latin typeface="Arial"/>
              <a:ea typeface="Arial"/>
              <a:cs typeface="Arial"/>
              <a:sym typeface="Arial"/>
            </a:endParaRPr>
          </a:p>
        </p:txBody>
      </p:sp>
      <p:sp>
        <p:nvSpPr>
          <p:cNvPr id="226" name="Google Shape;226;p8"/>
          <p:cNvSpPr/>
          <p:nvPr/>
        </p:nvSpPr>
        <p:spPr>
          <a:xfrm>
            <a:off x="640080" y="340614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7" name="Google Shape;227;p8"/>
          <p:cNvSpPr txBox="1"/>
          <p:nvPr/>
        </p:nvSpPr>
        <p:spPr>
          <a:xfrm>
            <a:off x="822960" y="354330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Funder fit and competitiveness</a:t>
            </a:r>
            <a:endParaRPr sz="1800">
              <a:solidFill>
                <a:schemeClr val="dk1"/>
              </a:solidFill>
              <a:latin typeface="Arial"/>
              <a:ea typeface="Arial"/>
              <a:cs typeface="Arial"/>
              <a:sym typeface="Arial"/>
            </a:endParaRPr>
          </a:p>
        </p:txBody>
      </p:sp>
      <p:sp>
        <p:nvSpPr>
          <p:cNvPr id="228" name="Google Shape;228;p8"/>
          <p:cNvSpPr txBox="1"/>
          <p:nvPr/>
        </p:nvSpPr>
        <p:spPr>
          <a:xfrm>
            <a:off x="822960" y="409194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Are we eligible, and do we have a realistic chance?</a:t>
            </a:r>
            <a:endParaRPr sz="1600">
              <a:solidFill>
                <a:schemeClr val="dk1"/>
              </a:solidFill>
              <a:latin typeface="Arial"/>
              <a:ea typeface="Arial"/>
              <a:cs typeface="Arial"/>
              <a:sym typeface="Arial"/>
            </a:endParaRPr>
          </a:p>
        </p:txBody>
      </p:sp>
      <p:sp>
        <p:nvSpPr>
          <p:cNvPr id="229" name="Google Shape;229;p8"/>
          <p:cNvSpPr/>
          <p:nvPr/>
        </p:nvSpPr>
        <p:spPr>
          <a:xfrm>
            <a:off x="3419856" y="340614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0" name="Google Shape;230;p8"/>
          <p:cNvSpPr txBox="1"/>
          <p:nvPr/>
        </p:nvSpPr>
        <p:spPr>
          <a:xfrm>
            <a:off x="3602736" y="354330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Return on investment</a:t>
            </a:r>
            <a:endParaRPr sz="1800">
              <a:solidFill>
                <a:schemeClr val="dk1"/>
              </a:solidFill>
              <a:latin typeface="Arial"/>
              <a:ea typeface="Arial"/>
              <a:cs typeface="Arial"/>
              <a:sym typeface="Arial"/>
            </a:endParaRPr>
          </a:p>
        </p:txBody>
      </p:sp>
      <p:sp>
        <p:nvSpPr>
          <p:cNvPr id="231" name="Google Shape;231;p8"/>
          <p:cNvSpPr txBox="1"/>
          <p:nvPr/>
        </p:nvSpPr>
        <p:spPr>
          <a:xfrm>
            <a:off x="3602736" y="409194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Is the amount worth the time and effort to pursue and manage?</a:t>
            </a:r>
            <a:endParaRPr sz="1600">
              <a:solidFill>
                <a:schemeClr val="dk1"/>
              </a:solidFill>
              <a:latin typeface="Arial"/>
              <a:ea typeface="Arial"/>
              <a:cs typeface="Arial"/>
              <a:sym typeface="Arial"/>
            </a:endParaRPr>
          </a:p>
        </p:txBody>
      </p:sp>
      <p:sp>
        <p:nvSpPr>
          <p:cNvPr id="232" name="Google Shape;232;p8"/>
          <p:cNvSpPr/>
          <p:nvPr/>
        </p:nvSpPr>
        <p:spPr>
          <a:xfrm>
            <a:off x="6199632" y="340614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3" name="Google Shape;233;p8"/>
          <p:cNvSpPr txBox="1"/>
          <p:nvPr/>
        </p:nvSpPr>
        <p:spPr>
          <a:xfrm>
            <a:off x="6382512" y="354330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Risk</a:t>
            </a:r>
            <a:endParaRPr sz="1800">
              <a:solidFill>
                <a:schemeClr val="dk1"/>
              </a:solidFill>
              <a:latin typeface="Arial"/>
              <a:ea typeface="Arial"/>
              <a:cs typeface="Arial"/>
              <a:sym typeface="Arial"/>
            </a:endParaRPr>
          </a:p>
        </p:txBody>
      </p:sp>
      <p:sp>
        <p:nvSpPr>
          <p:cNvPr id="234" name="Google Shape;234;p8"/>
          <p:cNvSpPr txBox="1"/>
          <p:nvPr/>
        </p:nvSpPr>
        <p:spPr>
          <a:xfrm>
            <a:off x="6382512" y="409194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Could it create mission, financial, or reputational risk?</a:t>
            </a:r>
            <a:endParaRPr sz="1600">
              <a:solidFill>
                <a:schemeClr val="dk1"/>
              </a:solidFill>
              <a:latin typeface="Arial"/>
              <a:ea typeface="Arial"/>
              <a:cs typeface="Arial"/>
              <a:sym typeface="Arial"/>
            </a:endParaRPr>
          </a:p>
        </p:txBody>
      </p:sp>
      <p:sp>
        <p:nvSpPr>
          <p:cNvPr id="235" name="Google Shape;235;p8"/>
          <p:cNvSpPr/>
          <p:nvPr/>
        </p:nvSpPr>
        <p:spPr>
          <a:xfrm>
            <a:off x="8979408" y="3406140"/>
            <a:ext cx="2569464" cy="1645920"/>
          </a:xfrm>
          <a:prstGeom prst="roundRect">
            <a:avLst>
              <a:gd name="adj" fmla="val 666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6" name="Google Shape;236;p8"/>
          <p:cNvSpPr txBox="1"/>
          <p:nvPr/>
        </p:nvSpPr>
        <p:spPr>
          <a:xfrm>
            <a:off x="9162288" y="3543300"/>
            <a:ext cx="2203704"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Long-term value</a:t>
            </a:r>
            <a:endParaRPr sz="1800">
              <a:solidFill>
                <a:schemeClr val="dk1"/>
              </a:solidFill>
              <a:latin typeface="Arial"/>
              <a:ea typeface="Arial"/>
              <a:cs typeface="Arial"/>
              <a:sym typeface="Arial"/>
            </a:endParaRPr>
          </a:p>
        </p:txBody>
      </p:sp>
      <p:sp>
        <p:nvSpPr>
          <p:cNvPr id="237" name="Google Shape;237;p8"/>
          <p:cNvSpPr txBox="1"/>
          <p:nvPr/>
        </p:nvSpPr>
        <p:spPr>
          <a:xfrm>
            <a:off x="9162288" y="4091940"/>
            <a:ext cx="2203704" cy="868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600"/>
              <a:buFont typeface="Arial"/>
              <a:buNone/>
            </a:pPr>
            <a:r>
              <a:rPr lang="en-US" sz="1600">
                <a:solidFill>
                  <a:schemeClr val="accent5"/>
                </a:solidFill>
                <a:latin typeface="Arial"/>
                <a:ea typeface="Arial"/>
                <a:cs typeface="Arial"/>
                <a:sym typeface="Arial"/>
              </a:rPr>
              <a:t>Will it strengthen our positioning, and can we deliver?</a:t>
            </a:r>
            <a:endParaRPr sz="1600">
              <a:solidFill>
                <a:schemeClr val="dk1"/>
              </a:solidFill>
              <a:latin typeface="Arial"/>
              <a:ea typeface="Arial"/>
              <a:cs typeface="Arial"/>
              <a:sym typeface="Arial"/>
            </a:endParaRPr>
          </a:p>
        </p:txBody>
      </p:sp>
      <p:sp>
        <p:nvSpPr>
          <p:cNvPr id="238" name="Google Shape;238;p8"/>
          <p:cNvSpPr txBox="1"/>
          <p:nvPr/>
        </p:nvSpPr>
        <p:spPr>
          <a:xfrm>
            <a:off x="640080" y="5372100"/>
            <a:ext cx="68580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Even the right grant doesn't guarantee funding.</a:t>
            </a:r>
            <a:endParaRPr sz="2400">
              <a:solidFill>
                <a:schemeClr val="dk1"/>
              </a:solidFill>
              <a:latin typeface="Arial"/>
              <a:ea typeface="Arial"/>
              <a:cs typeface="Arial"/>
              <a:sym typeface="Arial"/>
            </a:endParaRPr>
          </a:p>
        </p:txBody>
      </p:sp>
      <p:sp>
        <p:nvSpPr>
          <p:cNvPr id="239" name="Google Shape;239;p8"/>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8</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A334DF57-3F3A-DE54-B06B-58FEB058BDD7}"/>
              </a:ext>
            </a:extLst>
          </p:cNvPr>
          <p:cNvSpPr txBox="1"/>
          <p:nvPr/>
        </p:nvSpPr>
        <p:spPr>
          <a:xfrm>
            <a:off x="166816" y="6355080"/>
            <a:ext cx="253314" cy="307777"/>
          </a:xfrm>
          <a:prstGeom prst="rect">
            <a:avLst/>
          </a:prstGeom>
          <a:noFill/>
        </p:spPr>
        <p:txBody>
          <a:bodyPr wrap="square" rtlCol="0">
            <a:spAutoFit/>
          </a:bodyPr>
          <a:lstStyle/>
          <a:p>
            <a:r>
              <a:rPr lang="en-US" dirty="0"/>
              <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9"/>
          <p:cNvSpPr txBox="1">
            <a:spLocks noGrp="1"/>
          </p:cNvSpPr>
          <p:nvPr>
            <p:ph type="title"/>
          </p:nvPr>
        </p:nvSpPr>
        <p:spPr>
          <a:xfrm>
            <a:off x="640080" y="411480"/>
            <a:ext cx="10908792" cy="10972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200"/>
              <a:buFont typeface="Arial"/>
              <a:buNone/>
            </a:pPr>
            <a:r>
              <a:rPr lang="en-US"/>
              <a:t>Grant Go or No Go Worksheet</a:t>
            </a:r>
            <a:endParaRPr/>
          </a:p>
        </p:txBody>
      </p:sp>
      <p:pic>
        <p:nvPicPr>
          <p:cNvPr id="245" name="Google Shape;245;p9"/>
          <p:cNvPicPr preferRelativeResize="0"/>
          <p:nvPr/>
        </p:nvPicPr>
        <p:blipFill rotWithShape="1">
          <a:blip r:embed="rId3">
            <a:alphaModFix/>
          </a:blip>
          <a:srcRect/>
          <a:stretch/>
        </p:blipFill>
        <p:spPr>
          <a:xfrm>
            <a:off x="4179868" y="1931504"/>
            <a:ext cx="3829216" cy="3829216"/>
          </a:xfrm>
          <a:prstGeom prst="rect">
            <a:avLst/>
          </a:prstGeom>
          <a:noFill/>
          <a:ln>
            <a:noFill/>
          </a:ln>
        </p:spPr>
      </p:pic>
      <p:sp>
        <p:nvSpPr>
          <p:cNvPr id="246" name="Google Shape;246;p9"/>
          <p:cNvSpPr txBox="1"/>
          <p:nvPr/>
        </p:nvSpPr>
        <p:spPr>
          <a:xfrm>
            <a:off x="735496" y="1051560"/>
            <a:ext cx="10908792"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CDAE5"/>
              </a:buClr>
              <a:buSzPts val="2000"/>
              <a:buFont typeface="Arial"/>
              <a:buNone/>
            </a:pPr>
            <a:r>
              <a:rPr lang="en-US" sz="2000" b="1">
                <a:solidFill>
                  <a:srgbClr val="CCDAE5"/>
                </a:solidFill>
                <a:latin typeface="Arial"/>
                <a:ea typeface="Arial"/>
                <a:cs typeface="Arial"/>
                <a:sym typeface="Arial"/>
              </a:rPr>
              <a:t>A practical worksheet for deciding whether a grant opportunity is </a:t>
            </a:r>
            <a:endParaRPr/>
          </a:p>
          <a:p>
            <a:pPr marL="0" marR="0" lvl="0" indent="0" algn="l" rtl="0">
              <a:spcBef>
                <a:spcPts val="0"/>
              </a:spcBef>
              <a:spcAft>
                <a:spcPts val="0"/>
              </a:spcAft>
              <a:buClr>
                <a:srgbClr val="CCDAE5"/>
              </a:buClr>
              <a:buSzPts val="2000"/>
              <a:buFont typeface="Arial"/>
              <a:buNone/>
            </a:pPr>
            <a:r>
              <a:rPr lang="en-US" sz="2000" b="1">
                <a:solidFill>
                  <a:srgbClr val="CCDAE5"/>
                </a:solidFill>
                <a:latin typeface="Arial"/>
                <a:ea typeface="Arial"/>
                <a:cs typeface="Arial"/>
                <a:sym typeface="Arial"/>
              </a:rPr>
              <a:t>worth pursuing before you apply.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0"/>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Reflection: Would You Apply?</a:t>
            </a:r>
            <a:endParaRPr sz="3200"/>
          </a:p>
        </p:txBody>
      </p:sp>
      <p:sp>
        <p:nvSpPr>
          <p:cNvPr id="253" name="Google Shape;253;p10"/>
          <p:cNvSpPr txBox="1"/>
          <p:nvPr/>
        </p:nvSpPr>
        <p:spPr>
          <a:xfrm>
            <a:off x="640080" y="1051560"/>
            <a:ext cx="10908792"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Are there any red flags that would give you pause before applying? </a:t>
            </a:r>
            <a:endParaRPr/>
          </a:p>
          <a:p>
            <a:pPr marL="0" marR="0" lvl="0" indent="0" algn="l" rtl="0">
              <a:spcBef>
                <a:spcPts val="0"/>
              </a:spcBef>
              <a:spcAft>
                <a:spcPts val="0"/>
              </a:spcAft>
              <a:buClr>
                <a:schemeClr val="accent1"/>
              </a:buClr>
              <a:buSzPts val="2000"/>
              <a:buFont typeface="Arial"/>
              <a:buNone/>
            </a:pPr>
            <a:r>
              <a:rPr lang="en-US" sz="2000" b="1" i="1">
                <a:solidFill>
                  <a:schemeClr val="accent1"/>
                </a:solidFill>
                <a:latin typeface="Arial"/>
                <a:ea typeface="Arial"/>
                <a:cs typeface="Arial"/>
                <a:sym typeface="Arial"/>
              </a:rPr>
              <a:t>Assume you fit the priorities listed in the Grant Purpose.</a:t>
            </a:r>
            <a:endParaRPr sz="2000">
              <a:solidFill>
                <a:schemeClr val="dk1"/>
              </a:solidFill>
              <a:latin typeface="Arial"/>
              <a:ea typeface="Arial"/>
              <a:cs typeface="Arial"/>
              <a:sym typeface="Arial"/>
            </a:endParaRPr>
          </a:p>
        </p:txBody>
      </p:sp>
      <p:sp>
        <p:nvSpPr>
          <p:cNvPr id="254" name="Google Shape;254;p10"/>
          <p:cNvSpPr/>
          <p:nvPr/>
        </p:nvSpPr>
        <p:spPr>
          <a:xfrm>
            <a:off x="640080" y="1874520"/>
            <a:ext cx="10908792" cy="4480560"/>
          </a:xfrm>
          <a:prstGeom prst="roundRect">
            <a:avLst>
              <a:gd name="adj" fmla="val 255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5" name="Google Shape;255;p10"/>
          <p:cNvSpPr txBox="1"/>
          <p:nvPr/>
        </p:nvSpPr>
        <p:spPr>
          <a:xfrm>
            <a:off x="914400" y="2039112"/>
            <a:ext cx="1033272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HYPOTHETICAL GRANT OPPORTUNITY: COMMUNITY IMPACT FUND</a:t>
            </a:r>
            <a:endParaRPr sz="2000">
              <a:solidFill>
                <a:schemeClr val="dk1"/>
              </a:solidFill>
              <a:latin typeface="Arial"/>
              <a:ea typeface="Arial"/>
              <a:cs typeface="Arial"/>
              <a:sym typeface="Arial"/>
            </a:endParaRPr>
          </a:p>
        </p:txBody>
      </p:sp>
      <p:sp>
        <p:nvSpPr>
          <p:cNvPr id="256" name="Google Shape;256;p10"/>
          <p:cNvSpPr txBox="1"/>
          <p:nvPr/>
        </p:nvSpPr>
        <p:spPr>
          <a:xfrm>
            <a:off x="914400" y="2468880"/>
            <a:ext cx="47548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Grant Purpose</a:t>
            </a:r>
            <a:endParaRPr sz="1600">
              <a:solidFill>
                <a:schemeClr val="dk1"/>
              </a:solidFill>
              <a:latin typeface="Arial"/>
              <a:ea typeface="Arial"/>
              <a:cs typeface="Arial"/>
              <a:sym typeface="Arial"/>
            </a:endParaRPr>
          </a:p>
        </p:txBody>
      </p:sp>
      <p:sp>
        <p:nvSpPr>
          <p:cNvPr id="257" name="Google Shape;257;p10"/>
          <p:cNvSpPr txBox="1"/>
          <p:nvPr/>
        </p:nvSpPr>
        <p:spPr>
          <a:xfrm>
            <a:off x="914400" y="2834640"/>
            <a:ext cx="4754880" cy="20116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The Community Impact Fund supports nonprofit organizations seeking to expand or strengthen programs that improve economic stability, health, education, or quality of life for underserved residents in Milwaukee County. Funding may be used for program staff, participant supports, supplies, outreach, evaluation, and other direct program expenses.</a:t>
            </a:r>
            <a:endParaRPr sz="1600">
              <a:solidFill>
                <a:schemeClr val="dk1"/>
              </a:solidFill>
              <a:latin typeface="Arial"/>
              <a:ea typeface="Arial"/>
              <a:cs typeface="Arial"/>
              <a:sym typeface="Arial"/>
            </a:endParaRPr>
          </a:p>
        </p:txBody>
      </p:sp>
      <p:sp>
        <p:nvSpPr>
          <p:cNvPr id="258" name="Google Shape;258;p10"/>
          <p:cNvSpPr txBox="1"/>
          <p:nvPr/>
        </p:nvSpPr>
        <p:spPr>
          <a:xfrm>
            <a:off x="914400" y="4983480"/>
            <a:ext cx="475488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Grant Amount</a:t>
            </a:r>
            <a:endParaRPr sz="1600">
              <a:solidFill>
                <a:schemeClr val="dk1"/>
              </a:solidFill>
              <a:latin typeface="Arial"/>
              <a:ea typeface="Arial"/>
              <a:cs typeface="Arial"/>
              <a:sym typeface="Arial"/>
            </a:endParaRPr>
          </a:p>
        </p:txBody>
      </p:sp>
      <p:sp>
        <p:nvSpPr>
          <p:cNvPr id="259" name="Google Shape;259;p10"/>
          <p:cNvSpPr txBox="1"/>
          <p:nvPr/>
        </p:nvSpPr>
        <p:spPr>
          <a:xfrm>
            <a:off x="914400" y="5330952"/>
            <a:ext cx="475488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800"/>
              <a:buFont typeface="Arial"/>
              <a:buNone/>
            </a:pPr>
            <a:r>
              <a:rPr lang="en-US" sz="2800" b="1">
                <a:solidFill>
                  <a:schemeClr val="accent1"/>
                </a:solidFill>
                <a:latin typeface="Arial"/>
                <a:ea typeface="Arial"/>
                <a:cs typeface="Arial"/>
                <a:sym typeface="Arial"/>
              </a:rPr>
              <a:t>$10,000 to $20,000</a:t>
            </a:r>
            <a:endParaRPr sz="2800">
              <a:solidFill>
                <a:schemeClr val="dk1"/>
              </a:solidFill>
              <a:latin typeface="Arial"/>
              <a:ea typeface="Arial"/>
              <a:cs typeface="Arial"/>
              <a:sym typeface="Arial"/>
            </a:endParaRPr>
          </a:p>
        </p:txBody>
      </p:sp>
      <p:sp>
        <p:nvSpPr>
          <p:cNvPr id="260" name="Google Shape;260;p10"/>
          <p:cNvSpPr txBox="1"/>
          <p:nvPr/>
        </p:nvSpPr>
        <p:spPr>
          <a:xfrm>
            <a:off x="6126480" y="2468880"/>
            <a:ext cx="512064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Eligibility</a:t>
            </a:r>
            <a:endParaRPr sz="1600">
              <a:solidFill>
                <a:schemeClr val="dk1"/>
              </a:solidFill>
              <a:latin typeface="Arial"/>
              <a:ea typeface="Arial"/>
              <a:cs typeface="Arial"/>
              <a:sym typeface="Arial"/>
            </a:endParaRPr>
          </a:p>
        </p:txBody>
      </p:sp>
      <p:sp>
        <p:nvSpPr>
          <p:cNvPr id="261" name="Google Shape;261;p10"/>
          <p:cNvSpPr txBox="1"/>
          <p:nvPr/>
        </p:nvSpPr>
        <p:spPr>
          <a:xfrm>
            <a:off x="6126480" y="2834640"/>
            <a:ext cx="5120640" cy="320040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Applicant must be a 501(c)(3) nonprofit organization.</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Organization must have been operating for at least two years.</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Proposed activities must directly serve residents in the funder's geographic service area.</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Applicant must demonstrate measurable community need and clearly defined program outcomes.</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Organizations may submit only one application per funding cycle.</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Grantees must attend an in-person award luncheon.</a:t>
            </a:r>
            <a:endParaRPr sz="1600">
              <a:solidFill>
                <a:schemeClr val="dk1"/>
              </a:solidFill>
              <a:latin typeface="Arial"/>
              <a:ea typeface="Arial"/>
              <a:cs typeface="Arial"/>
              <a:sym typeface="Arial"/>
            </a:endParaRPr>
          </a:p>
          <a:p>
            <a:pPr marL="342900" marR="0" lvl="0" indent="-342900" algn="l" rtl="0">
              <a:spcBef>
                <a:spcPts val="600"/>
              </a:spcBef>
              <a:spcAft>
                <a:spcPts val="0"/>
              </a:spcAft>
              <a:buClr>
                <a:schemeClr val="dk1"/>
              </a:buClr>
              <a:buSzPts val="1600"/>
              <a:buFont typeface="Arial"/>
              <a:buChar char="•"/>
            </a:pPr>
            <a:r>
              <a:rPr lang="en-US" sz="1600">
                <a:solidFill>
                  <a:schemeClr val="dk1"/>
                </a:solidFill>
                <a:latin typeface="Arial"/>
                <a:ea typeface="Arial"/>
                <a:cs typeface="Arial"/>
                <a:sym typeface="Arial"/>
              </a:rPr>
              <a:t>Grantees must submit a brief video expressing gratitude for the award.</a:t>
            </a:r>
            <a:endParaRPr sz="1600">
              <a:solidFill>
                <a:schemeClr val="dk1"/>
              </a:solidFill>
              <a:latin typeface="Arial"/>
              <a:ea typeface="Arial"/>
              <a:cs typeface="Arial"/>
              <a:sym typeface="Arial"/>
            </a:endParaRPr>
          </a:p>
        </p:txBody>
      </p:sp>
      <p:sp>
        <p:nvSpPr>
          <p:cNvPr id="262" name="Google Shape;262;p10"/>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10</a:t>
            </a:fld>
            <a:endParaRPr sz="1000">
              <a:solidFill>
                <a:schemeClr val="accent5"/>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Reflection: Would You Apply? (continued)</a:t>
            </a:r>
            <a:endParaRPr sz="3200"/>
          </a:p>
        </p:txBody>
      </p:sp>
      <p:sp>
        <p:nvSpPr>
          <p:cNvPr id="269" name="Google Shape;269;p11"/>
          <p:cNvSpPr txBox="1"/>
          <p:nvPr/>
        </p:nvSpPr>
        <p:spPr>
          <a:xfrm>
            <a:off x="640080" y="1143000"/>
            <a:ext cx="10908792"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HYPOTHETICAL GRANT OPPORTUNITY: COMMUNITY IMPACT FUND</a:t>
            </a:r>
            <a:endParaRPr sz="2000">
              <a:solidFill>
                <a:schemeClr val="dk1"/>
              </a:solidFill>
              <a:latin typeface="Arial"/>
              <a:ea typeface="Arial"/>
              <a:cs typeface="Arial"/>
              <a:sym typeface="Arial"/>
            </a:endParaRPr>
          </a:p>
        </p:txBody>
      </p:sp>
      <p:sp>
        <p:nvSpPr>
          <p:cNvPr id="270" name="Google Shape;270;p11"/>
          <p:cNvSpPr/>
          <p:nvPr/>
        </p:nvSpPr>
        <p:spPr>
          <a:xfrm>
            <a:off x="640080" y="1600200"/>
            <a:ext cx="5303520" cy="3291840"/>
          </a:xfrm>
          <a:prstGeom prst="roundRect">
            <a:avLst>
              <a:gd name="adj" fmla="val 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1" name="Google Shape;271;p11"/>
          <p:cNvSpPr/>
          <p:nvPr/>
        </p:nvSpPr>
        <p:spPr>
          <a:xfrm>
            <a:off x="6245352" y="1600200"/>
            <a:ext cx="5303520" cy="3291840"/>
          </a:xfrm>
          <a:prstGeom prst="roundRect">
            <a:avLst>
              <a:gd name="adj" fmla="val 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2" name="Google Shape;272;p11"/>
          <p:cNvSpPr txBox="1"/>
          <p:nvPr/>
        </p:nvSpPr>
        <p:spPr>
          <a:xfrm>
            <a:off x="914400" y="1810512"/>
            <a:ext cx="4754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Payment Structure</a:t>
            </a:r>
            <a:endParaRPr sz="1800">
              <a:solidFill>
                <a:schemeClr val="dk1"/>
              </a:solidFill>
              <a:latin typeface="Arial"/>
              <a:ea typeface="Arial"/>
              <a:cs typeface="Arial"/>
              <a:sym typeface="Arial"/>
            </a:endParaRPr>
          </a:p>
        </p:txBody>
      </p:sp>
      <p:sp>
        <p:nvSpPr>
          <p:cNvPr id="273" name="Google Shape;273;p11"/>
          <p:cNvSpPr txBox="1"/>
          <p:nvPr/>
        </p:nvSpPr>
        <p:spPr>
          <a:xfrm>
            <a:off x="914400" y="2331720"/>
            <a:ext cx="4754880" cy="24688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This is a reimbursement grant. Grantees must incur and pay eligible expenses before requesting reimbursement. Reimbursement requests may be submitted quarterly and must include invoices, receipts, payroll documentation, and proof of payment.</a:t>
            </a:r>
            <a:endParaRPr sz="1800">
              <a:solidFill>
                <a:schemeClr val="dk1"/>
              </a:solidFill>
              <a:latin typeface="Arial"/>
              <a:ea typeface="Arial"/>
              <a:cs typeface="Arial"/>
              <a:sym typeface="Arial"/>
            </a:endParaRPr>
          </a:p>
        </p:txBody>
      </p:sp>
      <p:sp>
        <p:nvSpPr>
          <p:cNvPr id="274" name="Google Shape;274;p11"/>
          <p:cNvSpPr txBox="1"/>
          <p:nvPr/>
        </p:nvSpPr>
        <p:spPr>
          <a:xfrm>
            <a:off x="6519672" y="1810512"/>
            <a:ext cx="475488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Reporting Requirements</a:t>
            </a:r>
            <a:endParaRPr sz="1800">
              <a:solidFill>
                <a:schemeClr val="dk1"/>
              </a:solidFill>
              <a:latin typeface="Arial"/>
              <a:ea typeface="Arial"/>
              <a:cs typeface="Arial"/>
              <a:sym typeface="Arial"/>
            </a:endParaRPr>
          </a:p>
        </p:txBody>
      </p:sp>
      <p:sp>
        <p:nvSpPr>
          <p:cNvPr id="275" name="Google Shape;275;p11"/>
          <p:cNvSpPr txBox="1"/>
          <p:nvPr/>
        </p:nvSpPr>
        <p:spPr>
          <a:xfrm>
            <a:off x="6519672" y="2331720"/>
            <a:ext cx="4754880" cy="246888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Brief progress report six months after the grant begins</a:t>
            </a:r>
            <a:endParaRPr sz="18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800"/>
              <a:buFont typeface="Arial"/>
              <a:buChar char="•"/>
            </a:pPr>
            <a:r>
              <a:rPr lang="en-US" sz="1800">
                <a:solidFill>
                  <a:schemeClr val="dk1"/>
                </a:solidFill>
                <a:latin typeface="Arial"/>
                <a:ea typeface="Arial"/>
                <a:cs typeface="Arial"/>
                <a:sym typeface="Arial"/>
              </a:rPr>
              <a:t>Final narrative and financial report within 30 days of the grant period ending</a:t>
            </a:r>
            <a:endParaRPr sz="1800">
              <a:solidFill>
                <a:schemeClr val="dk1"/>
              </a:solidFill>
              <a:latin typeface="Arial"/>
              <a:ea typeface="Arial"/>
              <a:cs typeface="Arial"/>
              <a:sym typeface="Arial"/>
            </a:endParaRPr>
          </a:p>
          <a:p>
            <a:pPr marL="342900" marR="0" lvl="0" indent="-342900" algn="l" rtl="0">
              <a:spcBef>
                <a:spcPts val="1000"/>
              </a:spcBef>
              <a:spcAft>
                <a:spcPts val="0"/>
              </a:spcAft>
              <a:buClr>
                <a:schemeClr val="dk1"/>
              </a:buClr>
              <a:buSzPts val="1800"/>
              <a:buFont typeface="Arial"/>
              <a:buChar char="•"/>
            </a:pPr>
            <a:r>
              <a:rPr lang="en-US" sz="1800">
                <a:solidFill>
                  <a:schemeClr val="dk1"/>
                </a:solidFill>
                <a:latin typeface="Arial"/>
                <a:ea typeface="Arial"/>
                <a:cs typeface="Arial"/>
                <a:sym typeface="Arial"/>
              </a:rPr>
              <a:t>At least one participant story or testimonial</a:t>
            </a:r>
            <a:endParaRPr sz="1800">
              <a:solidFill>
                <a:schemeClr val="dk1"/>
              </a:solidFill>
              <a:latin typeface="Arial"/>
              <a:ea typeface="Arial"/>
              <a:cs typeface="Arial"/>
              <a:sym typeface="Arial"/>
            </a:endParaRPr>
          </a:p>
        </p:txBody>
      </p:sp>
      <p:grpSp>
        <p:nvGrpSpPr>
          <p:cNvPr id="276" name="Google Shape;276;p11"/>
          <p:cNvGrpSpPr/>
          <p:nvPr/>
        </p:nvGrpSpPr>
        <p:grpSpPr>
          <a:xfrm>
            <a:off x="640080" y="5120640"/>
            <a:ext cx="10908792" cy="960120"/>
            <a:chOff x="640080" y="5120640"/>
            <a:chExt cx="10908792" cy="960120"/>
          </a:xfrm>
        </p:grpSpPr>
        <p:sp>
          <p:nvSpPr>
            <p:cNvPr id="277" name="Google Shape;277;p11"/>
            <p:cNvSpPr/>
            <p:nvPr/>
          </p:nvSpPr>
          <p:spPr>
            <a:xfrm>
              <a:off x="640080" y="5120640"/>
              <a:ext cx="10908792" cy="960120"/>
            </a:xfrm>
            <a:prstGeom prst="roundRect">
              <a:avLst>
                <a:gd name="adj" fmla="val 11429"/>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8" name="Google Shape;278;p11"/>
            <p:cNvSpPr txBox="1"/>
            <p:nvPr/>
          </p:nvSpPr>
          <p:spPr>
            <a:xfrm>
              <a:off x="1005840" y="5120640"/>
              <a:ext cx="10177272" cy="9601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What red flags would give you pause before applying?</a:t>
              </a:r>
              <a:endParaRPr sz="2400">
                <a:solidFill>
                  <a:schemeClr val="dk1"/>
                </a:solidFill>
                <a:latin typeface="Arial"/>
                <a:ea typeface="Arial"/>
                <a:cs typeface="Arial"/>
                <a:sym typeface="Arial"/>
              </a:endParaRPr>
            </a:p>
          </p:txBody>
        </p:sp>
      </p:grpSp>
      <p:sp>
        <p:nvSpPr>
          <p:cNvPr id="279" name="Google Shape;279;p11"/>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11</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2"/>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Use Local Data to Make the Need Specific</a:t>
            </a:r>
            <a:endParaRPr sz="3200"/>
          </a:p>
        </p:txBody>
      </p:sp>
      <p:sp>
        <p:nvSpPr>
          <p:cNvPr id="286" name="Google Shape;286;p12"/>
          <p:cNvSpPr txBox="1"/>
          <p:nvPr/>
        </p:nvSpPr>
        <p:spPr>
          <a:xfrm>
            <a:off x="640080" y="919675"/>
            <a:ext cx="7472289"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You're organizationally ready and the funder is a strong fit. Now you need to make your case.</a:t>
            </a:r>
            <a:endParaRPr sz="2000">
              <a:solidFill>
                <a:schemeClr val="dk1"/>
              </a:solidFill>
              <a:latin typeface="Arial"/>
              <a:ea typeface="Arial"/>
              <a:cs typeface="Arial"/>
              <a:sym typeface="Arial"/>
            </a:endParaRPr>
          </a:p>
        </p:txBody>
      </p:sp>
      <p:sp>
        <p:nvSpPr>
          <p:cNvPr id="287" name="Google Shape;287;p12"/>
          <p:cNvSpPr txBox="1"/>
          <p:nvPr/>
        </p:nvSpPr>
        <p:spPr>
          <a:xfrm>
            <a:off x="640080" y="1828800"/>
            <a:ext cx="10908792"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DYCU data can help Milwaukee nonprofits describe:</a:t>
            </a:r>
            <a:endParaRPr sz="2000">
              <a:solidFill>
                <a:schemeClr val="dk1"/>
              </a:solidFill>
              <a:latin typeface="Arial"/>
              <a:ea typeface="Arial"/>
              <a:cs typeface="Arial"/>
              <a:sym typeface="Arial"/>
            </a:endParaRPr>
          </a:p>
        </p:txBody>
      </p:sp>
      <p:grpSp>
        <p:nvGrpSpPr>
          <p:cNvPr id="288" name="Google Shape;288;p12"/>
          <p:cNvGrpSpPr/>
          <p:nvPr/>
        </p:nvGrpSpPr>
        <p:grpSpPr>
          <a:xfrm>
            <a:off x="640080" y="2148840"/>
            <a:ext cx="5532120" cy="2788920"/>
            <a:chOff x="640080" y="2148840"/>
            <a:chExt cx="5532120" cy="2788920"/>
          </a:xfrm>
        </p:grpSpPr>
        <p:sp>
          <p:nvSpPr>
            <p:cNvPr id="289" name="Google Shape;289;p12"/>
            <p:cNvSpPr/>
            <p:nvPr/>
          </p:nvSpPr>
          <p:spPr>
            <a:xfrm>
              <a:off x="640080" y="2148840"/>
              <a:ext cx="5212080" cy="2788920"/>
            </a:xfrm>
            <a:prstGeom prst="roundRect">
              <a:avLst>
                <a:gd name="adj" fmla="val 393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0" name="Google Shape;290;p12"/>
            <p:cNvSpPr/>
            <p:nvPr/>
          </p:nvSpPr>
          <p:spPr>
            <a:xfrm>
              <a:off x="914400" y="233172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1</a:t>
              </a:r>
              <a:endParaRPr sz="1700">
                <a:solidFill>
                  <a:schemeClr val="dk1"/>
                </a:solidFill>
                <a:latin typeface="Arial"/>
                <a:ea typeface="Arial"/>
                <a:cs typeface="Arial"/>
                <a:sym typeface="Arial"/>
              </a:endParaRPr>
            </a:p>
          </p:txBody>
        </p:sp>
        <p:sp>
          <p:nvSpPr>
            <p:cNvPr id="291" name="Google Shape;291;p12"/>
            <p:cNvSpPr txBox="1"/>
            <p:nvPr/>
          </p:nvSpPr>
          <p:spPr>
            <a:xfrm>
              <a:off x="1600200" y="2331720"/>
              <a:ext cx="402336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Who lives in the community</a:t>
              </a:r>
              <a:endParaRPr sz="1800">
                <a:solidFill>
                  <a:schemeClr val="dk1"/>
                </a:solidFill>
                <a:latin typeface="Arial"/>
                <a:ea typeface="Arial"/>
                <a:cs typeface="Arial"/>
                <a:sym typeface="Arial"/>
              </a:endParaRPr>
            </a:p>
          </p:txBody>
        </p:sp>
        <p:sp>
          <p:nvSpPr>
            <p:cNvPr id="292" name="Google Shape;292;p12"/>
            <p:cNvSpPr txBox="1"/>
            <p:nvPr/>
          </p:nvSpPr>
          <p:spPr>
            <a:xfrm>
              <a:off x="1600200" y="3017520"/>
              <a:ext cx="4572000" cy="182880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Population</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Race and ethnicity</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Age</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Household composition</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Income and poverty</a:t>
              </a:r>
              <a:endParaRPr sz="1800">
                <a:solidFill>
                  <a:schemeClr val="dk1"/>
                </a:solidFill>
                <a:latin typeface="Arial"/>
                <a:ea typeface="Arial"/>
                <a:cs typeface="Arial"/>
                <a:sym typeface="Arial"/>
              </a:endParaRPr>
            </a:p>
          </p:txBody>
        </p:sp>
      </p:grpSp>
      <p:grpSp>
        <p:nvGrpSpPr>
          <p:cNvPr id="293" name="Google Shape;293;p12"/>
          <p:cNvGrpSpPr/>
          <p:nvPr/>
        </p:nvGrpSpPr>
        <p:grpSpPr>
          <a:xfrm>
            <a:off x="6231636" y="2148840"/>
            <a:ext cx="5532120" cy="2885049"/>
            <a:chOff x="6231636" y="2148840"/>
            <a:chExt cx="5532120" cy="2885049"/>
          </a:xfrm>
        </p:grpSpPr>
        <p:sp>
          <p:nvSpPr>
            <p:cNvPr id="294" name="Google Shape;294;p12"/>
            <p:cNvSpPr/>
            <p:nvPr/>
          </p:nvSpPr>
          <p:spPr>
            <a:xfrm>
              <a:off x="6231636" y="2148840"/>
              <a:ext cx="5212080" cy="2788920"/>
            </a:xfrm>
            <a:prstGeom prst="roundRect">
              <a:avLst>
                <a:gd name="adj" fmla="val 393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5" name="Google Shape;295;p12"/>
            <p:cNvSpPr/>
            <p:nvPr/>
          </p:nvSpPr>
          <p:spPr>
            <a:xfrm>
              <a:off x="6505956" y="233172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2</a:t>
              </a:r>
              <a:endParaRPr sz="1700">
                <a:solidFill>
                  <a:schemeClr val="dk1"/>
                </a:solidFill>
                <a:latin typeface="Arial"/>
                <a:ea typeface="Arial"/>
                <a:cs typeface="Arial"/>
                <a:sym typeface="Arial"/>
              </a:endParaRPr>
            </a:p>
          </p:txBody>
        </p:sp>
        <p:sp>
          <p:nvSpPr>
            <p:cNvPr id="296" name="Google Shape;296;p12"/>
            <p:cNvSpPr txBox="1"/>
            <p:nvPr/>
          </p:nvSpPr>
          <p:spPr>
            <a:xfrm>
              <a:off x="7191756" y="2331720"/>
              <a:ext cx="402336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What conditions residents are experiencing</a:t>
              </a:r>
              <a:endParaRPr sz="1800">
                <a:solidFill>
                  <a:schemeClr val="dk1"/>
                </a:solidFill>
                <a:latin typeface="Arial"/>
                <a:ea typeface="Arial"/>
                <a:cs typeface="Arial"/>
                <a:sym typeface="Arial"/>
              </a:endParaRPr>
            </a:p>
          </p:txBody>
        </p:sp>
        <p:sp>
          <p:nvSpPr>
            <p:cNvPr id="297" name="Google Shape;297;p12"/>
            <p:cNvSpPr txBox="1"/>
            <p:nvPr/>
          </p:nvSpPr>
          <p:spPr>
            <a:xfrm>
              <a:off x="7191756" y="3022209"/>
              <a:ext cx="4572000" cy="182880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Housing and affordability</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Health</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Education and opportunity</a:t>
              </a:r>
              <a:endParaRPr sz="1800">
                <a:solidFill>
                  <a:schemeClr val="dk1"/>
                </a:solidFill>
                <a:latin typeface="Arial"/>
                <a:ea typeface="Arial"/>
                <a:cs typeface="Arial"/>
                <a:sym typeface="Arial"/>
              </a:endParaRPr>
            </a:p>
            <a:p>
              <a:pPr marL="342900" marR="0" lvl="0" indent="-342900" algn="l" rtl="0">
                <a:spcBef>
                  <a:spcPts val="400"/>
                </a:spcBef>
                <a:spcAft>
                  <a:spcPts val="0"/>
                </a:spcAft>
                <a:buClr>
                  <a:schemeClr val="dk1"/>
                </a:buClr>
                <a:buSzPts val="1800"/>
                <a:buFont typeface="Arial"/>
                <a:buChar char="•"/>
              </a:pPr>
              <a:r>
                <a:rPr lang="en-US" sz="1800">
                  <a:solidFill>
                    <a:schemeClr val="dk1"/>
                  </a:solidFill>
                  <a:latin typeface="Arial"/>
                  <a:ea typeface="Arial"/>
                  <a:cs typeface="Arial"/>
                  <a:sym typeface="Arial"/>
                </a:rPr>
                <a:t>Economic and neighborhood conditions</a:t>
              </a:r>
              <a:endParaRPr sz="1800">
                <a:solidFill>
                  <a:schemeClr val="dk1"/>
                </a:solidFill>
                <a:latin typeface="Arial"/>
                <a:ea typeface="Arial"/>
                <a:cs typeface="Arial"/>
                <a:sym typeface="Arial"/>
              </a:endParaRPr>
            </a:p>
          </p:txBody>
        </p:sp>
        <p:sp>
          <p:nvSpPr>
            <p:cNvPr id="298" name="Google Shape;298;p12"/>
            <p:cNvSpPr txBox="1"/>
            <p:nvPr/>
          </p:nvSpPr>
          <p:spPr>
            <a:xfrm>
              <a:off x="7191756" y="4337539"/>
              <a:ext cx="4572000" cy="69635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1800"/>
                <a:buFont typeface="Arial"/>
                <a:buNone/>
              </a:pPr>
              <a:r>
                <a:rPr lang="en-US" sz="1800" b="1" dirty="0">
                  <a:solidFill>
                    <a:schemeClr val="accent1"/>
                  </a:solidFill>
                  <a:latin typeface="Arial"/>
                  <a:ea typeface="Arial"/>
                  <a:cs typeface="Arial"/>
                  <a:sym typeface="Arial"/>
                </a:rPr>
                <a:t>Plus resident voice and perspective, </a:t>
              </a:r>
              <a:endParaRPr dirty="0"/>
            </a:p>
            <a:p>
              <a:pPr marL="0" marR="0" lvl="0" indent="0" algn="l" rtl="0">
                <a:spcBef>
                  <a:spcPts val="0"/>
                </a:spcBef>
                <a:spcAft>
                  <a:spcPts val="0"/>
                </a:spcAft>
                <a:buClr>
                  <a:schemeClr val="accent1"/>
                </a:buClr>
                <a:buSzPts val="1800"/>
                <a:buFont typeface="Arial"/>
                <a:buNone/>
              </a:pPr>
              <a:r>
                <a:rPr lang="en-US" sz="1800" dirty="0">
                  <a:solidFill>
                    <a:schemeClr val="accent1"/>
                  </a:solidFill>
                  <a:latin typeface="Arial"/>
                  <a:ea typeface="Arial"/>
                  <a:cs typeface="Arial"/>
                  <a:sym typeface="Arial"/>
                </a:rPr>
                <a:t>a DYCU hallmark</a:t>
              </a:r>
              <a:endParaRPr sz="1800" dirty="0">
                <a:solidFill>
                  <a:schemeClr val="dk1"/>
                </a:solidFill>
                <a:latin typeface="Arial"/>
                <a:ea typeface="Arial"/>
                <a:cs typeface="Arial"/>
                <a:sym typeface="Arial"/>
              </a:endParaRPr>
            </a:p>
          </p:txBody>
        </p:sp>
      </p:grpSp>
      <p:grpSp>
        <p:nvGrpSpPr>
          <p:cNvPr id="299" name="Google Shape;299;p12"/>
          <p:cNvGrpSpPr/>
          <p:nvPr/>
        </p:nvGrpSpPr>
        <p:grpSpPr>
          <a:xfrm>
            <a:off x="640080" y="5120640"/>
            <a:ext cx="10908792" cy="960120"/>
            <a:chOff x="640080" y="5120640"/>
            <a:chExt cx="10908792" cy="960120"/>
          </a:xfrm>
        </p:grpSpPr>
        <p:sp>
          <p:nvSpPr>
            <p:cNvPr id="300" name="Google Shape;300;p12"/>
            <p:cNvSpPr/>
            <p:nvPr/>
          </p:nvSpPr>
          <p:spPr>
            <a:xfrm>
              <a:off x="640080" y="5120640"/>
              <a:ext cx="10908792" cy="960120"/>
            </a:xfrm>
            <a:prstGeom prst="roundRect">
              <a:avLst>
                <a:gd name="adj" fmla="val 11429"/>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01" name="Google Shape;301;p12"/>
            <p:cNvSpPr txBox="1"/>
            <p:nvPr/>
          </p:nvSpPr>
          <p:spPr>
            <a:xfrm>
              <a:off x="1005840" y="5120640"/>
              <a:ext cx="10177272" cy="9601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a:solidFill>
                    <a:schemeClr val="lt1"/>
                  </a:solidFill>
                  <a:latin typeface="Arial"/>
                  <a:ea typeface="Arial"/>
                  <a:cs typeface="Arial"/>
                  <a:sym typeface="Arial"/>
                </a:rPr>
                <a:t>Use data to answer: </a:t>
              </a:r>
              <a:r>
                <a:rPr lang="en-US" sz="2400" b="1">
                  <a:solidFill>
                    <a:schemeClr val="lt1"/>
                  </a:solidFill>
                  <a:latin typeface="Arial"/>
                  <a:ea typeface="Arial"/>
                  <a:cs typeface="Arial"/>
                  <a:sym typeface="Arial"/>
                </a:rPr>
                <a:t>Who is affected, and what are they experiencing?</a:t>
              </a:r>
              <a:endParaRPr sz="2400">
                <a:solidFill>
                  <a:schemeClr val="dk1"/>
                </a:solidFill>
                <a:latin typeface="Arial"/>
                <a:ea typeface="Arial"/>
                <a:cs typeface="Arial"/>
                <a:sym typeface="Arial"/>
              </a:endParaRPr>
            </a:p>
          </p:txBody>
        </p:sp>
      </p:grpSp>
      <p:sp>
        <p:nvSpPr>
          <p:cNvPr id="302" name="Google Shape;302;p12"/>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12</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A4B330E6-BA21-CDD1-8197-DA1DC4D3D187}"/>
              </a:ext>
            </a:extLst>
          </p:cNvPr>
          <p:cNvSpPr txBox="1"/>
          <p:nvPr/>
        </p:nvSpPr>
        <p:spPr>
          <a:xfrm>
            <a:off x="191530" y="6355080"/>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99"/>
                                        </p:tgtEl>
                                        <p:attrNameLst>
                                          <p:attrName>style.visibility</p:attrName>
                                        </p:attrNameLst>
                                      </p:cBhvr>
                                      <p:to>
                                        <p:strVal val="visible"/>
                                      </p:to>
                                    </p:set>
                                    <p:anim calcmode="lin" valueType="num">
                                      <p:cBhvr additive="base">
                                        <p:cTn id="15" dur="500"/>
                                        <p:tgtEl>
                                          <p:spTgt spid="2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3"/>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Where to Find the Data</a:t>
            </a:r>
            <a:endParaRPr sz="3200"/>
          </a:p>
        </p:txBody>
      </p:sp>
      <p:sp>
        <p:nvSpPr>
          <p:cNvPr id="309" name="Google Shape;309;p13"/>
          <p:cNvSpPr txBox="1"/>
          <p:nvPr/>
        </p:nvSpPr>
        <p:spPr>
          <a:xfrm>
            <a:off x="640080" y="1188720"/>
            <a:ext cx="640080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400"/>
              <a:buFont typeface="Arial"/>
              <a:buNone/>
            </a:pPr>
            <a:r>
              <a:rPr lang="en-US" sz="2400" b="1">
                <a:solidFill>
                  <a:schemeClr val="accent1"/>
                </a:solidFill>
                <a:latin typeface="Arial"/>
                <a:ea typeface="Arial"/>
                <a:cs typeface="Arial"/>
                <a:sym typeface="Arial"/>
              </a:rPr>
              <a:t>DYCU's Data Resource Library</a:t>
            </a:r>
            <a:endParaRPr sz="2400">
              <a:solidFill>
                <a:schemeClr val="dk1"/>
              </a:solidFill>
              <a:latin typeface="Arial"/>
              <a:ea typeface="Arial"/>
              <a:cs typeface="Arial"/>
              <a:sym typeface="Arial"/>
            </a:endParaRPr>
          </a:p>
        </p:txBody>
      </p:sp>
      <p:sp>
        <p:nvSpPr>
          <p:cNvPr id="310" name="Google Shape;310;p13"/>
          <p:cNvSpPr/>
          <p:nvPr/>
        </p:nvSpPr>
        <p:spPr>
          <a:xfrm>
            <a:off x="640080" y="1783080"/>
            <a:ext cx="6400800" cy="548640"/>
          </a:xfrm>
          <a:prstGeom prst="roundRect">
            <a:avLst>
              <a:gd name="adj" fmla="val 2000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1" name="Google Shape;311;p13"/>
          <p:cNvSpPr/>
          <p:nvPr/>
        </p:nvSpPr>
        <p:spPr>
          <a:xfrm>
            <a:off x="777240" y="1856232"/>
            <a:ext cx="402336" cy="402336"/>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1</a:t>
            </a:r>
            <a:endParaRPr sz="1300">
              <a:solidFill>
                <a:schemeClr val="dk1"/>
              </a:solidFill>
              <a:latin typeface="Arial"/>
              <a:ea typeface="Arial"/>
              <a:cs typeface="Arial"/>
              <a:sym typeface="Arial"/>
            </a:endParaRPr>
          </a:p>
        </p:txBody>
      </p:sp>
      <p:sp>
        <p:nvSpPr>
          <p:cNvPr id="312" name="Google Shape;312;p13"/>
          <p:cNvSpPr txBox="1"/>
          <p:nvPr/>
        </p:nvSpPr>
        <p:spPr>
          <a:xfrm>
            <a:off x="1371600" y="1783080"/>
            <a:ext cx="5486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Neighborhood Portraits</a:t>
            </a:r>
            <a:endParaRPr sz="2000">
              <a:solidFill>
                <a:schemeClr val="dk1"/>
              </a:solidFill>
              <a:latin typeface="Arial"/>
              <a:ea typeface="Arial"/>
              <a:cs typeface="Arial"/>
              <a:sym typeface="Arial"/>
            </a:endParaRPr>
          </a:p>
        </p:txBody>
      </p:sp>
      <p:sp>
        <p:nvSpPr>
          <p:cNvPr id="313" name="Google Shape;313;p13"/>
          <p:cNvSpPr/>
          <p:nvPr/>
        </p:nvSpPr>
        <p:spPr>
          <a:xfrm>
            <a:off x="640080" y="2441448"/>
            <a:ext cx="6400800" cy="548640"/>
          </a:xfrm>
          <a:prstGeom prst="roundRect">
            <a:avLst>
              <a:gd name="adj" fmla="val 2000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4" name="Google Shape;314;p13"/>
          <p:cNvSpPr/>
          <p:nvPr/>
        </p:nvSpPr>
        <p:spPr>
          <a:xfrm>
            <a:off x="777240" y="2514600"/>
            <a:ext cx="402336" cy="402336"/>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2</a:t>
            </a:r>
            <a:endParaRPr sz="1300">
              <a:solidFill>
                <a:schemeClr val="dk1"/>
              </a:solidFill>
              <a:latin typeface="Arial"/>
              <a:ea typeface="Arial"/>
              <a:cs typeface="Arial"/>
              <a:sym typeface="Arial"/>
            </a:endParaRPr>
          </a:p>
        </p:txBody>
      </p:sp>
      <p:sp>
        <p:nvSpPr>
          <p:cNvPr id="315" name="Google Shape;315;p13"/>
          <p:cNvSpPr txBox="1"/>
          <p:nvPr/>
        </p:nvSpPr>
        <p:spPr>
          <a:xfrm>
            <a:off x="1371600" y="2441448"/>
            <a:ext cx="5486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MKE Indicators</a:t>
            </a:r>
            <a:endParaRPr sz="2000">
              <a:solidFill>
                <a:schemeClr val="dk1"/>
              </a:solidFill>
              <a:latin typeface="Arial"/>
              <a:ea typeface="Arial"/>
              <a:cs typeface="Arial"/>
              <a:sym typeface="Arial"/>
            </a:endParaRPr>
          </a:p>
        </p:txBody>
      </p:sp>
      <p:sp>
        <p:nvSpPr>
          <p:cNvPr id="316" name="Google Shape;316;p13"/>
          <p:cNvSpPr/>
          <p:nvPr/>
        </p:nvSpPr>
        <p:spPr>
          <a:xfrm>
            <a:off x="640080" y="3099816"/>
            <a:ext cx="6400800" cy="548640"/>
          </a:xfrm>
          <a:prstGeom prst="roundRect">
            <a:avLst>
              <a:gd name="adj" fmla="val 2000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7" name="Google Shape;317;p13"/>
          <p:cNvSpPr/>
          <p:nvPr/>
        </p:nvSpPr>
        <p:spPr>
          <a:xfrm>
            <a:off x="777240" y="3172968"/>
            <a:ext cx="402336" cy="402336"/>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3</a:t>
            </a:r>
            <a:endParaRPr sz="1300">
              <a:solidFill>
                <a:schemeClr val="dk1"/>
              </a:solidFill>
              <a:latin typeface="Arial"/>
              <a:ea typeface="Arial"/>
              <a:cs typeface="Arial"/>
              <a:sym typeface="Arial"/>
            </a:endParaRPr>
          </a:p>
        </p:txBody>
      </p:sp>
      <p:sp>
        <p:nvSpPr>
          <p:cNvPr id="318" name="Google Shape;318;p13"/>
          <p:cNvSpPr txBox="1"/>
          <p:nvPr/>
        </p:nvSpPr>
        <p:spPr>
          <a:xfrm>
            <a:off x="1371600" y="3099816"/>
            <a:ext cx="5486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Neighborhood Change Over Time</a:t>
            </a:r>
            <a:endParaRPr sz="2000">
              <a:solidFill>
                <a:schemeClr val="dk1"/>
              </a:solidFill>
              <a:latin typeface="Arial"/>
              <a:ea typeface="Arial"/>
              <a:cs typeface="Arial"/>
              <a:sym typeface="Arial"/>
            </a:endParaRPr>
          </a:p>
        </p:txBody>
      </p:sp>
      <p:sp>
        <p:nvSpPr>
          <p:cNvPr id="319" name="Google Shape;319;p13"/>
          <p:cNvSpPr/>
          <p:nvPr/>
        </p:nvSpPr>
        <p:spPr>
          <a:xfrm>
            <a:off x="640080" y="3758184"/>
            <a:ext cx="6400800" cy="548640"/>
          </a:xfrm>
          <a:prstGeom prst="roundRect">
            <a:avLst>
              <a:gd name="adj" fmla="val 2000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0" name="Google Shape;320;p13"/>
          <p:cNvSpPr/>
          <p:nvPr/>
        </p:nvSpPr>
        <p:spPr>
          <a:xfrm>
            <a:off x="777240" y="3831336"/>
            <a:ext cx="402336" cy="402336"/>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4</a:t>
            </a:r>
            <a:endParaRPr sz="1300">
              <a:solidFill>
                <a:schemeClr val="dk1"/>
              </a:solidFill>
              <a:latin typeface="Arial"/>
              <a:ea typeface="Arial"/>
              <a:cs typeface="Arial"/>
              <a:sym typeface="Arial"/>
            </a:endParaRPr>
          </a:p>
        </p:txBody>
      </p:sp>
      <p:sp>
        <p:nvSpPr>
          <p:cNvPr id="321" name="Google Shape;321;p13"/>
          <p:cNvSpPr txBox="1"/>
          <p:nvPr/>
        </p:nvSpPr>
        <p:spPr>
          <a:xfrm>
            <a:off x="1371600" y="3758184"/>
            <a:ext cx="5486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Interactive Maps &amp; Dashboards</a:t>
            </a:r>
            <a:endParaRPr sz="2000">
              <a:solidFill>
                <a:schemeClr val="dk1"/>
              </a:solidFill>
              <a:latin typeface="Arial"/>
              <a:ea typeface="Arial"/>
              <a:cs typeface="Arial"/>
              <a:sym typeface="Arial"/>
            </a:endParaRPr>
          </a:p>
        </p:txBody>
      </p:sp>
      <p:sp>
        <p:nvSpPr>
          <p:cNvPr id="322" name="Google Shape;322;p13"/>
          <p:cNvSpPr/>
          <p:nvPr/>
        </p:nvSpPr>
        <p:spPr>
          <a:xfrm>
            <a:off x="640080" y="4416552"/>
            <a:ext cx="6400800" cy="548640"/>
          </a:xfrm>
          <a:prstGeom prst="roundRect">
            <a:avLst>
              <a:gd name="adj" fmla="val 20000"/>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3" name="Google Shape;323;p13"/>
          <p:cNvSpPr/>
          <p:nvPr/>
        </p:nvSpPr>
        <p:spPr>
          <a:xfrm>
            <a:off x="777240" y="4489704"/>
            <a:ext cx="402336" cy="402336"/>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5</a:t>
            </a:r>
            <a:endParaRPr sz="1300">
              <a:solidFill>
                <a:schemeClr val="dk1"/>
              </a:solidFill>
              <a:latin typeface="Arial"/>
              <a:ea typeface="Arial"/>
              <a:cs typeface="Arial"/>
              <a:sym typeface="Arial"/>
            </a:endParaRPr>
          </a:p>
        </p:txBody>
      </p:sp>
      <p:sp>
        <p:nvSpPr>
          <p:cNvPr id="324" name="Google Shape;324;p13"/>
          <p:cNvSpPr txBox="1"/>
          <p:nvPr/>
        </p:nvSpPr>
        <p:spPr>
          <a:xfrm>
            <a:off x="1371600" y="4416552"/>
            <a:ext cx="54864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Topic-Specific Reports</a:t>
            </a:r>
            <a:endParaRPr sz="2000">
              <a:solidFill>
                <a:schemeClr val="dk1"/>
              </a:solidFill>
              <a:latin typeface="Arial"/>
              <a:ea typeface="Arial"/>
              <a:cs typeface="Arial"/>
              <a:sym typeface="Arial"/>
            </a:endParaRPr>
          </a:p>
        </p:txBody>
      </p:sp>
      <p:grpSp>
        <p:nvGrpSpPr>
          <p:cNvPr id="325" name="Google Shape;325;p13"/>
          <p:cNvGrpSpPr/>
          <p:nvPr/>
        </p:nvGrpSpPr>
        <p:grpSpPr>
          <a:xfrm>
            <a:off x="7498080" y="1188720"/>
            <a:ext cx="4050792" cy="3886200"/>
            <a:chOff x="7498080" y="1188720"/>
            <a:chExt cx="4050792" cy="3886200"/>
          </a:xfrm>
        </p:grpSpPr>
        <p:sp>
          <p:nvSpPr>
            <p:cNvPr id="326" name="Google Shape;326;p13"/>
            <p:cNvSpPr/>
            <p:nvPr/>
          </p:nvSpPr>
          <p:spPr>
            <a:xfrm>
              <a:off x="7498080" y="1188720"/>
              <a:ext cx="4050792" cy="3886200"/>
            </a:xfrm>
            <a:prstGeom prst="roundRect">
              <a:avLst>
                <a:gd name="adj" fmla="val 2824"/>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27" name="Google Shape;327;p13" descr="QR code linking to the Data You Can Use Data Resource Library"/>
            <p:cNvPicPr preferRelativeResize="0"/>
            <p:nvPr/>
          </p:nvPicPr>
          <p:blipFill rotWithShape="1">
            <a:blip r:embed="rId3">
              <a:alphaModFix/>
            </a:blip>
            <a:srcRect/>
            <a:stretch/>
          </p:blipFill>
          <p:spPr>
            <a:xfrm>
              <a:off x="8334756" y="1417320"/>
              <a:ext cx="2377440" cy="2377440"/>
            </a:xfrm>
            <a:prstGeom prst="rect">
              <a:avLst/>
            </a:prstGeom>
            <a:noFill/>
            <a:ln>
              <a:noFill/>
            </a:ln>
          </p:spPr>
        </p:pic>
        <p:sp>
          <p:nvSpPr>
            <p:cNvPr id="328" name="Google Shape;328;p13"/>
            <p:cNvSpPr txBox="1"/>
            <p:nvPr/>
          </p:nvSpPr>
          <p:spPr>
            <a:xfrm>
              <a:off x="7680960" y="3931920"/>
              <a:ext cx="3685032" cy="3200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dk1"/>
                </a:buClr>
                <a:buSzPts val="1600"/>
                <a:buFont typeface="Arial"/>
                <a:buNone/>
              </a:pPr>
              <a:r>
                <a:rPr lang="en-US" sz="1600" b="1">
                  <a:solidFill>
                    <a:schemeClr val="dk1"/>
                  </a:solidFill>
                  <a:latin typeface="Arial"/>
                  <a:ea typeface="Arial"/>
                  <a:cs typeface="Arial"/>
                  <a:sym typeface="Arial"/>
                </a:rPr>
                <a:t>Scan to explore the library</a:t>
              </a:r>
              <a:endParaRPr sz="1600">
                <a:solidFill>
                  <a:schemeClr val="dk1"/>
                </a:solidFill>
                <a:latin typeface="Arial"/>
                <a:ea typeface="Arial"/>
                <a:cs typeface="Arial"/>
                <a:sym typeface="Arial"/>
              </a:endParaRPr>
            </a:p>
          </p:txBody>
        </p:sp>
        <p:sp>
          <p:nvSpPr>
            <p:cNvPr id="329" name="Google Shape;329;p13"/>
            <p:cNvSpPr txBox="1"/>
            <p:nvPr/>
          </p:nvSpPr>
          <p:spPr>
            <a:xfrm>
              <a:off x="7680960" y="4297680"/>
              <a:ext cx="3685032" cy="5486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chemeClr val="accent1"/>
                </a:buClr>
                <a:buSzPts val="1200"/>
                <a:buFont typeface="Arial"/>
                <a:buNone/>
              </a:pPr>
              <a:r>
                <a:rPr lang="en-US" sz="1200" u="sng">
                  <a:solidFill>
                    <a:schemeClr val="accent1"/>
                  </a:solidFill>
                  <a:latin typeface="Arial"/>
                  <a:ea typeface="Arial"/>
                  <a:cs typeface="Arial"/>
                  <a:sym typeface="Arial"/>
                  <a:hlinkClick r:id="rId4">
                    <a:extLst>
                      <a:ext uri="{A12FA001-AC4F-418D-AE19-62706E023703}">
                        <ahyp:hlinkClr xmlns:ahyp="http://schemas.microsoft.com/office/drawing/2018/hyperlinkcolor" val="tx"/>
                      </a:ext>
                    </a:extLst>
                  </a:hlinkClick>
                </a:rPr>
                <a:t>datayoucanuse.org/data-resources-landing-page</a:t>
              </a:r>
              <a:endParaRPr sz="1200">
                <a:solidFill>
                  <a:schemeClr val="dk1"/>
                </a:solidFill>
                <a:latin typeface="Arial"/>
                <a:ea typeface="Arial"/>
                <a:cs typeface="Arial"/>
                <a:sym typeface="Arial"/>
              </a:endParaRPr>
            </a:p>
          </p:txBody>
        </p:sp>
      </p:grpSp>
      <p:grpSp>
        <p:nvGrpSpPr>
          <p:cNvPr id="330" name="Google Shape;330;p13"/>
          <p:cNvGrpSpPr/>
          <p:nvPr/>
        </p:nvGrpSpPr>
        <p:grpSpPr>
          <a:xfrm>
            <a:off x="641604" y="5303520"/>
            <a:ext cx="10908792" cy="822960"/>
            <a:chOff x="640080" y="5303520"/>
            <a:chExt cx="10908792" cy="822960"/>
          </a:xfrm>
        </p:grpSpPr>
        <p:sp>
          <p:nvSpPr>
            <p:cNvPr id="331" name="Google Shape;331;p13"/>
            <p:cNvSpPr/>
            <p:nvPr/>
          </p:nvSpPr>
          <p:spPr>
            <a:xfrm>
              <a:off x="640080" y="5303520"/>
              <a:ext cx="10908792" cy="822960"/>
            </a:xfrm>
            <a:prstGeom prst="roundRect">
              <a:avLst>
                <a:gd name="adj" fmla="val 13333"/>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2" name="Google Shape;332;p13"/>
            <p:cNvSpPr txBox="1"/>
            <p:nvPr/>
          </p:nvSpPr>
          <p:spPr>
            <a:xfrm>
              <a:off x="1005840" y="5303520"/>
              <a:ext cx="10177272"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You don't need every statistic. You need the right evidence.</a:t>
              </a:r>
              <a:endParaRPr sz="2400">
                <a:solidFill>
                  <a:schemeClr val="dk1"/>
                </a:solidFill>
                <a:latin typeface="Arial"/>
                <a:ea typeface="Arial"/>
                <a:cs typeface="Arial"/>
                <a:sym typeface="Arial"/>
              </a:endParaRPr>
            </a:p>
          </p:txBody>
        </p:sp>
      </p:grpSp>
      <p:sp>
        <p:nvSpPr>
          <p:cNvPr id="333" name="Google Shape;333;p13"/>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13</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30"/>
                                        </p:tgtEl>
                                        <p:attrNameLst>
                                          <p:attrName>style.visibility</p:attrName>
                                        </p:attrNameLst>
                                      </p:cBhvr>
                                      <p:to>
                                        <p:strVal val="visible"/>
                                      </p:to>
                                    </p:set>
                                    <p:anim calcmode="lin" valueType="num">
                                      <p:cBhvr additive="base">
                                        <p:cTn id="11" dur="500"/>
                                        <p:tgtEl>
                                          <p:spTgt spid="3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14"/>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No Data Without Stories, and No Stories Without Data</a:t>
            </a:r>
            <a:endParaRPr sz="3200"/>
          </a:p>
        </p:txBody>
      </p:sp>
      <p:sp>
        <p:nvSpPr>
          <p:cNvPr id="340" name="Google Shape;340;p14"/>
          <p:cNvSpPr txBox="1"/>
          <p:nvPr/>
        </p:nvSpPr>
        <p:spPr>
          <a:xfrm>
            <a:off x="640080" y="955431"/>
            <a:ext cx="10908792"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400"/>
              <a:buFont typeface="Arial"/>
              <a:buNone/>
            </a:pPr>
            <a:r>
              <a:rPr lang="en-US" sz="2400" b="1">
                <a:solidFill>
                  <a:schemeClr val="accent1"/>
                </a:solidFill>
                <a:latin typeface="Arial"/>
                <a:ea typeface="Arial"/>
                <a:cs typeface="Arial"/>
                <a:sym typeface="Arial"/>
              </a:rPr>
              <a:t>This is Data You Can Use's motto, and it applies to grant writing, too.</a:t>
            </a:r>
            <a:endParaRPr sz="2400">
              <a:solidFill>
                <a:schemeClr val="dk1"/>
              </a:solidFill>
              <a:latin typeface="Arial"/>
              <a:ea typeface="Arial"/>
              <a:cs typeface="Arial"/>
              <a:sym typeface="Arial"/>
            </a:endParaRPr>
          </a:p>
        </p:txBody>
      </p:sp>
      <p:sp>
        <p:nvSpPr>
          <p:cNvPr id="341" name="Google Shape;341;p14"/>
          <p:cNvSpPr/>
          <p:nvPr/>
        </p:nvSpPr>
        <p:spPr>
          <a:xfrm>
            <a:off x="640080" y="2240280"/>
            <a:ext cx="5303520" cy="3840480"/>
          </a:xfrm>
          <a:prstGeom prst="roundRect">
            <a:avLst>
              <a:gd name="adj" fmla="val 2857"/>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42" name="Google Shape;342;p14"/>
          <p:cNvSpPr txBox="1"/>
          <p:nvPr/>
        </p:nvSpPr>
        <p:spPr>
          <a:xfrm>
            <a:off x="914400" y="2468880"/>
            <a:ext cx="4754880"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Local data helps establish</a:t>
            </a:r>
            <a:endParaRPr sz="2000">
              <a:solidFill>
                <a:schemeClr val="dk1"/>
              </a:solidFill>
              <a:latin typeface="Arial"/>
              <a:ea typeface="Arial"/>
              <a:cs typeface="Arial"/>
              <a:sym typeface="Arial"/>
            </a:endParaRPr>
          </a:p>
        </p:txBody>
      </p:sp>
      <p:sp>
        <p:nvSpPr>
          <p:cNvPr id="343" name="Google Shape;343;p14"/>
          <p:cNvSpPr txBox="1"/>
          <p:nvPr/>
        </p:nvSpPr>
        <p:spPr>
          <a:xfrm>
            <a:off x="914400" y="3108960"/>
            <a:ext cx="4754880" cy="2834640"/>
          </a:xfrm>
          <a:prstGeom prst="rect">
            <a:avLst/>
          </a:prstGeom>
          <a:noFill/>
          <a:ln>
            <a:noFill/>
          </a:ln>
        </p:spPr>
        <p:txBody>
          <a:bodyPr spcFirstLastPara="1" wrap="square" lIns="0" tIns="0" rIns="0" bIns="0" anchor="t" anchorCtr="0">
            <a:noAutofit/>
          </a:bodyPr>
          <a:lstStyle/>
          <a:p>
            <a:pPr marL="342900" marR="0" lvl="0" indent="-342900" algn="l" rtl="0">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The scale of the issue</a:t>
            </a:r>
            <a:endParaRPr sz="1800">
              <a:solidFill>
                <a:schemeClr val="dk1"/>
              </a:solidFill>
              <a:latin typeface="Arial"/>
              <a:ea typeface="Arial"/>
              <a:cs typeface="Arial"/>
              <a:sym typeface="Arial"/>
            </a:endParaRPr>
          </a:p>
          <a:p>
            <a:pPr marL="34290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Who is affected</a:t>
            </a:r>
            <a:endParaRPr sz="1800">
              <a:solidFill>
                <a:schemeClr val="dk1"/>
              </a:solidFill>
              <a:latin typeface="Arial"/>
              <a:ea typeface="Arial"/>
              <a:cs typeface="Arial"/>
              <a:sym typeface="Arial"/>
            </a:endParaRPr>
          </a:p>
          <a:p>
            <a:pPr marL="34290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Where conditions are concentrated</a:t>
            </a:r>
            <a:endParaRPr sz="1800">
              <a:solidFill>
                <a:schemeClr val="dk1"/>
              </a:solidFill>
              <a:latin typeface="Arial"/>
              <a:ea typeface="Arial"/>
              <a:cs typeface="Arial"/>
              <a:sym typeface="Arial"/>
            </a:endParaRPr>
          </a:p>
          <a:p>
            <a:pPr marL="342900" marR="0" lvl="0" indent="-342900" algn="l" rtl="0">
              <a:spcBef>
                <a:spcPts val="1200"/>
              </a:spcBef>
              <a:spcAft>
                <a:spcPts val="0"/>
              </a:spcAft>
              <a:buClr>
                <a:schemeClr val="dk1"/>
              </a:buClr>
              <a:buSzPts val="1800"/>
              <a:buFont typeface="Arial"/>
              <a:buChar char="•"/>
            </a:pPr>
            <a:r>
              <a:rPr lang="en-US" sz="1800">
                <a:solidFill>
                  <a:schemeClr val="dk1"/>
                </a:solidFill>
                <a:latin typeface="Arial"/>
                <a:ea typeface="Arial"/>
                <a:cs typeface="Arial"/>
                <a:sym typeface="Arial"/>
              </a:rPr>
              <a:t>How a neighborhood compares with the broader community</a:t>
            </a:r>
            <a:endParaRPr sz="1800">
              <a:solidFill>
                <a:schemeClr val="dk1"/>
              </a:solidFill>
              <a:latin typeface="Arial"/>
              <a:ea typeface="Arial"/>
              <a:cs typeface="Arial"/>
              <a:sym typeface="Arial"/>
            </a:endParaRPr>
          </a:p>
        </p:txBody>
      </p:sp>
      <p:grpSp>
        <p:nvGrpSpPr>
          <p:cNvPr id="344" name="Google Shape;344;p14"/>
          <p:cNvGrpSpPr/>
          <p:nvPr/>
        </p:nvGrpSpPr>
        <p:grpSpPr>
          <a:xfrm>
            <a:off x="6245352" y="2240280"/>
            <a:ext cx="5303520" cy="3840480"/>
            <a:chOff x="6245352" y="2240280"/>
            <a:chExt cx="5303520" cy="3840480"/>
          </a:xfrm>
        </p:grpSpPr>
        <p:sp>
          <p:nvSpPr>
            <p:cNvPr id="345" name="Google Shape;345;p14"/>
            <p:cNvSpPr/>
            <p:nvPr/>
          </p:nvSpPr>
          <p:spPr>
            <a:xfrm>
              <a:off x="6245352" y="2240280"/>
              <a:ext cx="5303520" cy="3840480"/>
            </a:xfrm>
            <a:prstGeom prst="roundRect">
              <a:avLst>
                <a:gd name="adj" fmla="val 2857"/>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46" name="Google Shape;346;p14"/>
            <p:cNvSpPr txBox="1"/>
            <p:nvPr/>
          </p:nvSpPr>
          <p:spPr>
            <a:xfrm>
              <a:off x="6519672" y="2468880"/>
              <a:ext cx="4754880" cy="8229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000"/>
                <a:buFont typeface="Arial"/>
                <a:buNone/>
              </a:pPr>
              <a:r>
                <a:rPr lang="en-US" sz="2000" b="1">
                  <a:solidFill>
                    <a:schemeClr val="lt1"/>
                  </a:solidFill>
                  <a:latin typeface="Arial"/>
                  <a:ea typeface="Arial"/>
                  <a:cs typeface="Arial"/>
                  <a:sym typeface="Arial"/>
                </a:rPr>
                <a:t>But data alone doesn't tell the full story.</a:t>
              </a:r>
              <a:endParaRPr sz="2000">
                <a:solidFill>
                  <a:schemeClr val="dk1"/>
                </a:solidFill>
                <a:latin typeface="Arial"/>
                <a:ea typeface="Arial"/>
                <a:cs typeface="Arial"/>
                <a:sym typeface="Arial"/>
              </a:endParaRPr>
            </a:p>
          </p:txBody>
        </p:sp>
        <p:sp>
          <p:nvSpPr>
            <p:cNvPr id="347" name="Google Shape;347;p14"/>
            <p:cNvSpPr txBox="1"/>
            <p:nvPr/>
          </p:nvSpPr>
          <p:spPr>
            <a:xfrm>
              <a:off x="6519672" y="3429000"/>
              <a:ext cx="4754880" cy="2377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200"/>
                <a:buFont typeface="Arial"/>
                <a:buNone/>
              </a:pPr>
              <a:r>
                <a:rPr lang="en-US" sz="2200">
                  <a:solidFill>
                    <a:schemeClr val="lt1"/>
                  </a:solidFill>
                  <a:latin typeface="Arial"/>
                  <a:ea typeface="Arial"/>
                  <a:cs typeface="Arial"/>
                  <a:sym typeface="Arial"/>
                </a:rPr>
                <a:t>A local story or testimonial can help a funder understand what those conditions look like in someone's day-to-day life.</a:t>
              </a:r>
              <a:endParaRPr sz="2200">
                <a:solidFill>
                  <a:schemeClr val="dk1"/>
                </a:solidFill>
                <a:latin typeface="Arial"/>
                <a:ea typeface="Arial"/>
                <a:cs typeface="Arial"/>
                <a:sym typeface="Arial"/>
              </a:endParaRPr>
            </a:p>
          </p:txBody>
        </p:sp>
      </p:grpSp>
      <p:sp>
        <p:nvSpPr>
          <p:cNvPr id="348" name="Google Shape;348;p14"/>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14</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2EAC2B98-2178-17B0-E25E-D80DBF884DF9}"/>
              </a:ext>
            </a:extLst>
          </p:cNvPr>
          <p:cNvSpPr txBox="1"/>
          <p:nvPr/>
        </p:nvSpPr>
        <p:spPr>
          <a:xfrm>
            <a:off x="166816" y="6355080"/>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15"/>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Combining the Numbers and the Stories</a:t>
            </a:r>
            <a:endParaRPr sz="3200"/>
          </a:p>
        </p:txBody>
      </p:sp>
      <p:sp>
        <p:nvSpPr>
          <p:cNvPr id="355" name="Google Shape;355;p15"/>
          <p:cNvSpPr/>
          <p:nvPr/>
        </p:nvSpPr>
        <p:spPr>
          <a:xfrm>
            <a:off x="640080" y="1463040"/>
            <a:ext cx="10908792" cy="4480560"/>
          </a:xfrm>
          <a:prstGeom prst="roundRect">
            <a:avLst>
              <a:gd name="adj" fmla="val 2449"/>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6" name="Google Shape;356;p15"/>
          <p:cNvSpPr txBox="1"/>
          <p:nvPr/>
        </p:nvSpPr>
        <p:spPr>
          <a:xfrm>
            <a:off x="1097280" y="1783080"/>
            <a:ext cx="9966960"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COMMON FIRST DRAFT</a:t>
            </a:r>
            <a:endParaRPr sz="2000">
              <a:solidFill>
                <a:schemeClr val="dk1"/>
              </a:solidFill>
              <a:latin typeface="Arial"/>
              <a:ea typeface="Arial"/>
              <a:cs typeface="Arial"/>
              <a:sym typeface="Arial"/>
            </a:endParaRPr>
          </a:p>
        </p:txBody>
      </p:sp>
      <p:sp>
        <p:nvSpPr>
          <p:cNvPr id="357" name="Google Shape;357;p15"/>
          <p:cNvSpPr txBox="1"/>
          <p:nvPr/>
        </p:nvSpPr>
        <p:spPr>
          <a:xfrm>
            <a:off x="1097280" y="2286000"/>
            <a:ext cx="9966960" cy="2377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2800"/>
              <a:buFont typeface="Arial"/>
              <a:buNone/>
            </a:pPr>
            <a:r>
              <a:rPr lang="en-US" sz="2800" i="1">
                <a:solidFill>
                  <a:schemeClr val="dk1"/>
                </a:solidFill>
                <a:latin typeface="Arial"/>
                <a:ea typeface="Arial"/>
                <a:cs typeface="Arial"/>
                <a:sym typeface="Arial"/>
              </a:rPr>
              <a:t>“Many families in Milwaukee are struggling financially, and poverty continues to be a significant challenge in our community. We hear regularly from our clients that the cost of living is difficult to manage.”</a:t>
            </a:r>
            <a:endParaRPr sz="2800">
              <a:solidFill>
                <a:schemeClr val="dk1"/>
              </a:solidFill>
              <a:latin typeface="Arial"/>
              <a:ea typeface="Arial"/>
              <a:cs typeface="Arial"/>
              <a:sym typeface="Arial"/>
            </a:endParaRPr>
          </a:p>
        </p:txBody>
      </p:sp>
      <p:sp>
        <p:nvSpPr>
          <p:cNvPr id="358" name="Google Shape;358;p15"/>
          <p:cNvSpPr txBox="1"/>
          <p:nvPr/>
        </p:nvSpPr>
        <p:spPr>
          <a:xfrm>
            <a:off x="1097280" y="5029200"/>
            <a:ext cx="99669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What is your initial response to this?</a:t>
            </a:r>
            <a:endParaRPr sz="2000">
              <a:solidFill>
                <a:schemeClr val="dk1"/>
              </a:solidFill>
              <a:latin typeface="Arial"/>
              <a:ea typeface="Arial"/>
              <a:cs typeface="Arial"/>
              <a:sym typeface="Arial"/>
            </a:endParaRPr>
          </a:p>
        </p:txBody>
      </p:sp>
      <p:sp>
        <p:nvSpPr>
          <p:cNvPr id="359" name="Google Shape;359;p15"/>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15</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16"/>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Combining the Numbers and the Stories</a:t>
            </a:r>
            <a:endParaRPr sz="3200"/>
          </a:p>
        </p:txBody>
      </p:sp>
      <p:sp>
        <p:nvSpPr>
          <p:cNvPr id="366" name="Google Shape;366;p16"/>
          <p:cNvSpPr/>
          <p:nvPr/>
        </p:nvSpPr>
        <p:spPr>
          <a:xfrm>
            <a:off x="640080" y="1371600"/>
            <a:ext cx="3931920" cy="4754880"/>
          </a:xfrm>
          <a:prstGeom prst="roundRect">
            <a:avLst>
              <a:gd name="adj" fmla="val 2791"/>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7" name="Google Shape;367;p16"/>
          <p:cNvSpPr txBox="1"/>
          <p:nvPr/>
        </p:nvSpPr>
        <p:spPr>
          <a:xfrm>
            <a:off x="914400" y="1600200"/>
            <a:ext cx="338328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1800"/>
              <a:buFont typeface="Arial"/>
              <a:buNone/>
            </a:pPr>
            <a:r>
              <a:rPr lang="en-US" sz="1800" b="1">
                <a:solidFill>
                  <a:schemeClr val="accent1"/>
                </a:solidFill>
                <a:latin typeface="Arial"/>
                <a:ea typeface="Arial"/>
                <a:cs typeface="Arial"/>
                <a:sym typeface="Arial"/>
              </a:rPr>
              <a:t>COMMON FIRST DRAFT</a:t>
            </a:r>
            <a:endParaRPr sz="1800">
              <a:solidFill>
                <a:schemeClr val="dk1"/>
              </a:solidFill>
              <a:latin typeface="Arial"/>
              <a:ea typeface="Arial"/>
              <a:cs typeface="Arial"/>
              <a:sym typeface="Arial"/>
            </a:endParaRPr>
          </a:p>
        </p:txBody>
      </p:sp>
      <p:sp>
        <p:nvSpPr>
          <p:cNvPr id="368" name="Google Shape;368;p16"/>
          <p:cNvSpPr txBox="1"/>
          <p:nvPr/>
        </p:nvSpPr>
        <p:spPr>
          <a:xfrm>
            <a:off x="914400" y="2011680"/>
            <a:ext cx="3383280" cy="39319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1800"/>
              <a:buFont typeface="Arial"/>
              <a:buNone/>
            </a:pPr>
            <a:r>
              <a:rPr lang="en-US" sz="1800" i="1">
                <a:solidFill>
                  <a:schemeClr val="accent5"/>
                </a:solidFill>
                <a:latin typeface="Arial"/>
                <a:ea typeface="Arial"/>
                <a:cs typeface="Arial"/>
                <a:sym typeface="Arial"/>
              </a:rPr>
              <a:t>“Many families in Milwaukee are struggling financially, and poverty continues to be a significant challenge in our community. We hear regularly from our clients that the cost of living is difficult to manage.”</a:t>
            </a:r>
            <a:endParaRPr sz="1800">
              <a:solidFill>
                <a:schemeClr val="dk1"/>
              </a:solidFill>
              <a:latin typeface="Arial"/>
              <a:ea typeface="Arial"/>
              <a:cs typeface="Arial"/>
              <a:sym typeface="Arial"/>
            </a:endParaRPr>
          </a:p>
        </p:txBody>
      </p:sp>
      <p:grpSp>
        <p:nvGrpSpPr>
          <p:cNvPr id="369" name="Google Shape;369;p16"/>
          <p:cNvGrpSpPr/>
          <p:nvPr/>
        </p:nvGrpSpPr>
        <p:grpSpPr>
          <a:xfrm>
            <a:off x="4846320" y="1371600"/>
            <a:ext cx="6702552" cy="4754880"/>
            <a:chOff x="4846320" y="1371600"/>
            <a:chExt cx="6702552" cy="4754880"/>
          </a:xfrm>
        </p:grpSpPr>
        <p:sp>
          <p:nvSpPr>
            <p:cNvPr id="370" name="Google Shape;370;p16"/>
            <p:cNvSpPr/>
            <p:nvPr/>
          </p:nvSpPr>
          <p:spPr>
            <a:xfrm>
              <a:off x="4846320" y="1371600"/>
              <a:ext cx="6702552" cy="4754880"/>
            </a:xfrm>
            <a:prstGeom prst="roundRect">
              <a:avLst>
                <a:gd name="adj" fmla="val 2308"/>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71" name="Google Shape;371;p16"/>
            <p:cNvSpPr txBox="1"/>
            <p:nvPr/>
          </p:nvSpPr>
          <p:spPr>
            <a:xfrm>
              <a:off x="5166360" y="1600200"/>
              <a:ext cx="603504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1800"/>
                <a:buFont typeface="Arial"/>
                <a:buNone/>
              </a:pPr>
              <a:r>
                <a:rPr lang="en-US" sz="1800" b="1">
                  <a:solidFill>
                    <a:schemeClr val="accent4"/>
                  </a:solidFill>
                  <a:latin typeface="Arial"/>
                  <a:ea typeface="Arial"/>
                  <a:cs typeface="Arial"/>
                  <a:sym typeface="Arial"/>
                </a:rPr>
                <a:t>MORE COMPELLING WITH LOCAL DATA</a:t>
              </a:r>
              <a:endParaRPr sz="1800">
                <a:solidFill>
                  <a:schemeClr val="dk1"/>
                </a:solidFill>
                <a:latin typeface="Arial"/>
                <a:ea typeface="Arial"/>
                <a:cs typeface="Arial"/>
                <a:sym typeface="Arial"/>
              </a:endParaRPr>
            </a:p>
          </p:txBody>
        </p:sp>
        <p:sp>
          <p:nvSpPr>
            <p:cNvPr id="372" name="Google Shape;372;p16"/>
            <p:cNvSpPr txBox="1"/>
            <p:nvPr/>
          </p:nvSpPr>
          <p:spPr>
            <a:xfrm>
              <a:off x="5166360" y="2011680"/>
              <a:ext cx="6035040" cy="34747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1800"/>
                <a:buFont typeface="Arial"/>
                <a:buNone/>
              </a:pPr>
              <a:r>
                <a:rPr lang="en-US" sz="1800">
                  <a:solidFill>
                    <a:schemeClr val="lt1"/>
                  </a:solidFill>
                  <a:latin typeface="Arial"/>
                  <a:ea typeface="Arial"/>
                  <a:cs typeface="Arial"/>
                  <a:sym typeface="Arial"/>
                </a:rPr>
                <a:t>“Families in Walker's Point experience higher rates of poverty than Milwaukee residents overall. Data You Can Use's 2026 Walker's Point Neighborhood Portrait shows that 34% of neighborhood residents live below the poverty line, compared with 22.8% across the City of Milwaukee. The effects of this economic pressure are also evident in housing costs: 54.2% of Walker's Point households paying rent spend 30% or more of their income on rent and are considered cost burdened. As one resident shared, ‘Even when we are working hard, it can feel like one unexpected bill puts us right back at the beginning.’”</a:t>
              </a:r>
              <a:endParaRPr sz="1800">
                <a:solidFill>
                  <a:schemeClr val="dk1"/>
                </a:solidFill>
                <a:latin typeface="Arial"/>
                <a:ea typeface="Arial"/>
                <a:cs typeface="Arial"/>
                <a:sym typeface="Arial"/>
              </a:endParaRPr>
            </a:p>
          </p:txBody>
        </p:sp>
        <p:sp>
          <p:nvSpPr>
            <p:cNvPr id="373" name="Google Shape;373;p16"/>
            <p:cNvSpPr txBox="1"/>
            <p:nvPr/>
          </p:nvSpPr>
          <p:spPr>
            <a:xfrm>
              <a:off x="5166360" y="5623560"/>
              <a:ext cx="6035040"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1400"/>
                <a:buFont typeface="Arial"/>
                <a:buNone/>
              </a:pPr>
              <a:r>
                <a:rPr lang="en-US" sz="1400">
                  <a:solidFill>
                    <a:schemeClr val="accent4"/>
                  </a:solidFill>
                  <a:latin typeface="Arial"/>
                  <a:ea typeface="Arial"/>
                  <a:cs typeface="Arial"/>
                  <a:sym typeface="Arial"/>
                </a:rPr>
                <a:t>Source: Data You Can Use, Walker's Point Neighborhood Portrait, 2026</a:t>
              </a:r>
              <a:endParaRPr sz="1400">
                <a:solidFill>
                  <a:schemeClr val="dk1"/>
                </a:solidFill>
                <a:latin typeface="Arial"/>
                <a:ea typeface="Arial"/>
                <a:cs typeface="Arial"/>
                <a:sym typeface="Arial"/>
              </a:endParaRPr>
            </a:p>
          </p:txBody>
        </p:sp>
      </p:grpSp>
      <p:sp>
        <p:nvSpPr>
          <p:cNvPr id="374" name="Google Shape;374;p16"/>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16</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5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7"/>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Strong Data Lays the Foundation</a:t>
            </a:r>
            <a:endParaRPr sz="3200"/>
          </a:p>
        </p:txBody>
      </p:sp>
      <p:grpSp>
        <p:nvGrpSpPr>
          <p:cNvPr id="381" name="Google Shape;381;p17"/>
          <p:cNvGrpSpPr/>
          <p:nvPr/>
        </p:nvGrpSpPr>
        <p:grpSpPr>
          <a:xfrm>
            <a:off x="1188720" y="1371600"/>
            <a:ext cx="8243316" cy="978408"/>
            <a:chOff x="1188720" y="1371600"/>
            <a:chExt cx="8243316" cy="978408"/>
          </a:xfrm>
        </p:grpSpPr>
        <p:sp>
          <p:nvSpPr>
            <p:cNvPr id="382" name="Google Shape;382;p17"/>
            <p:cNvSpPr/>
            <p:nvPr/>
          </p:nvSpPr>
          <p:spPr>
            <a:xfrm>
              <a:off x="4311396" y="1371600"/>
              <a:ext cx="5120640" cy="978408"/>
            </a:xfrm>
            <a:prstGeom prst="roundRect">
              <a:avLst>
                <a:gd name="adj" fmla="val 11215"/>
              </a:avLst>
            </a:prstGeom>
            <a:solidFill>
              <a:srgbClr val="D7E2E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3" name="Google Shape;383;p17"/>
            <p:cNvSpPr txBox="1"/>
            <p:nvPr/>
          </p:nvSpPr>
          <p:spPr>
            <a:xfrm>
              <a:off x="4494276" y="1371600"/>
              <a:ext cx="4754880" cy="978408"/>
            </a:xfrm>
            <a:prstGeom prst="rect">
              <a:avLst/>
            </a:prstGeom>
            <a:solidFill>
              <a:srgbClr val="D7E2EB"/>
            </a:solid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Credible, Competitive Case for Investment</a:t>
              </a:r>
              <a:endParaRPr sz="1400">
                <a:solidFill>
                  <a:schemeClr val="dk1"/>
                </a:solidFill>
                <a:latin typeface="Arial"/>
                <a:ea typeface="Arial"/>
                <a:cs typeface="Arial"/>
                <a:sym typeface="Arial"/>
              </a:endParaRPr>
            </a:p>
          </p:txBody>
        </p:sp>
        <p:sp>
          <p:nvSpPr>
            <p:cNvPr id="384" name="Google Shape;384;p17"/>
            <p:cNvSpPr/>
            <p:nvPr/>
          </p:nvSpPr>
          <p:spPr>
            <a:xfrm>
              <a:off x="1188720" y="1609344"/>
              <a:ext cx="502920" cy="502920"/>
            </a:xfrm>
            <a:prstGeom prst="ellipse">
              <a:avLst/>
            </a:prstGeom>
            <a:solidFill>
              <a:srgbClr val="D7E2EB"/>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4</a:t>
              </a:r>
              <a:endParaRPr sz="1700">
                <a:solidFill>
                  <a:schemeClr val="dk1"/>
                </a:solidFill>
                <a:latin typeface="Arial"/>
                <a:ea typeface="Arial"/>
                <a:cs typeface="Arial"/>
                <a:sym typeface="Arial"/>
              </a:endParaRPr>
            </a:p>
          </p:txBody>
        </p:sp>
      </p:grpSp>
      <p:grpSp>
        <p:nvGrpSpPr>
          <p:cNvPr id="385" name="Google Shape;385;p17"/>
          <p:cNvGrpSpPr/>
          <p:nvPr/>
        </p:nvGrpSpPr>
        <p:grpSpPr>
          <a:xfrm>
            <a:off x="1188720" y="2487168"/>
            <a:ext cx="8929116" cy="978408"/>
            <a:chOff x="1188720" y="2487168"/>
            <a:chExt cx="8929116" cy="978408"/>
          </a:xfrm>
        </p:grpSpPr>
        <p:sp>
          <p:nvSpPr>
            <p:cNvPr id="386" name="Google Shape;386;p17"/>
            <p:cNvSpPr/>
            <p:nvPr/>
          </p:nvSpPr>
          <p:spPr>
            <a:xfrm>
              <a:off x="3625596" y="2487168"/>
              <a:ext cx="6492240" cy="978408"/>
            </a:xfrm>
            <a:prstGeom prst="roundRect">
              <a:avLst>
                <a:gd name="adj" fmla="val 11215"/>
              </a:avLst>
            </a:prstGeom>
            <a:solidFill>
              <a:srgbClr val="9CB7C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7" name="Google Shape;387;p17"/>
            <p:cNvSpPr txBox="1"/>
            <p:nvPr/>
          </p:nvSpPr>
          <p:spPr>
            <a:xfrm>
              <a:off x="3808476" y="2487168"/>
              <a:ext cx="6126480" cy="97840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Impact and Evaluation</a:t>
              </a:r>
              <a:endParaRPr sz="1400">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Evidence that your activities are working</a:t>
              </a:r>
              <a:endParaRPr sz="1400">
                <a:solidFill>
                  <a:schemeClr val="dk1"/>
                </a:solidFill>
                <a:latin typeface="Arial"/>
                <a:ea typeface="Arial"/>
                <a:cs typeface="Arial"/>
                <a:sym typeface="Arial"/>
              </a:endParaRPr>
            </a:p>
          </p:txBody>
        </p:sp>
        <p:sp>
          <p:nvSpPr>
            <p:cNvPr id="388" name="Google Shape;388;p17"/>
            <p:cNvSpPr/>
            <p:nvPr/>
          </p:nvSpPr>
          <p:spPr>
            <a:xfrm>
              <a:off x="1188720" y="2724912"/>
              <a:ext cx="502920" cy="502920"/>
            </a:xfrm>
            <a:prstGeom prst="ellipse">
              <a:avLst/>
            </a:prstGeom>
            <a:solidFill>
              <a:srgbClr val="99B6CB"/>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3</a:t>
              </a:r>
              <a:endParaRPr sz="1700">
                <a:solidFill>
                  <a:schemeClr val="dk1"/>
                </a:solidFill>
                <a:latin typeface="Arial"/>
                <a:ea typeface="Arial"/>
                <a:cs typeface="Arial"/>
                <a:sym typeface="Arial"/>
              </a:endParaRPr>
            </a:p>
          </p:txBody>
        </p:sp>
      </p:grpSp>
      <p:grpSp>
        <p:nvGrpSpPr>
          <p:cNvPr id="389" name="Google Shape;389;p17"/>
          <p:cNvGrpSpPr/>
          <p:nvPr/>
        </p:nvGrpSpPr>
        <p:grpSpPr>
          <a:xfrm>
            <a:off x="1188720" y="3602736"/>
            <a:ext cx="9614916" cy="978408"/>
            <a:chOff x="1188720" y="3602736"/>
            <a:chExt cx="9614916" cy="978408"/>
          </a:xfrm>
        </p:grpSpPr>
        <p:sp>
          <p:nvSpPr>
            <p:cNvPr id="390" name="Google Shape;390;p17"/>
            <p:cNvSpPr/>
            <p:nvPr/>
          </p:nvSpPr>
          <p:spPr>
            <a:xfrm>
              <a:off x="2939796" y="3602736"/>
              <a:ext cx="7863840" cy="978408"/>
            </a:xfrm>
            <a:prstGeom prst="roundRect">
              <a:avLst>
                <a:gd name="adj" fmla="val 11215"/>
              </a:avLst>
            </a:pr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1" name="Google Shape;391;p17"/>
            <p:cNvSpPr txBox="1"/>
            <p:nvPr/>
          </p:nvSpPr>
          <p:spPr>
            <a:xfrm>
              <a:off x="3122676" y="3602736"/>
              <a:ext cx="7498080" cy="97840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How You Address That Need</a:t>
              </a:r>
              <a:endParaRPr sz="1400">
                <a:solidFill>
                  <a:schemeClr val="lt1"/>
                </a:solidFill>
                <a:latin typeface="Arial"/>
                <a:ea typeface="Arial"/>
                <a:cs typeface="Arial"/>
                <a:sym typeface="Arial"/>
              </a:endParaRPr>
            </a:p>
            <a:p>
              <a:pPr marL="0" marR="0" lvl="0" indent="0" algn="ctr" rtl="0">
                <a:spcBef>
                  <a:spcPts val="0"/>
                </a:spcBef>
                <a:spcAft>
                  <a:spcPts val="0"/>
                </a:spcAft>
                <a:buClr>
                  <a:schemeClr val="lt1"/>
                </a:buClr>
                <a:buSzPts val="1400"/>
                <a:buFont typeface="Arial"/>
                <a:buNone/>
              </a:pPr>
              <a:r>
                <a:rPr lang="en-US" sz="1400">
                  <a:solidFill>
                    <a:schemeClr val="lt1"/>
                  </a:solidFill>
                  <a:latin typeface="Arial"/>
                  <a:ea typeface="Arial"/>
                  <a:cs typeface="Arial"/>
                  <a:sym typeface="Arial"/>
                </a:rPr>
                <a:t>Program description</a:t>
              </a:r>
              <a:endParaRPr/>
            </a:p>
          </p:txBody>
        </p:sp>
        <p:sp>
          <p:nvSpPr>
            <p:cNvPr id="392" name="Google Shape;392;p17"/>
            <p:cNvSpPr/>
            <p:nvPr/>
          </p:nvSpPr>
          <p:spPr>
            <a:xfrm>
              <a:off x="1188720" y="3840480"/>
              <a:ext cx="502920" cy="50292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2</a:t>
              </a:r>
              <a:endParaRPr sz="1700">
                <a:solidFill>
                  <a:schemeClr val="dk1"/>
                </a:solidFill>
                <a:latin typeface="Arial"/>
                <a:ea typeface="Arial"/>
                <a:cs typeface="Arial"/>
                <a:sym typeface="Arial"/>
              </a:endParaRPr>
            </a:p>
          </p:txBody>
        </p:sp>
      </p:grpSp>
      <p:grpSp>
        <p:nvGrpSpPr>
          <p:cNvPr id="393" name="Google Shape;393;p17"/>
          <p:cNvGrpSpPr/>
          <p:nvPr/>
        </p:nvGrpSpPr>
        <p:grpSpPr>
          <a:xfrm>
            <a:off x="1188720" y="4718304"/>
            <a:ext cx="10300716" cy="978408"/>
            <a:chOff x="1188720" y="4718304"/>
            <a:chExt cx="10300716" cy="978408"/>
          </a:xfrm>
        </p:grpSpPr>
        <p:sp>
          <p:nvSpPr>
            <p:cNvPr id="394" name="Google Shape;394;p17"/>
            <p:cNvSpPr/>
            <p:nvPr/>
          </p:nvSpPr>
          <p:spPr>
            <a:xfrm>
              <a:off x="2253996" y="4718304"/>
              <a:ext cx="9235440" cy="978408"/>
            </a:xfrm>
            <a:prstGeom prst="roundRect">
              <a:avLst>
                <a:gd name="adj" fmla="val 11215"/>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5" name="Google Shape;395;p17"/>
            <p:cNvSpPr txBox="1"/>
            <p:nvPr/>
          </p:nvSpPr>
          <p:spPr>
            <a:xfrm>
              <a:off x="2436876" y="4718304"/>
              <a:ext cx="8869680" cy="97840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800"/>
                <a:buFont typeface="Arial"/>
                <a:buNone/>
              </a:pPr>
              <a:r>
                <a:rPr lang="en-US" sz="1800" b="1">
                  <a:solidFill>
                    <a:schemeClr val="lt1"/>
                  </a:solidFill>
                  <a:latin typeface="Arial"/>
                  <a:ea typeface="Arial"/>
                  <a:cs typeface="Arial"/>
                  <a:sym typeface="Arial"/>
                </a:rPr>
                <a:t>Statement of Need Supported by Data</a:t>
              </a:r>
              <a:endParaRPr sz="1400">
                <a:solidFill>
                  <a:schemeClr val="dk1"/>
                </a:solidFill>
                <a:latin typeface="Arial"/>
                <a:ea typeface="Arial"/>
                <a:cs typeface="Arial"/>
                <a:sym typeface="Arial"/>
              </a:endParaRPr>
            </a:p>
          </p:txBody>
        </p:sp>
        <p:sp>
          <p:nvSpPr>
            <p:cNvPr id="396" name="Google Shape;396;p17"/>
            <p:cNvSpPr/>
            <p:nvPr/>
          </p:nvSpPr>
          <p:spPr>
            <a:xfrm>
              <a:off x="1188720" y="4956048"/>
              <a:ext cx="502920" cy="502920"/>
            </a:xfrm>
            <a:prstGeom prst="ellipse">
              <a:avLst/>
            </a:prstGeom>
            <a:solidFill>
              <a:schemeClr val="dk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700"/>
                <a:buFont typeface="Arial"/>
                <a:buNone/>
              </a:pPr>
              <a:r>
                <a:rPr lang="en-US" sz="1700" b="1">
                  <a:solidFill>
                    <a:schemeClr val="lt1"/>
                  </a:solidFill>
                  <a:latin typeface="Arial"/>
                  <a:ea typeface="Arial"/>
                  <a:cs typeface="Arial"/>
                  <a:sym typeface="Arial"/>
                </a:rPr>
                <a:t>1</a:t>
              </a:r>
              <a:endParaRPr sz="1700">
                <a:solidFill>
                  <a:schemeClr val="dk1"/>
                </a:solidFill>
                <a:latin typeface="Arial"/>
                <a:ea typeface="Arial"/>
                <a:cs typeface="Arial"/>
                <a:sym typeface="Arial"/>
              </a:endParaRPr>
            </a:p>
          </p:txBody>
        </p:sp>
      </p:grpSp>
      <p:cxnSp>
        <p:nvCxnSpPr>
          <p:cNvPr id="397" name="Google Shape;397;p17"/>
          <p:cNvCxnSpPr/>
          <p:nvPr/>
        </p:nvCxnSpPr>
        <p:spPr>
          <a:xfrm>
            <a:off x="868680" y="1463040"/>
            <a:ext cx="0" cy="4114800"/>
          </a:xfrm>
          <a:prstGeom prst="straightConnector1">
            <a:avLst/>
          </a:prstGeom>
          <a:noFill/>
          <a:ln w="25400" cap="flat" cmpd="sng">
            <a:solidFill>
              <a:schemeClr val="accent1"/>
            </a:solidFill>
            <a:prstDash val="solid"/>
            <a:round/>
            <a:headEnd type="triangle" w="med" len="med"/>
            <a:tailEnd type="none" w="sm" len="sm"/>
          </a:ln>
        </p:spPr>
      </p:cxnSp>
      <p:sp>
        <p:nvSpPr>
          <p:cNvPr id="398" name="Google Shape;398;p17"/>
          <p:cNvSpPr txBox="1"/>
          <p:nvPr/>
        </p:nvSpPr>
        <p:spPr>
          <a:xfrm>
            <a:off x="640080" y="5852160"/>
            <a:ext cx="10908792"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5"/>
              </a:buClr>
              <a:buSzPts val="2400"/>
              <a:buFont typeface="Arial"/>
              <a:buNone/>
            </a:pPr>
            <a:r>
              <a:rPr lang="en-US" sz="2400" b="1" i="1">
                <a:solidFill>
                  <a:schemeClr val="accent5"/>
                </a:solidFill>
                <a:latin typeface="Arial"/>
                <a:ea typeface="Arial"/>
                <a:cs typeface="Arial"/>
                <a:sym typeface="Arial"/>
              </a:rPr>
              <a:t>Each layer builds on the one below it.</a:t>
            </a:r>
            <a:endParaRPr sz="2400" b="1">
              <a:solidFill>
                <a:schemeClr val="dk1"/>
              </a:solidFill>
              <a:latin typeface="Arial"/>
              <a:ea typeface="Arial"/>
              <a:cs typeface="Arial"/>
              <a:sym typeface="Arial"/>
            </a:endParaRPr>
          </a:p>
        </p:txBody>
      </p:sp>
      <p:sp>
        <p:nvSpPr>
          <p:cNvPr id="399" name="Google Shape;399;p17"/>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17</a:t>
            </a:fld>
            <a:endParaRPr sz="1000">
              <a:solidFill>
                <a:schemeClr val="accent5"/>
              </a:solidFill>
              <a:latin typeface="Arial"/>
              <a:ea typeface="Arial"/>
              <a:cs typeface="Arial"/>
              <a:sym typeface="Arial"/>
            </a:endParaRPr>
          </a:p>
        </p:txBody>
      </p:sp>
      <p:sp>
        <p:nvSpPr>
          <p:cNvPr id="4" name="TextBox 3">
            <a:extLst>
              <a:ext uri="{FF2B5EF4-FFF2-40B4-BE49-F238E27FC236}">
                <a16:creationId xmlns:a16="http://schemas.microsoft.com/office/drawing/2014/main" id="{9F2DF197-5214-9C77-4D13-1EFE781468C5}"/>
              </a:ext>
            </a:extLst>
          </p:cNvPr>
          <p:cNvSpPr txBox="1"/>
          <p:nvPr/>
        </p:nvSpPr>
        <p:spPr>
          <a:xfrm>
            <a:off x="154460" y="6355080"/>
            <a:ext cx="253314" cy="307777"/>
          </a:xfrm>
          <a:prstGeom prst="rect">
            <a:avLst/>
          </a:prstGeom>
          <a:noFill/>
        </p:spPr>
        <p:txBody>
          <a:bodyPr wrap="square" rtlCol="0">
            <a:spAutoFit/>
          </a:bodyPr>
          <a:lstStyle/>
          <a:p>
            <a:r>
              <a:rPr lang="en-US" dirty="0"/>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fade">
                                      <p:cBhvr>
                                        <p:cTn id="7" dur="1000"/>
                                        <p:tgtEl>
                                          <p:spTgt spid="3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9"/>
                                        </p:tgtEl>
                                        <p:attrNameLst>
                                          <p:attrName>style.visibility</p:attrName>
                                        </p:attrNameLst>
                                      </p:cBhvr>
                                      <p:to>
                                        <p:strVal val="visible"/>
                                      </p:to>
                                    </p:set>
                                    <p:animEffect transition="in" filter="fade">
                                      <p:cBhvr>
                                        <p:cTn id="12" dur="1000"/>
                                        <p:tgtEl>
                                          <p:spTgt spid="38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5"/>
                                        </p:tgtEl>
                                        <p:attrNameLst>
                                          <p:attrName>style.visibility</p:attrName>
                                        </p:attrNameLst>
                                      </p:cBhvr>
                                      <p:to>
                                        <p:strVal val="visible"/>
                                      </p:to>
                                    </p:set>
                                    <p:animEffect transition="in" filter="fade">
                                      <p:cBhvr>
                                        <p:cTn id="17" dur="1000"/>
                                        <p:tgtEl>
                                          <p:spTgt spid="3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81"/>
                                        </p:tgtEl>
                                        <p:attrNameLst>
                                          <p:attrName>style.visibility</p:attrName>
                                        </p:attrNameLst>
                                      </p:cBhvr>
                                      <p:to>
                                        <p:strVal val="visible"/>
                                      </p:to>
                                    </p:set>
                                    <p:animEffect transition="in" filter="fade">
                                      <p:cBhvr>
                                        <p:cTn id="22" dur="1000"/>
                                        <p:tgtEl>
                                          <p:spTgt spid="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18"/>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dk1"/>
              </a:buClr>
              <a:buSzPts val="3200"/>
              <a:buFont typeface="Arial"/>
              <a:buNone/>
            </a:pPr>
            <a:r>
              <a:rPr lang="en-US" sz="3200" b="1">
                <a:solidFill>
                  <a:schemeClr val="dk1"/>
                </a:solidFill>
              </a:rPr>
              <a:t>Before You Submit</a:t>
            </a:r>
            <a:endParaRPr sz="3200"/>
          </a:p>
        </p:txBody>
      </p:sp>
      <p:sp>
        <p:nvSpPr>
          <p:cNvPr id="406" name="Google Shape;406;p18"/>
          <p:cNvSpPr txBox="1"/>
          <p:nvPr/>
        </p:nvSpPr>
        <p:spPr>
          <a:xfrm>
            <a:off x="640080" y="1188720"/>
            <a:ext cx="10908792" cy="4114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1"/>
              </a:buClr>
              <a:buSzPts val="2000"/>
              <a:buFont typeface="Arial"/>
              <a:buNone/>
            </a:pPr>
            <a:r>
              <a:rPr lang="en-US" sz="2000" b="1">
                <a:solidFill>
                  <a:schemeClr val="accent1"/>
                </a:solidFill>
                <a:latin typeface="Arial"/>
                <a:ea typeface="Arial"/>
                <a:cs typeface="Arial"/>
                <a:sym typeface="Arial"/>
              </a:rPr>
              <a:t>Consider your answers to these questions:</a:t>
            </a:r>
            <a:endParaRPr sz="2000">
              <a:solidFill>
                <a:schemeClr val="dk1"/>
              </a:solidFill>
              <a:latin typeface="Arial"/>
              <a:ea typeface="Arial"/>
              <a:cs typeface="Arial"/>
              <a:sym typeface="Arial"/>
            </a:endParaRPr>
          </a:p>
        </p:txBody>
      </p:sp>
      <p:sp>
        <p:nvSpPr>
          <p:cNvPr id="407" name="Google Shape;407;p18"/>
          <p:cNvSpPr/>
          <p:nvPr/>
        </p:nvSpPr>
        <p:spPr>
          <a:xfrm>
            <a:off x="640080" y="1828800"/>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8" name="Google Shape;408;p18"/>
          <p:cNvSpPr/>
          <p:nvPr/>
        </p:nvSpPr>
        <p:spPr>
          <a:xfrm>
            <a:off x="822960" y="2011680"/>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09" name="Google Shape;409;p18"/>
          <p:cNvSpPr txBox="1"/>
          <p:nvPr/>
        </p:nvSpPr>
        <p:spPr>
          <a:xfrm>
            <a:off x="1463040" y="1828800"/>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Where are we on the organizational readiness spectrum?</a:t>
            </a:r>
            <a:endParaRPr sz="1800">
              <a:solidFill>
                <a:schemeClr val="dk1"/>
              </a:solidFill>
              <a:latin typeface="Arial"/>
              <a:ea typeface="Arial"/>
              <a:cs typeface="Arial"/>
              <a:sym typeface="Arial"/>
            </a:endParaRPr>
          </a:p>
        </p:txBody>
      </p:sp>
      <p:sp>
        <p:nvSpPr>
          <p:cNvPr id="410" name="Google Shape;410;p18"/>
          <p:cNvSpPr/>
          <p:nvPr/>
        </p:nvSpPr>
        <p:spPr>
          <a:xfrm>
            <a:off x="6231636" y="1828800"/>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1" name="Google Shape;411;p18"/>
          <p:cNvSpPr/>
          <p:nvPr/>
        </p:nvSpPr>
        <p:spPr>
          <a:xfrm>
            <a:off x="6414516" y="2011680"/>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12" name="Google Shape;412;p18"/>
          <p:cNvSpPr txBox="1"/>
          <p:nvPr/>
        </p:nvSpPr>
        <p:spPr>
          <a:xfrm>
            <a:off x="7054596" y="1828800"/>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Is this funder a strong fit?</a:t>
            </a:r>
            <a:endParaRPr sz="1800">
              <a:solidFill>
                <a:schemeClr val="dk1"/>
              </a:solidFill>
              <a:latin typeface="Arial"/>
              <a:ea typeface="Arial"/>
              <a:cs typeface="Arial"/>
              <a:sym typeface="Arial"/>
            </a:endParaRPr>
          </a:p>
        </p:txBody>
      </p:sp>
      <p:sp>
        <p:nvSpPr>
          <p:cNvPr id="413" name="Google Shape;413;p18"/>
          <p:cNvSpPr/>
          <p:nvPr/>
        </p:nvSpPr>
        <p:spPr>
          <a:xfrm>
            <a:off x="640080" y="2816352"/>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4" name="Google Shape;414;p18"/>
          <p:cNvSpPr/>
          <p:nvPr/>
        </p:nvSpPr>
        <p:spPr>
          <a:xfrm>
            <a:off x="822960" y="2999232"/>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15" name="Google Shape;415;p18"/>
          <p:cNvSpPr txBox="1"/>
          <p:nvPr/>
        </p:nvSpPr>
        <p:spPr>
          <a:xfrm>
            <a:off x="1463040" y="2816352"/>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Can we clearly demonstrate the need?</a:t>
            </a:r>
            <a:endParaRPr sz="1800">
              <a:solidFill>
                <a:schemeClr val="dk1"/>
              </a:solidFill>
              <a:latin typeface="Arial"/>
              <a:ea typeface="Arial"/>
              <a:cs typeface="Arial"/>
              <a:sym typeface="Arial"/>
            </a:endParaRPr>
          </a:p>
        </p:txBody>
      </p:sp>
      <p:sp>
        <p:nvSpPr>
          <p:cNvPr id="416" name="Google Shape;416;p18"/>
          <p:cNvSpPr/>
          <p:nvPr/>
        </p:nvSpPr>
        <p:spPr>
          <a:xfrm>
            <a:off x="6231636" y="2816352"/>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7" name="Google Shape;417;p18"/>
          <p:cNvSpPr/>
          <p:nvPr/>
        </p:nvSpPr>
        <p:spPr>
          <a:xfrm>
            <a:off x="6414516" y="2999232"/>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18" name="Google Shape;418;p18"/>
          <p:cNvSpPr txBox="1"/>
          <p:nvPr/>
        </p:nvSpPr>
        <p:spPr>
          <a:xfrm>
            <a:off x="7054596" y="2816352"/>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Is the data local and specific when possible?</a:t>
            </a:r>
            <a:endParaRPr sz="1800">
              <a:solidFill>
                <a:schemeClr val="dk1"/>
              </a:solidFill>
              <a:latin typeface="Arial"/>
              <a:ea typeface="Arial"/>
              <a:cs typeface="Arial"/>
              <a:sym typeface="Arial"/>
            </a:endParaRPr>
          </a:p>
        </p:txBody>
      </p:sp>
      <p:sp>
        <p:nvSpPr>
          <p:cNvPr id="419" name="Google Shape;419;p18"/>
          <p:cNvSpPr/>
          <p:nvPr/>
        </p:nvSpPr>
        <p:spPr>
          <a:xfrm>
            <a:off x="640080" y="3803904"/>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0" name="Google Shape;420;p18"/>
          <p:cNvSpPr/>
          <p:nvPr/>
        </p:nvSpPr>
        <p:spPr>
          <a:xfrm>
            <a:off x="822960" y="3986784"/>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21" name="Google Shape;421;p18"/>
          <p:cNvSpPr txBox="1"/>
          <p:nvPr/>
        </p:nvSpPr>
        <p:spPr>
          <a:xfrm>
            <a:off x="1463040" y="3803904"/>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Does our response logically address the need?</a:t>
            </a:r>
            <a:endParaRPr sz="1800">
              <a:solidFill>
                <a:schemeClr val="dk1"/>
              </a:solidFill>
              <a:latin typeface="Arial"/>
              <a:ea typeface="Arial"/>
              <a:cs typeface="Arial"/>
              <a:sym typeface="Arial"/>
            </a:endParaRPr>
          </a:p>
        </p:txBody>
      </p:sp>
      <p:sp>
        <p:nvSpPr>
          <p:cNvPr id="422" name="Google Shape;422;p18"/>
          <p:cNvSpPr/>
          <p:nvPr/>
        </p:nvSpPr>
        <p:spPr>
          <a:xfrm>
            <a:off x="6231636" y="3803904"/>
            <a:ext cx="5212080" cy="822960"/>
          </a:xfrm>
          <a:prstGeom prst="roundRect">
            <a:avLst>
              <a:gd name="adj" fmla="val 13333"/>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3" name="Google Shape;423;p18"/>
          <p:cNvSpPr/>
          <p:nvPr/>
        </p:nvSpPr>
        <p:spPr>
          <a:xfrm>
            <a:off x="6414516" y="3986784"/>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500"/>
              <a:buFont typeface="Arial"/>
              <a:buNone/>
            </a:pPr>
            <a:r>
              <a:rPr lang="en-US" sz="1500" b="1">
                <a:solidFill>
                  <a:schemeClr val="lt1"/>
                </a:solidFill>
                <a:latin typeface="Arial"/>
                <a:ea typeface="Arial"/>
                <a:cs typeface="Arial"/>
                <a:sym typeface="Arial"/>
              </a:rPr>
              <a:t>✓</a:t>
            </a:r>
            <a:endParaRPr sz="1500">
              <a:solidFill>
                <a:schemeClr val="dk1"/>
              </a:solidFill>
              <a:latin typeface="Arial"/>
              <a:ea typeface="Arial"/>
              <a:cs typeface="Arial"/>
              <a:sym typeface="Arial"/>
            </a:endParaRPr>
          </a:p>
        </p:txBody>
      </p:sp>
      <p:sp>
        <p:nvSpPr>
          <p:cNvPr id="424" name="Google Shape;424;p18"/>
          <p:cNvSpPr txBox="1"/>
          <p:nvPr/>
        </p:nvSpPr>
        <p:spPr>
          <a:xfrm>
            <a:off x="7054596" y="3803904"/>
            <a:ext cx="425196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Are the intended results clear and measurable?</a:t>
            </a:r>
            <a:endParaRPr sz="1800">
              <a:solidFill>
                <a:schemeClr val="dk1"/>
              </a:solidFill>
              <a:latin typeface="Arial"/>
              <a:ea typeface="Arial"/>
              <a:cs typeface="Arial"/>
              <a:sym typeface="Arial"/>
            </a:endParaRPr>
          </a:p>
        </p:txBody>
      </p:sp>
      <p:grpSp>
        <p:nvGrpSpPr>
          <p:cNvPr id="425" name="Google Shape;425;p18"/>
          <p:cNvGrpSpPr/>
          <p:nvPr/>
        </p:nvGrpSpPr>
        <p:grpSpPr>
          <a:xfrm>
            <a:off x="640080" y="4983480"/>
            <a:ext cx="10908792" cy="1097280"/>
            <a:chOff x="640080" y="4983480"/>
            <a:chExt cx="10908792" cy="1097280"/>
          </a:xfrm>
        </p:grpSpPr>
        <p:sp>
          <p:nvSpPr>
            <p:cNvPr id="426" name="Google Shape;426;p18"/>
            <p:cNvSpPr/>
            <p:nvPr/>
          </p:nvSpPr>
          <p:spPr>
            <a:xfrm>
              <a:off x="640080" y="4983480"/>
              <a:ext cx="10908792" cy="1097280"/>
            </a:xfrm>
            <a:prstGeom prst="roundRect">
              <a:avLst>
                <a:gd name="adj" fmla="val 10000"/>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27" name="Google Shape;427;p18"/>
            <p:cNvSpPr txBox="1"/>
            <p:nvPr/>
          </p:nvSpPr>
          <p:spPr>
            <a:xfrm>
              <a:off x="822960" y="4983480"/>
              <a:ext cx="10543032" cy="10972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a:solidFill>
                    <a:schemeClr val="lt1"/>
                  </a:solidFill>
                  <a:latin typeface="Arial"/>
                  <a:ea typeface="Arial"/>
                  <a:cs typeface="Arial"/>
                  <a:sym typeface="Arial"/>
                </a:rPr>
                <a:t>Readiness + Fit + Evidence + Clarity  =  </a:t>
              </a:r>
              <a:r>
                <a:rPr lang="en-US" sz="2400" b="1">
                  <a:solidFill>
                    <a:schemeClr val="lt1"/>
                  </a:solidFill>
                  <a:latin typeface="Arial"/>
                  <a:ea typeface="Arial"/>
                  <a:cs typeface="Arial"/>
                  <a:sym typeface="Arial"/>
                </a:rPr>
                <a:t>A Stronger Grant Proposal</a:t>
              </a:r>
              <a:endParaRPr sz="2400">
                <a:solidFill>
                  <a:schemeClr val="dk1"/>
                </a:solidFill>
                <a:latin typeface="Arial"/>
                <a:ea typeface="Arial"/>
                <a:cs typeface="Arial"/>
                <a:sym typeface="Arial"/>
              </a:endParaRPr>
            </a:p>
          </p:txBody>
        </p:sp>
      </p:grpSp>
      <p:sp>
        <p:nvSpPr>
          <p:cNvPr id="428" name="Google Shape;428;p18"/>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5"/>
                </a:solidFill>
                <a:latin typeface="Arial"/>
                <a:ea typeface="Arial"/>
                <a:cs typeface="Arial"/>
                <a:sym typeface="Arial"/>
              </a:rPr>
              <a:t>18</a:t>
            </a:fld>
            <a:endParaRPr sz="1000">
              <a:solidFill>
                <a:schemeClr val="accent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0"/>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3200"/>
              <a:buFont typeface="Arial"/>
              <a:buNone/>
            </a:pPr>
            <a:r>
              <a:rPr lang="en-US" sz="3200" b="1">
                <a:solidFill>
                  <a:schemeClr val="lt1"/>
                </a:solidFill>
              </a:rPr>
              <a:t>Closing Reflection</a:t>
            </a:r>
            <a:endParaRPr sz="3200"/>
          </a:p>
        </p:txBody>
      </p:sp>
      <p:sp>
        <p:nvSpPr>
          <p:cNvPr id="435" name="Google Shape;435;p20"/>
          <p:cNvSpPr txBox="1"/>
          <p:nvPr/>
        </p:nvSpPr>
        <p:spPr>
          <a:xfrm>
            <a:off x="640080" y="1508760"/>
            <a:ext cx="4937760" cy="1993392"/>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3000"/>
              <a:buFont typeface="Arial"/>
              <a:buNone/>
            </a:pPr>
            <a:r>
              <a:rPr lang="en-US" sz="3000" b="1">
                <a:solidFill>
                  <a:schemeClr val="lt1"/>
                </a:solidFill>
                <a:latin typeface="Arial"/>
                <a:ea typeface="Arial"/>
                <a:cs typeface="Arial"/>
                <a:sym typeface="Arial"/>
              </a:rPr>
              <a:t>What is one thing you will do differently the next time you prepare a grant proposal?</a:t>
            </a:r>
            <a:endParaRPr sz="3000">
              <a:solidFill>
                <a:schemeClr val="dk1"/>
              </a:solidFill>
              <a:latin typeface="Arial"/>
              <a:ea typeface="Arial"/>
              <a:cs typeface="Arial"/>
              <a:sym typeface="Arial"/>
            </a:endParaRPr>
          </a:p>
        </p:txBody>
      </p:sp>
      <p:grpSp>
        <p:nvGrpSpPr>
          <p:cNvPr id="436" name="Google Shape;436;p20"/>
          <p:cNvGrpSpPr/>
          <p:nvPr/>
        </p:nvGrpSpPr>
        <p:grpSpPr>
          <a:xfrm>
            <a:off x="6035040" y="1371600"/>
            <a:ext cx="5513832" cy="3429000"/>
            <a:chOff x="6035040" y="1371600"/>
            <a:chExt cx="5513832" cy="3429000"/>
          </a:xfrm>
        </p:grpSpPr>
        <p:sp>
          <p:nvSpPr>
            <p:cNvPr id="437" name="Google Shape;437;p20"/>
            <p:cNvSpPr/>
            <p:nvPr/>
          </p:nvSpPr>
          <p:spPr>
            <a:xfrm>
              <a:off x="6035040" y="1371600"/>
              <a:ext cx="5513832" cy="3429000"/>
            </a:xfrm>
            <a:prstGeom prst="roundRect">
              <a:avLst>
                <a:gd name="adj" fmla="val 3200"/>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38" name="Google Shape;438;p20"/>
            <p:cNvSpPr/>
            <p:nvPr/>
          </p:nvSpPr>
          <p:spPr>
            <a:xfrm>
              <a:off x="6309360" y="1636776"/>
              <a:ext cx="384048" cy="384048"/>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1</a:t>
              </a:r>
              <a:endParaRPr sz="1300">
                <a:solidFill>
                  <a:schemeClr val="dk1"/>
                </a:solidFill>
                <a:latin typeface="Arial"/>
                <a:ea typeface="Arial"/>
                <a:cs typeface="Arial"/>
                <a:sym typeface="Arial"/>
              </a:endParaRPr>
            </a:p>
          </p:txBody>
        </p:sp>
        <p:sp>
          <p:nvSpPr>
            <p:cNvPr id="439" name="Google Shape;439;p20"/>
            <p:cNvSpPr txBox="1"/>
            <p:nvPr/>
          </p:nvSpPr>
          <p:spPr>
            <a:xfrm>
              <a:off x="6903720" y="1554480"/>
              <a:ext cx="44348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Strengthen organizational readiness?</a:t>
              </a:r>
              <a:endParaRPr sz="2000">
                <a:solidFill>
                  <a:schemeClr val="dk1"/>
                </a:solidFill>
                <a:latin typeface="Arial"/>
                <a:ea typeface="Arial"/>
                <a:cs typeface="Arial"/>
                <a:sym typeface="Arial"/>
              </a:endParaRPr>
            </a:p>
          </p:txBody>
        </p:sp>
        <p:sp>
          <p:nvSpPr>
            <p:cNvPr id="440" name="Google Shape;440;p20"/>
            <p:cNvSpPr/>
            <p:nvPr/>
          </p:nvSpPr>
          <p:spPr>
            <a:xfrm>
              <a:off x="6309360" y="2258568"/>
              <a:ext cx="384048" cy="384048"/>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2</a:t>
              </a:r>
              <a:endParaRPr sz="1300">
                <a:solidFill>
                  <a:schemeClr val="dk1"/>
                </a:solidFill>
                <a:latin typeface="Arial"/>
                <a:ea typeface="Arial"/>
                <a:cs typeface="Arial"/>
                <a:sym typeface="Arial"/>
              </a:endParaRPr>
            </a:p>
          </p:txBody>
        </p:sp>
        <p:sp>
          <p:nvSpPr>
            <p:cNvPr id="441" name="Google Shape;441;p20"/>
            <p:cNvSpPr txBox="1"/>
            <p:nvPr/>
          </p:nvSpPr>
          <p:spPr>
            <a:xfrm>
              <a:off x="6903720" y="2176272"/>
              <a:ext cx="44348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Be more selective about funder fit?</a:t>
              </a:r>
              <a:endParaRPr sz="2000">
                <a:solidFill>
                  <a:schemeClr val="dk1"/>
                </a:solidFill>
                <a:latin typeface="Arial"/>
                <a:ea typeface="Arial"/>
                <a:cs typeface="Arial"/>
                <a:sym typeface="Arial"/>
              </a:endParaRPr>
            </a:p>
          </p:txBody>
        </p:sp>
        <p:sp>
          <p:nvSpPr>
            <p:cNvPr id="442" name="Google Shape;442;p20"/>
            <p:cNvSpPr/>
            <p:nvPr/>
          </p:nvSpPr>
          <p:spPr>
            <a:xfrm>
              <a:off x="6309360" y="2880360"/>
              <a:ext cx="384048" cy="384048"/>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3</a:t>
              </a:r>
              <a:endParaRPr sz="1300">
                <a:solidFill>
                  <a:schemeClr val="dk1"/>
                </a:solidFill>
                <a:latin typeface="Arial"/>
                <a:ea typeface="Arial"/>
                <a:cs typeface="Arial"/>
                <a:sym typeface="Arial"/>
              </a:endParaRPr>
            </a:p>
          </p:txBody>
        </p:sp>
        <p:sp>
          <p:nvSpPr>
            <p:cNvPr id="443" name="Google Shape;443;p20"/>
            <p:cNvSpPr txBox="1"/>
            <p:nvPr/>
          </p:nvSpPr>
          <p:spPr>
            <a:xfrm>
              <a:off x="6903720" y="2798064"/>
              <a:ext cx="44348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Find more local data?</a:t>
              </a:r>
              <a:endParaRPr sz="2000">
                <a:solidFill>
                  <a:schemeClr val="dk1"/>
                </a:solidFill>
                <a:latin typeface="Arial"/>
                <a:ea typeface="Arial"/>
                <a:cs typeface="Arial"/>
                <a:sym typeface="Arial"/>
              </a:endParaRPr>
            </a:p>
          </p:txBody>
        </p:sp>
        <p:sp>
          <p:nvSpPr>
            <p:cNvPr id="444" name="Google Shape;444;p20"/>
            <p:cNvSpPr/>
            <p:nvPr/>
          </p:nvSpPr>
          <p:spPr>
            <a:xfrm>
              <a:off x="6309360" y="3502152"/>
              <a:ext cx="384048" cy="384048"/>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4</a:t>
              </a:r>
              <a:endParaRPr sz="1300">
                <a:solidFill>
                  <a:schemeClr val="dk1"/>
                </a:solidFill>
                <a:latin typeface="Arial"/>
                <a:ea typeface="Arial"/>
                <a:cs typeface="Arial"/>
                <a:sym typeface="Arial"/>
              </a:endParaRPr>
            </a:p>
          </p:txBody>
        </p:sp>
        <p:sp>
          <p:nvSpPr>
            <p:cNvPr id="445" name="Google Shape;445;p20"/>
            <p:cNvSpPr txBox="1"/>
            <p:nvPr/>
          </p:nvSpPr>
          <p:spPr>
            <a:xfrm>
              <a:off x="6903720" y="3419856"/>
              <a:ext cx="44348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Better interpret the data you use?</a:t>
              </a:r>
              <a:endParaRPr sz="2000">
                <a:solidFill>
                  <a:schemeClr val="dk1"/>
                </a:solidFill>
                <a:latin typeface="Arial"/>
                <a:ea typeface="Arial"/>
                <a:cs typeface="Arial"/>
                <a:sym typeface="Arial"/>
              </a:endParaRPr>
            </a:p>
          </p:txBody>
        </p:sp>
        <p:sp>
          <p:nvSpPr>
            <p:cNvPr id="446" name="Google Shape;446;p20"/>
            <p:cNvSpPr/>
            <p:nvPr/>
          </p:nvSpPr>
          <p:spPr>
            <a:xfrm>
              <a:off x="6309360" y="4123944"/>
              <a:ext cx="384048" cy="384048"/>
            </a:xfrm>
            <a:prstGeom prst="ellipse">
              <a:avLst/>
            </a:prstGeom>
            <a:solidFill>
              <a:schemeClr val="accent1"/>
            </a:solid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1300"/>
                <a:buFont typeface="Arial"/>
                <a:buNone/>
              </a:pPr>
              <a:r>
                <a:rPr lang="en-US" sz="1300" b="1">
                  <a:solidFill>
                    <a:schemeClr val="lt1"/>
                  </a:solidFill>
                  <a:latin typeface="Arial"/>
                  <a:ea typeface="Arial"/>
                  <a:cs typeface="Arial"/>
                  <a:sym typeface="Arial"/>
                </a:rPr>
                <a:t>5</a:t>
              </a:r>
              <a:endParaRPr sz="1300">
                <a:solidFill>
                  <a:schemeClr val="dk1"/>
                </a:solidFill>
                <a:latin typeface="Arial"/>
                <a:ea typeface="Arial"/>
                <a:cs typeface="Arial"/>
                <a:sym typeface="Arial"/>
              </a:endParaRPr>
            </a:p>
          </p:txBody>
        </p:sp>
        <p:sp>
          <p:nvSpPr>
            <p:cNvPr id="447" name="Google Shape;447;p20"/>
            <p:cNvSpPr txBox="1"/>
            <p:nvPr/>
          </p:nvSpPr>
          <p:spPr>
            <a:xfrm>
              <a:off x="6903720" y="4041648"/>
              <a:ext cx="44348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Connect the need more clearly to the proposed response?</a:t>
              </a:r>
              <a:endParaRPr sz="2000">
                <a:solidFill>
                  <a:schemeClr val="dk1"/>
                </a:solidFill>
                <a:latin typeface="Arial"/>
                <a:ea typeface="Arial"/>
                <a:cs typeface="Arial"/>
                <a:sym typeface="Arial"/>
              </a:endParaRPr>
            </a:p>
          </p:txBody>
        </p:sp>
      </p:grpSp>
      <p:grpSp>
        <p:nvGrpSpPr>
          <p:cNvPr id="448" name="Google Shape;448;p20"/>
          <p:cNvGrpSpPr/>
          <p:nvPr/>
        </p:nvGrpSpPr>
        <p:grpSpPr>
          <a:xfrm>
            <a:off x="640080" y="5074920"/>
            <a:ext cx="10908792" cy="1005840"/>
            <a:chOff x="640080" y="5074920"/>
            <a:chExt cx="10908792" cy="1005840"/>
          </a:xfrm>
        </p:grpSpPr>
        <p:sp>
          <p:nvSpPr>
            <p:cNvPr id="449" name="Google Shape;449;p20"/>
            <p:cNvSpPr/>
            <p:nvPr/>
          </p:nvSpPr>
          <p:spPr>
            <a:xfrm>
              <a:off x="640080" y="5074920"/>
              <a:ext cx="10908792" cy="1005840"/>
            </a:xfrm>
            <a:prstGeom prst="roundRect">
              <a:avLst>
                <a:gd name="adj" fmla="val 10909"/>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0" name="Google Shape;450;p20"/>
            <p:cNvSpPr txBox="1"/>
            <p:nvPr/>
          </p:nvSpPr>
          <p:spPr>
            <a:xfrm>
              <a:off x="822960" y="5074920"/>
              <a:ext cx="10543032" cy="10058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Use the right data. Tell the clearest story. Pursue the right opportunities.</a:t>
              </a:r>
              <a:endParaRPr sz="2400">
                <a:solidFill>
                  <a:schemeClr val="dk1"/>
                </a:solidFill>
                <a:latin typeface="Arial"/>
                <a:ea typeface="Arial"/>
                <a:cs typeface="Arial"/>
                <a:sym typeface="Arial"/>
              </a:endParaRPr>
            </a:p>
          </p:txBody>
        </p:sp>
      </p:grpSp>
      <p:sp>
        <p:nvSpPr>
          <p:cNvPr id="451" name="Google Shape;451;p20"/>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4"/>
                </a:solidFill>
                <a:latin typeface="Arial"/>
                <a:ea typeface="Arial"/>
                <a:cs typeface="Arial"/>
                <a:sym typeface="Arial"/>
              </a:rPr>
              <a:t>19</a:t>
            </a:fld>
            <a:endParaRPr sz="1000">
              <a:solidFill>
                <a:schemeClr val="accent4"/>
              </a:solidFill>
              <a:latin typeface="Arial"/>
              <a:ea typeface="Arial"/>
              <a:cs typeface="Arial"/>
              <a:sym typeface="Arial"/>
            </a:endParaRPr>
          </a:p>
        </p:txBody>
      </p:sp>
      <p:sp>
        <p:nvSpPr>
          <p:cNvPr id="4" name="TextBox 3">
            <a:extLst>
              <a:ext uri="{FF2B5EF4-FFF2-40B4-BE49-F238E27FC236}">
                <a16:creationId xmlns:a16="http://schemas.microsoft.com/office/drawing/2014/main" id="{204BE633-81BE-F89D-74EE-D63450ECB772}"/>
              </a:ext>
            </a:extLst>
          </p:cNvPr>
          <p:cNvSpPr txBox="1"/>
          <p:nvPr/>
        </p:nvSpPr>
        <p:spPr>
          <a:xfrm>
            <a:off x="228600" y="6355080"/>
            <a:ext cx="253314" cy="307777"/>
          </a:xfrm>
          <a:prstGeom prst="rect">
            <a:avLst/>
          </a:prstGeom>
          <a:noFill/>
        </p:spPr>
        <p:txBody>
          <a:bodyPr wrap="square" rtlCol="0">
            <a:spAutoFit/>
          </a:bodyPr>
          <a:lstStyle/>
          <a:p>
            <a:r>
              <a:rPr lang="en-US" dirty="0">
                <a:solidFill>
                  <a:schemeClr val="bg1"/>
                </a:solidFill>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animEffect transition="in" filter="fade">
                                      <p:cBhvr>
                                        <p:cTn id="7" dur="500"/>
                                        <p:tgtEl>
                                          <p:spTgt spid="4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8"/>
                                        </p:tgtEl>
                                        <p:attrNameLst>
                                          <p:attrName>style.visibility</p:attrName>
                                        </p:attrNameLst>
                                      </p:cBhvr>
                                      <p:to>
                                        <p:strVal val="visible"/>
                                      </p:to>
                                    </p:set>
                                    <p:animEffect transition="in" filter="fade">
                                      <p:cBhvr>
                                        <p:cTn id="12" dur="5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19"/>
          <p:cNvSpPr/>
          <p:nvPr/>
        </p:nvSpPr>
        <p:spPr>
          <a:xfrm>
            <a:off x="1230923" y="822960"/>
            <a:ext cx="12393637" cy="5852160"/>
          </a:xfrm>
          <a:prstGeom prst="ellipse">
            <a:avLst/>
          </a:prstGeom>
          <a:solidFill>
            <a:schemeClr val="accent1">
              <a:alpha val="4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8" name="Google Shape;458;p19"/>
          <p:cNvSpPr/>
          <p:nvPr/>
        </p:nvSpPr>
        <p:spPr>
          <a:xfrm>
            <a:off x="5139732" y="2933112"/>
            <a:ext cx="7524708" cy="3553097"/>
          </a:xfrm>
          <a:prstGeom prst="ellipse">
            <a:avLst/>
          </a:prstGeom>
          <a:solidFill>
            <a:schemeClr val="accent6">
              <a:alpha val="45098"/>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59" name="Google Shape;459;p19"/>
          <p:cNvSpPr txBox="1"/>
          <p:nvPr/>
        </p:nvSpPr>
        <p:spPr>
          <a:xfrm>
            <a:off x="5064872" y="1737360"/>
            <a:ext cx="6639448" cy="313508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chemeClr val="dk1"/>
              </a:buClr>
              <a:buSzPts val="16600"/>
              <a:buFont typeface="Arial"/>
              <a:buNone/>
            </a:pPr>
            <a:endParaRPr sz="16600">
              <a:solidFill>
                <a:schemeClr val="dk1"/>
              </a:solidFill>
              <a:latin typeface="Arial"/>
              <a:ea typeface="Arial"/>
              <a:cs typeface="Arial"/>
              <a:sym typeface="Arial"/>
            </a:endParaRPr>
          </a:p>
        </p:txBody>
      </p:sp>
      <p:sp>
        <p:nvSpPr>
          <p:cNvPr id="460" name="Google Shape;460;p19"/>
          <p:cNvSpPr txBox="1">
            <a:spLocks noGrp="1"/>
          </p:cNvSpPr>
          <p:nvPr>
            <p:ph type="title"/>
          </p:nvPr>
        </p:nvSpPr>
        <p:spPr>
          <a:xfrm>
            <a:off x="4635556" y="1808872"/>
            <a:ext cx="7498080" cy="1371600"/>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Clr>
                <a:schemeClr val="lt1"/>
              </a:buClr>
              <a:buSzPts val="6000"/>
              <a:buFont typeface="Arial"/>
              <a:buNone/>
            </a:pPr>
            <a:r>
              <a:rPr lang="en-US" sz="6000" b="1">
                <a:solidFill>
                  <a:schemeClr val="lt1"/>
                </a:solidFill>
              </a:rPr>
              <a:t>Q&amp;A</a:t>
            </a:r>
            <a:endParaRPr sz="6000"/>
          </a:p>
        </p:txBody>
      </p:sp>
      <p:sp>
        <p:nvSpPr>
          <p:cNvPr id="461" name="Google Shape;461;p19"/>
          <p:cNvSpPr txBox="1">
            <a:spLocks noGrp="1"/>
          </p:cNvSpPr>
          <p:nvPr>
            <p:ph type="body" idx="1"/>
          </p:nvPr>
        </p:nvSpPr>
        <p:spPr>
          <a:xfrm>
            <a:off x="6888479" y="4304712"/>
            <a:ext cx="7498080" cy="914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accent4"/>
              </a:buClr>
              <a:buSzPts val="4400"/>
              <a:buNone/>
            </a:pPr>
            <a:r>
              <a:rPr lang="en-US" sz="4400">
                <a:solidFill>
                  <a:schemeClr val="accent4"/>
                </a:solidFill>
              </a:rPr>
              <a:t>Open Discussion</a:t>
            </a:r>
            <a:endParaRPr sz="4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21"/>
          <p:cNvSpPr txBox="1">
            <a:spLocks noGrp="1"/>
          </p:cNvSpPr>
          <p:nvPr>
            <p:ph type="title"/>
          </p:nvPr>
        </p:nvSpPr>
        <p:spPr>
          <a:xfrm>
            <a:off x="640080" y="411480"/>
            <a:ext cx="10908792" cy="10972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Clr>
                <a:schemeClr val="lt1"/>
              </a:buClr>
              <a:buSzPts val="3200"/>
              <a:buFont typeface="Arial"/>
              <a:buNone/>
            </a:pPr>
            <a:r>
              <a:rPr lang="en-US" sz="3200" b="1">
                <a:solidFill>
                  <a:schemeClr val="lt1"/>
                </a:solidFill>
              </a:rPr>
              <a:t>Stay Connected</a:t>
            </a:r>
            <a:endParaRPr sz="3200"/>
          </a:p>
        </p:txBody>
      </p:sp>
      <p:sp>
        <p:nvSpPr>
          <p:cNvPr id="468" name="Google Shape;468;p21"/>
          <p:cNvSpPr txBox="1"/>
          <p:nvPr/>
        </p:nvSpPr>
        <p:spPr>
          <a:xfrm>
            <a:off x="640080" y="1828800"/>
            <a:ext cx="594360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lt1"/>
              </a:buClr>
              <a:buSzPts val="2400"/>
              <a:buFont typeface="Arial"/>
              <a:buNone/>
            </a:pPr>
            <a:r>
              <a:rPr lang="en-US" sz="2400" b="1">
                <a:solidFill>
                  <a:schemeClr val="lt1"/>
                </a:solidFill>
                <a:latin typeface="Arial"/>
                <a:ea typeface="Arial"/>
                <a:cs typeface="Arial"/>
                <a:sym typeface="Arial"/>
              </a:rPr>
              <a:t>Momentum Nonprofit Strategies</a:t>
            </a:r>
            <a:endParaRPr sz="2400">
              <a:solidFill>
                <a:schemeClr val="dk1"/>
              </a:solidFill>
              <a:latin typeface="Arial"/>
              <a:ea typeface="Arial"/>
              <a:cs typeface="Arial"/>
              <a:sym typeface="Arial"/>
            </a:endParaRPr>
          </a:p>
        </p:txBody>
      </p:sp>
      <p:sp>
        <p:nvSpPr>
          <p:cNvPr id="469" name="Google Shape;469;p21"/>
          <p:cNvSpPr txBox="1"/>
          <p:nvPr/>
        </p:nvSpPr>
        <p:spPr>
          <a:xfrm>
            <a:off x="640080" y="2377440"/>
            <a:ext cx="594360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chemeClr val="accent4"/>
              </a:buClr>
              <a:buSzPts val="1800"/>
              <a:buFont typeface="Arial"/>
              <a:buNone/>
            </a:pPr>
            <a:r>
              <a:rPr lang="en-US" sz="1800">
                <a:solidFill>
                  <a:schemeClr val="accent4"/>
                </a:solidFill>
                <a:latin typeface="Arial"/>
                <a:ea typeface="Arial"/>
                <a:cs typeface="Arial"/>
                <a:sym typeface="Arial"/>
              </a:rPr>
              <a:t>Amanda Aliperta &amp; Meghan Roesner Newton</a:t>
            </a:r>
            <a:endParaRPr sz="1800">
              <a:solidFill>
                <a:schemeClr val="dk1"/>
              </a:solidFill>
              <a:latin typeface="Arial"/>
              <a:ea typeface="Arial"/>
              <a:cs typeface="Arial"/>
              <a:sym typeface="Arial"/>
            </a:endParaRPr>
          </a:p>
        </p:txBody>
      </p:sp>
      <p:sp>
        <p:nvSpPr>
          <p:cNvPr id="470" name="Google Shape;470;p21"/>
          <p:cNvSpPr txBox="1"/>
          <p:nvPr/>
        </p:nvSpPr>
        <p:spPr>
          <a:xfrm>
            <a:off x="640080" y="3291840"/>
            <a:ext cx="10972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6"/>
              </a:buClr>
              <a:buSzPts val="1200"/>
              <a:buFont typeface="Arial"/>
              <a:buNone/>
            </a:pPr>
            <a:r>
              <a:rPr lang="en-US" sz="1200" b="1">
                <a:solidFill>
                  <a:schemeClr val="accent6"/>
                </a:solidFill>
                <a:latin typeface="Arial"/>
                <a:ea typeface="Arial"/>
                <a:cs typeface="Arial"/>
                <a:sym typeface="Arial"/>
              </a:rPr>
              <a:t>WEB</a:t>
            </a:r>
            <a:endParaRPr sz="1200">
              <a:solidFill>
                <a:schemeClr val="dk1"/>
              </a:solidFill>
              <a:latin typeface="Arial"/>
              <a:ea typeface="Arial"/>
              <a:cs typeface="Arial"/>
              <a:sym typeface="Arial"/>
            </a:endParaRPr>
          </a:p>
        </p:txBody>
      </p:sp>
      <p:sp>
        <p:nvSpPr>
          <p:cNvPr id="471" name="Google Shape;471;p21"/>
          <p:cNvSpPr txBox="1"/>
          <p:nvPr/>
        </p:nvSpPr>
        <p:spPr>
          <a:xfrm>
            <a:off x="1737360" y="3291840"/>
            <a:ext cx="5029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momentumnonprofitmke.com</a:t>
            </a:r>
            <a:endParaRPr sz="2000">
              <a:solidFill>
                <a:schemeClr val="dk1"/>
              </a:solidFill>
              <a:latin typeface="Arial"/>
              <a:ea typeface="Arial"/>
              <a:cs typeface="Arial"/>
              <a:sym typeface="Arial"/>
            </a:endParaRPr>
          </a:p>
        </p:txBody>
      </p:sp>
      <p:sp>
        <p:nvSpPr>
          <p:cNvPr id="472" name="Google Shape;472;p21"/>
          <p:cNvSpPr txBox="1"/>
          <p:nvPr/>
        </p:nvSpPr>
        <p:spPr>
          <a:xfrm>
            <a:off x="640080" y="3977640"/>
            <a:ext cx="10972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6"/>
              </a:buClr>
              <a:buSzPts val="1200"/>
              <a:buFont typeface="Arial"/>
              <a:buNone/>
            </a:pPr>
            <a:r>
              <a:rPr lang="en-US" sz="1200" b="1">
                <a:solidFill>
                  <a:schemeClr val="accent6"/>
                </a:solidFill>
                <a:latin typeface="Arial"/>
                <a:ea typeface="Arial"/>
                <a:cs typeface="Arial"/>
                <a:sym typeface="Arial"/>
              </a:rPr>
              <a:t>EMAIL</a:t>
            </a:r>
            <a:endParaRPr sz="1200">
              <a:solidFill>
                <a:schemeClr val="dk1"/>
              </a:solidFill>
              <a:latin typeface="Arial"/>
              <a:ea typeface="Arial"/>
              <a:cs typeface="Arial"/>
              <a:sym typeface="Arial"/>
            </a:endParaRPr>
          </a:p>
        </p:txBody>
      </p:sp>
      <p:sp>
        <p:nvSpPr>
          <p:cNvPr id="473" name="Google Shape;473;p21"/>
          <p:cNvSpPr txBox="1"/>
          <p:nvPr/>
        </p:nvSpPr>
        <p:spPr>
          <a:xfrm>
            <a:off x="1686951" y="3932103"/>
            <a:ext cx="502920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lt1"/>
              </a:buClr>
              <a:buSzPts val="2000"/>
              <a:buFont typeface="Arial"/>
              <a:buNone/>
            </a:pPr>
            <a:r>
              <a:rPr lang="en-US" sz="2000" dirty="0">
                <a:solidFill>
                  <a:schemeClr val="lt1"/>
                </a:solidFill>
                <a:latin typeface="Arial"/>
                <a:ea typeface="Arial"/>
                <a:cs typeface="Arial"/>
                <a:sym typeface="Arial"/>
              </a:rPr>
              <a:t>amanda@momentumnonprofitmke.com</a:t>
            </a:r>
          </a:p>
          <a:p>
            <a:pPr marL="0" marR="0" lvl="0" indent="0" algn="l" rtl="0">
              <a:spcBef>
                <a:spcPts val="0"/>
              </a:spcBef>
              <a:spcAft>
                <a:spcPts val="0"/>
              </a:spcAft>
              <a:buClr>
                <a:schemeClr val="lt1"/>
              </a:buClr>
              <a:buSzPts val="2000"/>
              <a:buFont typeface="Arial"/>
              <a:buNone/>
            </a:pPr>
            <a:r>
              <a:rPr lang="en-US" sz="2000" dirty="0">
                <a:solidFill>
                  <a:schemeClr val="bg1"/>
                </a:solidFill>
              </a:rPr>
              <a:t>m</a:t>
            </a:r>
            <a:r>
              <a:rPr lang="en-US" sz="2000" dirty="0">
                <a:solidFill>
                  <a:schemeClr val="bg1"/>
                </a:solidFill>
                <a:latin typeface="Arial"/>
                <a:ea typeface="Arial"/>
                <a:cs typeface="Arial"/>
                <a:sym typeface="Arial"/>
              </a:rPr>
              <a:t>eghan@momentumnonprofitmke.com</a:t>
            </a:r>
            <a:endParaRPr sz="2000" dirty="0">
              <a:solidFill>
                <a:schemeClr val="bg1"/>
              </a:solidFill>
              <a:latin typeface="Arial"/>
              <a:ea typeface="Arial"/>
              <a:cs typeface="Arial"/>
              <a:sym typeface="Arial"/>
            </a:endParaRPr>
          </a:p>
        </p:txBody>
      </p:sp>
      <p:sp>
        <p:nvSpPr>
          <p:cNvPr id="474" name="Google Shape;474;p21"/>
          <p:cNvSpPr txBox="1"/>
          <p:nvPr/>
        </p:nvSpPr>
        <p:spPr>
          <a:xfrm>
            <a:off x="640080" y="4663440"/>
            <a:ext cx="10972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accent6"/>
              </a:buClr>
              <a:buSzPts val="1200"/>
              <a:buFont typeface="Arial"/>
              <a:buNone/>
            </a:pPr>
            <a:r>
              <a:rPr lang="en-US" sz="1200" b="1">
                <a:solidFill>
                  <a:schemeClr val="accent6"/>
                </a:solidFill>
                <a:latin typeface="Arial"/>
                <a:ea typeface="Arial"/>
                <a:cs typeface="Arial"/>
                <a:sym typeface="Arial"/>
              </a:rPr>
              <a:t>PHONE</a:t>
            </a:r>
            <a:endParaRPr sz="1200">
              <a:solidFill>
                <a:schemeClr val="dk1"/>
              </a:solidFill>
              <a:latin typeface="Arial"/>
              <a:ea typeface="Arial"/>
              <a:cs typeface="Arial"/>
              <a:sym typeface="Arial"/>
            </a:endParaRPr>
          </a:p>
        </p:txBody>
      </p:sp>
      <p:sp>
        <p:nvSpPr>
          <p:cNvPr id="475" name="Google Shape;475;p21"/>
          <p:cNvSpPr txBox="1"/>
          <p:nvPr/>
        </p:nvSpPr>
        <p:spPr>
          <a:xfrm>
            <a:off x="1737360" y="4663440"/>
            <a:ext cx="5029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chemeClr val="lt1"/>
              </a:buClr>
              <a:buSzPts val="2000"/>
              <a:buFont typeface="Arial"/>
              <a:buNone/>
            </a:pPr>
            <a:r>
              <a:rPr lang="en-US" sz="2000">
                <a:solidFill>
                  <a:schemeClr val="lt1"/>
                </a:solidFill>
                <a:latin typeface="Arial"/>
                <a:ea typeface="Arial"/>
                <a:cs typeface="Arial"/>
                <a:sym typeface="Arial"/>
              </a:rPr>
              <a:t>414.241.0352</a:t>
            </a:r>
            <a:endParaRPr sz="2000">
              <a:solidFill>
                <a:schemeClr val="dk1"/>
              </a:solidFill>
              <a:latin typeface="Arial"/>
              <a:ea typeface="Arial"/>
              <a:cs typeface="Arial"/>
              <a:sym typeface="Arial"/>
            </a:endParaRPr>
          </a:p>
        </p:txBody>
      </p:sp>
      <p:sp>
        <p:nvSpPr>
          <p:cNvPr id="476" name="Google Shape;476;p21"/>
          <p:cNvSpPr/>
          <p:nvPr/>
        </p:nvSpPr>
        <p:spPr>
          <a:xfrm>
            <a:off x="6766560" y="1234440"/>
            <a:ext cx="4389120" cy="4389120"/>
          </a:xfrm>
          <a:prstGeom prst="roundRect">
            <a:avLst>
              <a:gd name="adj" fmla="val 3158"/>
            </a:avLst>
          </a:prstGeom>
          <a:solidFill>
            <a:schemeClr val="lt1"/>
          </a:solidFill>
          <a:ln w="19050" cap="flat" cmpd="sng">
            <a:solidFill>
              <a:schemeClr val="accent3"/>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477" name="Google Shape;477;p21"/>
          <p:cNvSpPr txBox="1">
            <a:spLocks noGrp="1"/>
          </p:cNvSpPr>
          <p:nvPr>
            <p:ph type="sldNum" idx="4294967295"/>
          </p:nvPr>
        </p:nvSpPr>
        <p:spPr>
          <a:xfrm>
            <a:off x="11000232" y="6355080"/>
            <a:ext cx="548640" cy="27432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US" sz="1000" b="0">
                <a:solidFill>
                  <a:schemeClr val="accent4"/>
                </a:solidFill>
                <a:latin typeface="Arial"/>
                <a:ea typeface="Arial"/>
                <a:cs typeface="Arial"/>
                <a:sym typeface="Arial"/>
              </a:rPr>
              <a:t>21</a:t>
            </a:fld>
            <a:endParaRPr sz="1000">
              <a:solidFill>
                <a:schemeClr val="accent4"/>
              </a:solidFill>
              <a:latin typeface="Arial"/>
              <a:ea typeface="Arial"/>
              <a:cs typeface="Arial"/>
              <a:sym typeface="Arial"/>
            </a:endParaRPr>
          </a:p>
        </p:txBody>
      </p:sp>
      <p:pic>
        <p:nvPicPr>
          <p:cNvPr id="478" name="Google Shape;478;p21"/>
          <p:cNvPicPr preferRelativeResize="0"/>
          <p:nvPr/>
        </p:nvPicPr>
        <p:blipFill rotWithShape="1">
          <a:blip r:embed="rId3">
            <a:alphaModFix/>
          </a:blip>
          <a:srcRect/>
          <a:stretch/>
        </p:blipFill>
        <p:spPr>
          <a:xfrm>
            <a:off x="6551735" y="1019615"/>
            <a:ext cx="4818770" cy="4818770"/>
          </a:xfrm>
          <a:prstGeom prst="rect">
            <a:avLst/>
          </a:prstGeom>
          <a:noFill/>
          <a:ln>
            <a:noFill/>
          </a:ln>
        </p:spPr>
      </p:pic>
      <p:sp>
        <p:nvSpPr>
          <p:cNvPr id="479" name="Google Shape;479;p21"/>
          <p:cNvSpPr txBox="1"/>
          <p:nvPr/>
        </p:nvSpPr>
        <p:spPr>
          <a:xfrm>
            <a:off x="6716151" y="5696622"/>
            <a:ext cx="448993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1"/>
                </a:solidFill>
                <a:latin typeface="Arial"/>
                <a:ea typeface="Arial"/>
                <a:cs typeface="Arial"/>
                <a:sym typeface="Arial"/>
              </a:rPr>
              <a:t>Sign up for the Momentum Newsletter</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omentum">
  <a:themeElements>
    <a:clrScheme name="Momentum">
      <a:dk1>
        <a:srgbClr val="2B4456"/>
      </a:dk1>
      <a:lt1>
        <a:srgbClr val="FFFFFF"/>
      </a:lt1>
      <a:dk2>
        <a:srgbClr val="49708F"/>
      </a:dk2>
      <a:lt2>
        <a:srgbClr val="EDF2F6"/>
      </a:lt2>
      <a:accent1>
        <a:srgbClr val="49708F"/>
      </a:accent1>
      <a:accent2>
        <a:srgbClr val="2B4456"/>
      </a:accent2>
      <a:accent3>
        <a:srgbClr val="A6A6A6"/>
      </a:accent3>
      <a:accent4>
        <a:srgbClr val="D5E0E8"/>
      </a:accent4>
      <a:accent5>
        <a:srgbClr val="5F6B73"/>
      </a:accent5>
      <a:accent6>
        <a:srgbClr val="8FA9BD"/>
      </a:accent6>
      <a:hlink>
        <a:srgbClr val="49708F"/>
      </a:hlink>
      <a:folHlink>
        <a:srgbClr val="2B44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3882</Words>
  <Application>Microsoft Office PowerPoint</Application>
  <PresentationFormat>Widescreen</PresentationFormat>
  <Paragraphs>396</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Georgia</vt:lpstr>
      <vt:lpstr>Momentum</vt:lpstr>
      <vt:lpstr>Making the Case</vt:lpstr>
      <vt:lpstr>About Us</vt:lpstr>
      <vt:lpstr>Our Partnership with Data You Can Use</vt:lpstr>
      <vt:lpstr>The Results</vt:lpstr>
      <vt:lpstr>The Proposals Weren't the Starting Point</vt:lpstr>
      <vt:lpstr>Organizational Readiness: It's a Spectrum!</vt:lpstr>
      <vt:lpstr>Reflection: How Grant Ready Are You?</vt:lpstr>
      <vt:lpstr>Should We Pursue This Grant?</vt:lpstr>
      <vt:lpstr>Grant Go or No Go Worksheet</vt:lpstr>
      <vt:lpstr>Reflection: Would You Apply?</vt:lpstr>
      <vt:lpstr>Reflection: Would You Apply? (continued)</vt:lpstr>
      <vt:lpstr>Use Local Data to Make the Need Specific</vt:lpstr>
      <vt:lpstr>Where to Find the Data</vt:lpstr>
      <vt:lpstr>No Data Without Stories, and No Stories Without Data</vt:lpstr>
      <vt:lpstr>Combining the Numbers and the Stories</vt:lpstr>
      <vt:lpstr>Combining the Numbers and the Stories</vt:lpstr>
      <vt:lpstr>Strong Data Lays the Foundation</vt:lpstr>
      <vt:lpstr>Before You Submit</vt:lpstr>
      <vt:lpstr>Closing Reflection</vt:lpstr>
      <vt:lpstr>Q&amp;A</vt:lpstr>
      <vt:lpstr>Stay Connected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Momentum Nonprofit Strategies</dc:creator>
  <cp:lastModifiedBy>Amanda Aliperta</cp:lastModifiedBy>
  <cp:revision>1</cp:revision>
  <dcterms:created xsi:type="dcterms:W3CDTF">2026-10-04T22:54:26Z</dcterms:created>
  <dcterms:modified xsi:type="dcterms:W3CDTF">2026-10-06T14:00:08Z</dcterms:modified>
</cp:coreProperties>
</file>