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6858000" cy="9144000"/>
  <p:embeddedFontLst>
    <p:embeddedFont>
      <p:font typeface="Poppins" panose="020B0604020202020204" charset="0"/>
      <p:regular r:id="rId17"/>
    </p:embeddedFont>
    <p:embeddedFont>
      <p:font typeface="Poppins Bold" panose="020B0604020202020204" charset="0"/>
      <p:regular r:id="rId18"/>
    </p:embeddedFont>
    <p:embeddedFont>
      <p:font typeface="Poppins Light" panose="020B0604020202020204" charset="0"/>
      <p:regular r:id="rId19"/>
    </p:embeddedFont>
    <p:embeddedFont>
      <p:font typeface="Poppins Medium" panose="020B0604020202020204" charset="0"/>
      <p:regular r:id="rId20"/>
    </p:embeddedFont>
    <p:embeddedFont>
      <p:font typeface="Poppins Semi-Bold" panose="020B0604020202020204" charset="0"/>
      <p:regular r:id="rId21"/>
    </p:embeddedFont>
    <p:embeddedFont>
      <p:font typeface="Poppins Ultra-Bold" panose="020B0604020202020204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49" d="100"/>
          <a:sy n="49" d="100"/>
        </p:scale>
        <p:origin x="1974" y="7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1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jpeg"/><Relationship Id="rId9" Type="http://schemas.openxmlformats.org/officeDocument/2006/relationships/image" Target="../media/image21.png"/><Relationship Id="rId1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7.svg"/><Relationship Id="rId4" Type="http://schemas.openxmlformats.org/officeDocument/2006/relationships/image" Target="../media/image2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33.svg"/><Relationship Id="rId4" Type="http://schemas.openxmlformats.org/officeDocument/2006/relationships/image" Target="../media/image3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3" Type="http://schemas.openxmlformats.org/officeDocument/2006/relationships/image" Target="../media/image4.png"/><Relationship Id="rId7" Type="http://schemas.openxmlformats.org/officeDocument/2006/relationships/image" Target="../media/image40.svg"/><Relationship Id="rId2" Type="http://schemas.openxmlformats.org/officeDocument/2006/relationships/image" Target="../media/image3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svg"/><Relationship Id="rId4" Type="http://schemas.openxmlformats.org/officeDocument/2006/relationships/image" Target="../media/image37.svg"/><Relationship Id="rId9" Type="http://schemas.openxmlformats.org/officeDocument/2006/relationships/image" Target="../media/image42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3" Type="http://schemas.openxmlformats.org/officeDocument/2006/relationships/image" Target="../media/image1.png"/><Relationship Id="rId7" Type="http://schemas.openxmlformats.org/officeDocument/2006/relationships/image" Target="../media/image47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svg"/><Relationship Id="rId5" Type="http://schemas.openxmlformats.org/officeDocument/2006/relationships/image" Target="../media/image45.svg"/><Relationship Id="rId4" Type="http://schemas.openxmlformats.org/officeDocument/2006/relationships/image" Target="../media/image44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52.svg"/><Relationship Id="rId4" Type="http://schemas.openxmlformats.org/officeDocument/2006/relationships/image" Target="../media/image5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1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687446" y="394789"/>
            <a:ext cx="4913107" cy="1974824"/>
            <a:chOff x="0" y="0"/>
            <a:chExt cx="6550809" cy="2633099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2633099" cy="2633099"/>
              <a:chOff x="0" y="0"/>
              <a:chExt cx="812800" cy="8128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l="-31337" t="-32537" r="-28492" b="-7713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" name="TextBox 5"/>
            <p:cNvSpPr txBox="1"/>
            <p:nvPr/>
          </p:nvSpPr>
          <p:spPr>
            <a:xfrm>
              <a:off x="2700736" y="238678"/>
              <a:ext cx="3850074" cy="18880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19"/>
                </a:lnSpc>
              </a:pPr>
              <a:r>
                <a:rPr lang="en-US" sz="3665" b="1" spc="117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TOGETHER FOR HOMES</a:t>
              </a:r>
            </a:p>
            <a:p>
              <a:pPr algn="l">
                <a:lnSpc>
                  <a:spcPts val="3990"/>
                </a:lnSpc>
              </a:pPr>
              <a:r>
                <a:rPr lang="en-US" sz="3381" spc="158">
                  <a:solidFill>
                    <a:srgbClr val="FFFFFF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COALITION</a:t>
              </a:r>
            </a:p>
          </p:txBody>
        </p:sp>
      </p:grpSp>
      <p:sp>
        <p:nvSpPr>
          <p:cNvPr id="6" name="Freeform 6"/>
          <p:cNvSpPr/>
          <p:nvPr/>
        </p:nvSpPr>
        <p:spPr>
          <a:xfrm>
            <a:off x="-424488" y="6066120"/>
            <a:ext cx="19139402" cy="6384361"/>
          </a:xfrm>
          <a:custGeom>
            <a:avLst/>
            <a:gdLst/>
            <a:ahLst/>
            <a:cxnLst/>
            <a:rect l="l" t="t" r="r" b="b"/>
            <a:pathLst>
              <a:path w="19139402" h="6384361">
                <a:moveTo>
                  <a:pt x="0" y="0"/>
                </a:moveTo>
                <a:lnTo>
                  <a:pt x="19139402" y="0"/>
                </a:lnTo>
                <a:lnTo>
                  <a:pt x="19139402" y="6384360"/>
                </a:lnTo>
                <a:lnTo>
                  <a:pt x="0" y="63843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354" t="-111313" r="-8426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-2267970" y="9258300"/>
            <a:ext cx="21958067" cy="1336500"/>
            <a:chOff x="0" y="0"/>
            <a:chExt cx="7311124" cy="44499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311124" cy="444999"/>
            </a:xfrm>
            <a:custGeom>
              <a:avLst/>
              <a:gdLst/>
              <a:ahLst/>
              <a:cxnLst/>
              <a:rect l="l" t="t" r="r" b="b"/>
              <a:pathLst>
                <a:path w="7311124" h="444999">
                  <a:moveTo>
                    <a:pt x="0" y="0"/>
                  </a:moveTo>
                  <a:lnTo>
                    <a:pt x="7311124" y="0"/>
                  </a:lnTo>
                  <a:lnTo>
                    <a:pt x="7311124" y="444999"/>
                  </a:lnTo>
                  <a:lnTo>
                    <a:pt x="0" y="444999"/>
                  </a:lnTo>
                  <a:close/>
                </a:path>
              </a:pathLst>
            </a:custGeom>
            <a:solidFill>
              <a:srgbClr val="DDA32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9050"/>
              <a:ext cx="7311124" cy="464049"/>
            </a:xfrm>
            <a:prstGeom prst="rect">
              <a:avLst/>
            </a:prstGeom>
          </p:spPr>
          <p:txBody>
            <a:bodyPr lIns="24028" tIns="24028" rIns="24028" bIns="24028" rtlCol="0" anchor="ctr"/>
            <a:lstStyle/>
            <a:p>
              <a:pPr algn="ctr">
                <a:lnSpc>
                  <a:spcPts val="1258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867936" y="9342450"/>
            <a:ext cx="6552129" cy="701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50"/>
              </a:lnSpc>
              <a:spcBef>
                <a:spcPct val="0"/>
              </a:spcBef>
            </a:pPr>
            <a:r>
              <a:rPr lang="en-US" sz="3893" b="1">
                <a:solidFill>
                  <a:srgbClr val="13213C"/>
                </a:solidFill>
                <a:latin typeface="Poppins Bold"/>
                <a:ea typeface="Poppins Bold"/>
                <a:cs typeface="Poppins Bold"/>
                <a:sym typeface="Poppins Bold"/>
              </a:rPr>
              <a:t>TOGETHERFORHOMES.ORG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0" y="2382817"/>
            <a:ext cx="18288000" cy="1711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999"/>
              </a:lnSpc>
            </a:pPr>
            <a:r>
              <a:rPr lang="en-US" sz="99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FROM PERMIT TO HOME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0" y="3941980"/>
            <a:ext cx="18288000" cy="807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10"/>
              </a:lnSpc>
            </a:pPr>
            <a:r>
              <a:rPr lang="en-US" sz="47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MAKING MILWAUKEE’S HOUSING DATA VISIBLE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94580" y="-1997916"/>
            <a:ext cx="6217217" cy="5130062"/>
          </a:xfrm>
          <a:custGeom>
            <a:avLst/>
            <a:gdLst/>
            <a:ahLst/>
            <a:cxnLst/>
            <a:rect l="l" t="t" r="r" b="b"/>
            <a:pathLst>
              <a:path w="6217217" h="5130062">
                <a:moveTo>
                  <a:pt x="0" y="0"/>
                </a:moveTo>
                <a:lnTo>
                  <a:pt x="6217217" y="0"/>
                </a:lnTo>
                <a:lnTo>
                  <a:pt x="6217217" y="5130062"/>
                </a:lnTo>
                <a:lnTo>
                  <a:pt x="0" y="51300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408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4666384" y="8856619"/>
            <a:ext cx="2816955" cy="1070693"/>
          </a:xfrm>
          <a:custGeom>
            <a:avLst/>
            <a:gdLst/>
            <a:ahLst/>
            <a:cxnLst/>
            <a:rect l="l" t="t" r="r" b="b"/>
            <a:pathLst>
              <a:path w="2816955" h="1070693">
                <a:moveTo>
                  <a:pt x="0" y="0"/>
                </a:moveTo>
                <a:lnTo>
                  <a:pt x="2816955" y="0"/>
                </a:lnTo>
                <a:lnTo>
                  <a:pt x="2816955" y="1070694"/>
                </a:lnTo>
                <a:lnTo>
                  <a:pt x="0" y="10706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5072" b="-2526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168597" y="3132146"/>
            <a:ext cx="3581206" cy="3819646"/>
          </a:xfrm>
          <a:custGeom>
            <a:avLst/>
            <a:gdLst/>
            <a:ahLst/>
            <a:cxnLst/>
            <a:rect l="l" t="t" r="r" b="b"/>
            <a:pathLst>
              <a:path w="3581206" h="3819646">
                <a:moveTo>
                  <a:pt x="0" y="0"/>
                </a:moveTo>
                <a:lnTo>
                  <a:pt x="3581207" y="0"/>
                </a:lnTo>
                <a:lnTo>
                  <a:pt x="3581207" y="3819646"/>
                </a:lnTo>
                <a:lnTo>
                  <a:pt x="0" y="38196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678" t="-34221" r="-111596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 rot="5400000">
            <a:off x="7211451" y="-5768865"/>
            <a:ext cx="14433705" cy="11007609"/>
            <a:chOff x="0" y="0"/>
            <a:chExt cx="1140441" cy="86973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40441" cy="869737"/>
            </a:xfrm>
            <a:custGeom>
              <a:avLst/>
              <a:gdLst/>
              <a:ahLst/>
              <a:cxnLst/>
              <a:rect l="l" t="t" r="r" b="b"/>
              <a:pathLst>
                <a:path w="1140441" h="869737">
                  <a:moveTo>
                    <a:pt x="13409" y="0"/>
                  </a:moveTo>
                  <a:lnTo>
                    <a:pt x="1127031" y="0"/>
                  </a:lnTo>
                  <a:cubicBezTo>
                    <a:pt x="1134437" y="0"/>
                    <a:pt x="1140441" y="6004"/>
                    <a:pt x="1140441" y="13409"/>
                  </a:cubicBezTo>
                  <a:lnTo>
                    <a:pt x="1140441" y="856327"/>
                  </a:lnTo>
                  <a:cubicBezTo>
                    <a:pt x="1140441" y="859884"/>
                    <a:pt x="1139028" y="863295"/>
                    <a:pt x="1136513" y="865809"/>
                  </a:cubicBezTo>
                  <a:cubicBezTo>
                    <a:pt x="1133999" y="868324"/>
                    <a:pt x="1130588" y="869737"/>
                    <a:pt x="1127031" y="869737"/>
                  </a:cubicBezTo>
                  <a:lnTo>
                    <a:pt x="13409" y="869737"/>
                  </a:lnTo>
                  <a:cubicBezTo>
                    <a:pt x="9853" y="869737"/>
                    <a:pt x="6442" y="868324"/>
                    <a:pt x="3928" y="865809"/>
                  </a:cubicBezTo>
                  <a:cubicBezTo>
                    <a:pt x="1413" y="863295"/>
                    <a:pt x="0" y="859884"/>
                    <a:pt x="0" y="856327"/>
                  </a:cubicBezTo>
                  <a:lnTo>
                    <a:pt x="0" y="13409"/>
                  </a:lnTo>
                  <a:cubicBezTo>
                    <a:pt x="0" y="9853"/>
                    <a:pt x="1413" y="6442"/>
                    <a:pt x="3928" y="3928"/>
                  </a:cubicBezTo>
                  <a:cubicBezTo>
                    <a:pt x="6442" y="1413"/>
                    <a:pt x="9853" y="0"/>
                    <a:pt x="13409" y="0"/>
                  </a:cubicBezTo>
                  <a:close/>
                </a:path>
              </a:pathLst>
            </a:custGeom>
            <a:solidFill>
              <a:srgbClr val="0F213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1140441" cy="9268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5400000">
            <a:off x="-1367821" y="-3727000"/>
            <a:ext cx="14433705" cy="6923879"/>
            <a:chOff x="0" y="0"/>
            <a:chExt cx="1140441" cy="54707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40441" cy="547072"/>
            </a:xfrm>
            <a:custGeom>
              <a:avLst/>
              <a:gdLst/>
              <a:ahLst/>
              <a:cxnLst/>
              <a:rect l="l" t="t" r="r" b="b"/>
              <a:pathLst>
                <a:path w="1140441" h="547072">
                  <a:moveTo>
                    <a:pt x="13409" y="0"/>
                  </a:moveTo>
                  <a:lnTo>
                    <a:pt x="1127031" y="0"/>
                  </a:lnTo>
                  <a:cubicBezTo>
                    <a:pt x="1134437" y="0"/>
                    <a:pt x="1140441" y="6004"/>
                    <a:pt x="1140441" y="13409"/>
                  </a:cubicBezTo>
                  <a:lnTo>
                    <a:pt x="1140441" y="533662"/>
                  </a:lnTo>
                  <a:cubicBezTo>
                    <a:pt x="1140441" y="537219"/>
                    <a:pt x="1139028" y="540630"/>
                    <a:pt x="1136513" y="543144"/>
                  </a:cubicBezTo>
                  <a:cubicBezTo>
                    <a:pt x="1133999" y="545659"/>
                    <a:pt x="1130588" y="547072"/>
                    <a:pt x="1127031" y="547072"/>
                  </a:cubicBezTo>
                  <a:lnTo>
                    <a:pt x="13409" y="547072"/>
                  </a:lnTo>
                  <a:cubicBezTo>
                    <a:pt x="6004" y="547072"/>
                    <a:pt x="0" y="541068"/>
                    <a:pt x="0" y="533662"/>
                  </a:cubicBezTo>
                  <a:lnTo>
                    <a:pt x="0" y="13409"/>
                  </a:lnTo>
                  <a:cubicBezTo>
                    <a:pt x="0" y="9853"/>
                    <a:pt x="1413" y="6442"/>
                    <a:pt x="3928" y="3928"/>
                  </a:cubicBezTo>
                  <a:cubicBezTo>
                    <a:pt x="6442" y="1413"/>
                    <a:pt x="9853" y="0"/>
                    <a:pt x="13409" y="0"/>
                  </a:cubicBezTo>
                  <a:close/>
                </a:path>
              </a:pathLst>
            </a:custGeom>
            <a:solidFill>
              <a:srgbClr val="EEA31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1140441" cy="6042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4983963" y="567115"/>
            <a:ext cx="1921795" cy="1921795"/>
          </a:xfrm>
          <a:custGeom>
            <a:avLst/>
            <a:gdLst/>
            <a:ahLst/>
            <a:cxnLst/>
            <a:rect l="l" t="t" r="r" b="b"/>
            <a:pathLst>
              <a:path w="1921795" h="1921795">
                <a:moveTo>
                  <a:pt x="0" y="0"/>
                </a:moveTo>
                <a:lnTo>
                  <a:pt x="1921795" y="0"/>
                </a:lnTo>
                <a:lnTo>
                  <a:pt x="1921795" y="1921796"/>
                </a:lnTo>
                <a:lnTo>
                  <a:pt x="0" y="19217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2822102" y="2206948"/>
            <a:ext cx="6245517" cy="37016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69"/>
              </a:lnSpc>
            </a:pPr>
            <a:r>
              <a:rPr lang="en-US" sz="6638" b="1">
                <a:solidFill>
                  <a:srgbClr val="0F213D"/>
                </a:solidFill>
                <a:latin typeface="Poppins Bold"/>
                <a:ea typeface="Poppins Bold"/>
                <a:cs typeface="Poppins Bold"/>
                <a:sym typeface="Poppins Bold"/>
              </a:rPr>
              <a:t>THE QUESTIONS THAT STARTED THIS</a:t>
            </a:r>
            <a:r>
              <a:rPr lang="en-US" sz="6638" b="1">
                <a:solidFill>
                  <a:srgbClr val="EFA41E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6638" b="1">
                <a:solidFill>
                  <a:srgbClr val="FBFBFC"/>
                </a:solidFill>
                <a:latin typeface="Poppins Bold"/>
                <a:ea typeface="Poppins Bold"/>
                <a:cs typeface="Poppins Bold"/>
                <a:sym typeface="Poppins Bold"/>
              </a:rPr>
              <a:t>PROJECT</a:t>
            </a:r>
          </a:p>
        </p:txBody>
      </p:sp>
      <p:sp>
        <p:nvSpPr>
          <p:cNvPr id="13" name="Freeform 13"/>
          <p:cNvSpPr/>
          <p:nvPr/>
        </p:nvSpPr>
        <p:spPr>
          <a:xfrm>
            <a:off x="5104827" y="688280"/>
            <a:ext cx="1680068" cy="1680068"/>
          </a:xfrm>
          <a:custGeom>
            <a:avLst/>
            <a:gdLst/>
            <a:ahLst/>
            <a:cxnLst/>
            <a:rect l="l" t="t" r="r" b="b"/>
            <a:pathLst>
              <a:path w="1680068" h="1680068">
                <a:moveTo>
                  <a:pt x="0" y="0"/>
                </a:moveTo>
                <a:lnTo>
                  <a:pt x="1680068" y="0"/>
                </a:lnTo>
                <a:lnTo>
                  <a:pt x="1680068" y="1680068"/>
                </a:lnTo>
                <a:lnTo>
                  <a:pt x="0" y="168006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14" name="Group 14"/>
          <p:cNvGrpSpPr/>
          <p:nvPr/>
        </p:nvGrpSpPr>
        <p:grpSpPr>
          <a:xfrm>
            <a:off x="9835571" y="1766621"/>
            <a:ext cx="1220252" cy="1220252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EA31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65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20560" y="4709791"/>
            <a:ext cx="1220252" cy="1220252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EA31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65"/>
                </a:lnSpc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1266403" y="7255030"/>
            <a:ext cx="2694831" cy="2694831"/>
          </a:xfrm>
          <a:custGeom>
            <a:avLst/>
            <a:gdLst/>
            <a:ahLst/>
            <a:cxnLst/>
            <a:rect l="l" t="t" r="r" b="b"/>
            <a:pathLst>
              <a:path w="2694831" h="2694831">
                <a:moveTo>
                  <a:pt x="0" y="0"/>
                </a:moveTo>
                <a:lnTo>
                  <a:pt x="2694832" y="0"/>
                </a:lnTo>
                <a:lnTo>
                  <a:pt x="2694832" y="2694831"/>
                </a:lnTo>
                <a:lnTo>
                  <a:pt x="0" y="26948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TextBox 21"/>
          <p:cNvSpPr txBox="1"/>
          <p:nvPr/>
        </p:nvSpPr>
        <p:spPr>
          <a:xfrm>
            <a:off x="11550399" y="1087697"/>
            <a:ext cx="5982600" cy="2625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50"/>
              </a:lnSpc>
            </a:pPr>
            <a:r>
              <a:rPr lang="en-US" sz="5000" b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HOW LONG DOES IT TAKE TO GET HOUSING BUILT IN MILWAUKEE?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550399" y="4247811"/>
            <a:ext cx="4983439" cy="2153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77"/>
              </a:lnSpc>
            </a:pPr>
            <a:r>
              <a:rPr lang="en-US" sz="5071" b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WHERE DOES HOUSING GET STUCK?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5398970" y="7302655"/>
            <a:ext cx="7051060" cy="2624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52"/>
              </a:lnSpc>
            </a:pPr>
            <a:r>
              <a:rPr lang="en-US" sz="5794" b="1">
                <a:solidFill>
                  <a:srgbClr val="13213C"/>
                </a:solidFill>
                <a:latin typeface="Poppins Bold"/>
                <a:ea typeface="Poppins Bold"/>
                <a:cs typeface="Poppins Bold"/>
                <a:sym typeface="Poppins Bold"/>
              </a:rPr>
              <a:t>OUR HOUSING </a:t>
            </a:r>
            <a:r>
              <a:rPr lang="en-US" sz="5794" b="1">
                <a:solidFill>
                  <a:srgbClr val="08A2D8"/>
                </a:solidFill>
                <a:latin typeface="Poppins Bold"/>
                <a:ea typeface="Poppins Bold"/>
                <a:cs typeface="Poppins Bold"/>
                <a:sym typeface="Poppins Bold"/>
              </a:rPr>
              <a:t>QUESTION BECAME</a:t>
            </a:r>
            <a:r>
              <a:rPr lang="en-US" sz="5794" b="1">
                <a:solidFill>
                  <a:srgbClr val="13213C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5794" b="1">
                <a:solidFill>
                  <a:srgbClr val="EEA31C"/>
                </a:solidFill>
                <a:latin typeface="Poppins Bold"/>
                <a:ea typeface="Poppins Bold"/>
                <a:cs typeface="Poppins Bold"/>
                <a:sym typeface="Poppins Bold"/>
              </a:rPr>
              <a:t>A DATA QUESTION</a:t>
            </a:r>
            <a:r>
              <a:rPr lang="en-US" sz="5794" b="1">
                <a:solidFill>
                  <a:srgbClr val="13213C"/>
                </a:solidFill>
                <a:latin typeface="Poppins Bold"/>
                <a:ea typeface="Poppins Bold"/>
                <a:cs typeface="Poppins Bold"/>
                <a:sym typeface="Poppins Bold"/>
              </a:rPr>
              <a:t>.</a:t>
            </a:r>
          </a:p>
          <a:p>
            <a:pPr algn="ctr">
              <a:lnSpc>
                <a:spcPts val="2730"/>
              </a:lnSpc>
            </a:pPr>
            <a:endParaRPr lang="en-US" sz="5794" b="1">
              <a:solidFill>
                <a:srgbClr val="13213C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0150159" y="1975166"/>
            <a:ext cx="610126" cy="874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5"/>
              </a:lnSpc>
            </a:pPr>
            <a:r>
              <a:rPr lang="en-US" sz="6295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1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140634" y="4918336"/>
            <a:ext cx="610126" cy="874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5"/>
              </a:lnSpc>
            </a:pPr>
            <a:r>
              <a:rPr lang="en-US" sz="6295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2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062442" y="4943792"/>
            <a:ext cx="163116" cy="342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90973" y="7453322"/>
            <a:ext cx="3263111" cy="3551076"/>
            <a:chOff x="0" y="0"/>
            <a:chExt cx="587376" cy="6392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7376" cy="639212"/>
            </a:xfrm>
            <a:custGeom>
              <a:avLst/>
              <a:gdLst/>
              <a:ahLst/>
              <a:cxnLst/>
              <a:rect l="l" t="t" r="r" b="b"/>
              <a:pathLst>
                <a:path w="587376" h="639212">
                  <a:moveTo>
                    <a:pt x="0" y="0"/>
                  </a:moveTo>
                  <a:lnTo>
                    <a:pt x="587376" y="0"/>
                  </a:lnTo>
                  <a:lnTo>
                    <a:pt x="587376" y="639212"/>
                  </a:lnTo>
                  <a:lnTo>
                    <a:pt x="0" y="639212"/>
                  </a:lnTo>
                  <a:close/>
                </a:path>
              </a:pathLst>
            </a:custGeom>
            <a:solidFill>
              <a:srgbClr val="DCA64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587376" cy="686837"/>
            </a:xfrm>
            <a:prstGeom prst="rect">
              <a:avLst/>
            </a:prstGeom>
          </p:spPr>
          <p:txBody>
            <a:bodyPr lIns="51955" tIns="51955" rIns="51955" bIns="51955" rtlCol="0" anchor="ctr"/>
            <a:lstStyle/>
            <a:p>
              <a:pPr algn="ctr">
                <a:lnSpc>
                  <a:spcPts val="2423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876659" y="4836734"/>
            <a:ext cx="7411341" cy="3162628"/>
          </a:xfrm>
          <a:custGeom>
            <a:avLst/>
            <a:gdLst/>
            <a:ahLst/>
            <a:cxnLst/>
            <a:rect l="l" t="t" r="r" b="b"/>
            <a:pathLst>
              <a:path w="7411341" h="3162628">
                <a:moveTo>
                  <a:pt x="0" y="0"/>
                </a:moveTo>
                <a:lnTo>
                  <a:pt x="7411341" y="0"/>
                </a:lnTo>
                <a:lnTo>
                  <a:pt x="7411341" y="3162627"/>
                </a:lnTo>
                <a:lnTo>
                  <a:pt x="0" y="31626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3712" b="-5594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-343490" y="-1215849"/>
            <a:ext cx="19850906" cy="3086100"/>
            <a:chOff x="0" y="0"/>
            <a:chExt cx="5228222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228222" cy="812800"/>
            </a:xfrm>
            <a:custGeom>
              <a:avLst/>
              <a:gdLst/>
              <a:ahLst/>
              <a:cxnLst/>
              <a:rect l="l" t="t" r="r" b="b"/>
              <a:pathLst>
                <a:path w="5228222" h="812800">
                  <a:moveTo>
                    <a:pt x="0" y="0"/>
                  </a:moveTo>
                  <a:lnTo>
                    <a:pt x="5228222" y="0"/>
                  </a:lnTo>
                  <a:lnTo>
                    <a:pt x="5228222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B213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28575"/>
              <a:ext cx="5228222" cy="784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3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0" y="8237486"/>
            <a:ext cx="4380797" cy="1665092"/>
          </a:xfrm>
          <a:custGeom>
            <a:avLst/>
            <a:gdLst/>
            <a:ahLst/>
            <a:cxnLst/>
            <a:rect l="l" t="t" r="r" b="b"/>
            <a:pathLst>
              <a:path w="4380797" h="1665092">
                <a:moveTo>
                  <a:pt x="0" y="0"/>
                </a:moveTo>
                <a:lnTo>
                  <a:pt x="4380797" y="0"/>
                </a:lnTo>
                <a:lnTo>
                  <a:pt x="4380797" y="1665093"/>
                </a:lnTo>
                <a:lnTo>
                  <a:pt x="0" y="16650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5072" b="-2526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7454084" y="1774560"/>
            <a:ext cx="6246411" cy="3186151"/>
          </a:xfrm>
          <a:custGeom>
            <a:avLst/>
            <a:gdLst/>
            <a:ahLst/>
            <a:cxnLst/>
            <a:rect l="l" t="t" r="r" b="b"/>
            <a:pathLst>
              <a:path w="6246411" h="3186151">
                <a:moveTo>
                  <a:pt x="0" y="0"/>
                </a:moveTo>
                <a:lnTo>
                  <a:pt x="6246411" y="0"/>
                </a:lnTo>
                <a:lnTo>
                  <a:pt x="6246411" y="3186152"/>
                </a:lnTo>
                <a:lnTo>
                  <a:pt x="0" y="31861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0179" t="-175909" r="-60811" b="-301756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1" name="Group 11"/>
          <p:cNvGrpSpPr/>
          <p:nvPr/>
        </p:nvGrpSpPr>
        <p:grpSpPr>
          <a:xfrm>
            <a:off x="0" y="4960712"/>
            <a:ext cx="10938457" cy="3038649"/>
            <a:chOff x="0" y="0"/>
            <a:chExt cx="14584609" cy="4051533"/>
          </a:xfrm>
        </p:grpSpPr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5"/>
            <a:srcRect t="23826" b="34428"/>
            <a:stretch>
              <a:fillRect/>
            </a:stretch>
          </p:blipFill>
          <p:spPr>
            <a:xfrm>
              <a:off x="0" y="0"/>
              <a:ext cx="14584609" cy="4051533"/>
            </a:xfrm>
            <a:prstGeom prst="rect">
              <a:avLst/>
            </a:prstGeom>
          </p:spPr>
        </p:pic>
      </p:grpSp>
      <p:sp>
        <p:nvSpPr>
          <p:cNvPr id="13" name="Freeform 13"/>
          <p:cNvSpPr/>
          <p:nvPr/>
        </p:nvSpPr>
        <p:spPr>
          <a:xfrm>
            <a:off x="13582652" y="1774560"/>
            <a:ext cx="5117978" cy="3062173"/>
          </a:xfrm>
          <a:custGeom>
            <a:avLst/>
            <a:gdLst/>
            <a:ahLst/>
            <a:cxnLst/>
            <a:rect l="l" t="t" r="r" b="b"/>
            <a:pathLst>
              <a:path w="5117978" h="3062173">
                <a:moveTo>
                  <a:pt x="0" y="0"/>
                </a:moveTo>
                <a:lnTo>
                  <a:pt x="5117978" y="0"/>
                </a:lnTo>
                <a:lnTo>
                  <a:pt x="5117978" y="3062174"/>
                </a:lnTo>
                <a:lnTo>
                  <a:pt x="0" y="306217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5383" t="-123404" b="-7829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-232964" y="1774560"/>
            <a:ext cx="7756806" cy="3186151"/>
          </a:xfrm>
          <a:custGeom>
            <a:avLst/>
            <a:gdLst/>
            <a:ahLst/>
            <a:cxnLst/>
            <a:rect l="l" t="t" r="r" b="b"/>
            <a:pathLst>
              <a:path w="7756806" h="3186151">
                <a:moveTo>
                  <a:pt x="0" y="0"/>
                </a:moveTo>
                <a:lnTo>
                  <a:pt x="7756806" y="0"/>
                </a:lnTo>
                <a:lnTo>
                  <a:pt x="7756806" y="3186152"/>
                </a:lnTo>
                <a:lnTo>
                  <a:pt x="0" y="318615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03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TextBox 15"/>
          <p:cNvSpPr txBox="1"/>
          <p:nvPr/>
        </p:nvSpPr>
        <p:spPr>
          <a:xfrm>
            <a:off x="0" y="182563"/>
            <a:ext cx="18288000" cy="1454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1">
                <a:solidFill>
                  <a:srgbClr val="EFA41E"/>
                </a:solidFill>
                <a:latin typeface="Poppins Bold"/>
                <a:ea typeface="Poppins Bold"/>
                <a:cs typeface="Poppins Bold"/>
                <a:sym typeface="Poppins Bold"/>
              </a:rPr>
              <a:t>BUT FIRST: </a:t>
            </a:r>
            <a:r>
              <a:rPr lang="en-US" sz="80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WHO ARE WE?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426580" y="8505269"/>
            <a:ext cx="2791897" cy="1317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3"/>
              </a:lnSpc>
            </a:pPr>
            <a:r>
              <a:rPr lang="en-US" sz="4845" b="1">
                <a:solidFill>
                  <a:srgbClr val="0B213D"/>
                </a:solidFill>
                <a:latin typeface="Poppins Bold"/>
                <a:ea typeface="Poppins Bold"/>
                <a:cs typeface="Poppins Bold"/>
                <a:sym typeface="Poppins Bold"/>
              </a:rPr>
              <a:t>OUR MISSION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7454084" y="7999361"/>
            <a:ext cx="14688928" cy="2287639"/>
            <a:chOff x="0" y="0"/>
            <a:chExt cx="2644081" cy="41178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644081" cy="411786"/>
            </a:xfrm>
            <a:custGeom>
              <a:avLst/>
              <a:gdLst/>
              <a:ahLst/>
              <a:cxnLst/>
              <a:rect l="l" t="t" r="r" b="b"/>
              <a:pathLst>
                <a:path w="2644081" h="411786">
                  <a:moveTo>
                    <a:pt x="0" y="0"/>
                  </a:moveTo>
                  <a:lnTo>
                    <a:pt x="2644081" y="0"/>
                  </a:lnTo>
                  <a:lnTo>
                    <a:pt x="2644081" y="411786"/>
                  </a:lnTo>
                  <a:lnTo>
                    <a:pt x="0" y="411786"/>
                  </a:lnTo>
                  <a:close/>
                </a:path>
              </a:pathLst>
            </a:custGeom>
            <a:solidFill>
              <a:srgbClr val="0F213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47625"/>
              <a:ext cx="2644081" cy="459411"/>
            </a:xfrm>
            <a:prstGeom prst="rect">
              <a:avLst/>
            </a:prstGeom>
          </p:spPr>
          <p:txBody>
            <a:bodyPr lIns="51955" tIns="51955" rIns="51955" bIns="51955" rtlCol="0" anchor="ctr"/>
            <a:lstStyle/>
            <a:p>
              <a:pPr algn="ctr">
                <a:lnSpc>
                  <a:spcPts val="2423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7693743" y="8243544"/>
            <a:ext cx="10057633" cy="1753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83"/>
              </a:lnSpc>
            </a:pPr>
            <a:r>
              <a:rPr lang="en-US" sz="3075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To educate and empower Milwaukeeans in order to change the narrative around housing issues and support policies that increase the availability of affordable housing.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1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025779" y="2632901"/>
            <a:ext cx="4236441" cy="5301499"/>
            <a:chOff x="0" y="0"/>
            <a:chExt cx="5648589" cy="7068665"/>
          </a:xfrm>
        </p:grpSpPr>
        <p:grpSp>
          <p:nvGrpSpPr>
            <p:cNvPr id="3" name="Group 3"/>
            <p:cNvGrpSpPr/>
            <p:nvPr/>
          </p:nvGrpSpPr>
          <p:grpSpPr>
            <a:xfrm>
              <a:off x="351158" y="0"/>
              <a:ext cx="4946272" cy="4946272"/>
              <a:chOff x="0" y="0"/>
              <a:chExt cx="812800" cy="8128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42682" tIns="42682" rIns="42682" bIns="42682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520757" y="169598"/>
              <a:ext cx="4607075" cy="4607075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l="-2336" r="-7945" b="-10282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85846" y="5367910"/>
              <a:ext cx="5476897" cy="11181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26"/>
                </a:lnSpc>
              </a:pPr>
              <a:r>
                <a:rPr lang="en-US" sz="2881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SOLANA</a:t>
              </a:r>
            </a:p>
            <a:p>
              <a:pPr algn="ctr">
                <a:lnSpc>
                  <a:spcPts val="3167"/>
                </a:lnSpc>
              </a:pPr>
              <a:r>
                <a:rPr lang="en-US" sz="2827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PATTERSON-RAMOS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6595584"/>
              <a:ext cx="5648589" cy="4730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18"/>
                </a:lnSpc>
              </a:pPr>
              <a:r>
                <a:rPr lang="en-US" sz="2257" b="1">
                  <a:solidFill>
                    <a:srgbClr val="EFA41E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ADVOCACY MANAGER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96333" y="2632901"/>
            <a:ext cx="4236441" cy="5299809"/>
            <a:chOff x="0" y="0"/>
            <a:chExt cx="5648589" cy="7066412"/>
          </a:xfrm>
        </p:grpSpPr>
        <p:grpSp>
          <p:nvGrpSpPr>
            <p:cNvPr id="11" name="Group 11"/>
            <p:cNvGrpSpPr/>
            <p:nvPr/>
          </p:nvGrpSpPr>
          <p:grpSpPr>
            <a:xfrm>
              <a:off x="351158" y="0"/>
              <a:ext cx="4946272" cy="4946272"/>
              <a:chOff x="0" y="0"/>
              <a:chExt cx="812800" cy="8128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42682" tIns="42682" rIns="42682" bIns="42682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520757" y="169598"/>
              <a:ext cx="4607075" cy="4607075"/>
              <a:chOff x="0" y="0"/>
              <a:chExt cx="812800" cy="8128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 l="-153260" t="-5560" r="-30584" b="-54101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85846" y="5367910"/>
              <a:ext cx="5476897" cy="11054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52"/>
                </a:lnSpc>
              </a:pPr>
              <a:r>
                <a:rPr lang="en-US" sz="2903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MONTAVIUS </a:t>
              </a:r>
            </a:p>
            <a:p>
              <a:pPr algn="ctr">
                <a:lnSpc>
                  <a:spcPts val="3139"/>
                </a:lnSpc>
              </a:pPr>
              <a:r>
                <a:rPr lang="en-US" sz="2803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JONES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6593331"/>
              <a:ext cx="5648589" cy="4730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18"/>
                </a:lnSpc>
              </a:pPr>
              <a:r>
                <a:rPr lang="en-US" sz="2257" b="1">
                  <a:solidFill>
                    <a:srgbClr val="EFA41E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COALITION MANAGER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2802094" y="2632901"/>
            <a:ext cx="4236441" cy="5306949"/>
            <a:chOff x="0" y="0"/>
            <a:chExt cx="5648589" cy="7075932"/>
          </a:xfrm>
        </p:grpSpPr>
        <p:grpSp>
          <p:nvGrpSpPr>
            <p:cNvPr id="19" name="Group 19"/>
            <p:cNvGrpSpPr/>
            <p:nvPr/>
          </p:nvGrpSpPr>
          <p:grpSpPr>
            <a:xfrm>
              <a:off x="351158" y="0"/>
              <a:ext cx="4946272" cy="4946272"/>
              <a:chOff x="0" y="0"/>
              <a:chExt cx="812800" cy="81280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42682" tIns="42682" rIns="42682" bIns="42682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520757" y="169598"/>
              <a:ext cx="4607075" cy="4607075"/>
              <a:chOff x="0" y="0"/>
              <a:chExt cx="812800" cy="81280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b="-50273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4" name="TextBox 24"/>
            <p:cNvSpPr txBox="1"/>
            <p:nvPr/>
          </p:nvSpPr>
          <p:spPr>
            <a:xfrm>
              <a:off x="85846" y="5367910"/>
              <a:ext cx="5476897" cy="11254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26"/>
                </a:lnSpc>
              </a:pPr>
              <a:r>
                <a:rPr lang="en-US" sz="2881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EZRA</a:t>
              </a:r>
            </a:p>
            <a:p>
              <a:pPr algn="ctr">
                <a:lnSpc>
                  <a:spcPts val="3226"/>
                </a:lnSpc>
              </a:pPr>
              <a:r>
                <a:rPr lang="en-US" sz="2881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HAUGABROOKS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6602851"/>
              <a:ext cx="5648589" cy="4730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18"/>
                </a:lnSpc>
              </a:pPr>
              <a:r>
                <a:rPr lang="en-US" sz="2257" b="1">
                  <a:solidFill>
                    <a:srgbClr val="EFA41E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DASHBOARD DEVELOPER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-4748339" y="8464534"/>
            <a:ext cx="24031681" cy="2418553"/>
            <a:chOff x="0" y="0"/>
            <a:chExt cx="6329332" cy="636985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6329331" cy="636985"/>
            </a:xfrm>
            <a:custGeom>
              <a:avLst/>
              <a:gdLst/>
              <a:ahLst/>
              <a:cxnLst/>
              <a:rect l="l" t="t" r="r" b="b"/>
              <a:pathLst>
                <a:path w="6329331" h="636985">
                  <a:moveTo>
                    <a:pt x="16430" y="0"/>
                  </a:moveTo>
                  <a:lnTo>
                    <a:pt x="6312901" y="0"/>
                  </a:lnTo>
                  <a:cubicBezTo>
                    <a:pt x="6321976" y="0"/>
                    <a:pt x="6329331" y="7356"/>
                    <a:pt x="6329331" y="16430"/>
                  </a:cubicBezTo>
                  <a:lnTo>
                    <a:pt x="6329331" y="620555"/>
                  </a:lnTo>
                  <a:cubicBezTo>
                    <a:pt x="6329331" y="624913"/>
                    <a:pt x="6327601" y="629092"/>
                    <a:pt x="6324519" y="632173"/>
                  </a:cubicBezTo>
                  <a:cubicBezTo>
                    <a:pt x="6321438" y="635254"/>
                    <a:pt x="6317259" y="636985"/>
                    <a:pt x="6312901" y="636985"/>
                  </a:cubicBezTo>
                  <a:lnTo>
                    <a:pt x="16430" y="636985"/>
                  </a:lnTo>
                  <a:cubicBezTo>
                    <a:pt x="12072" y="636985"/>
                    <a:pt x="7893" y="635254"/>
                    <a:pt x="4812" y="632173"/>
                  </a:cubicBezTo>
                  <a:cubicBezTo>
                    <a:pt x="1731" y="629092"/>
                    <a:pt x="0" y="624913"/>
                    <a:pt x="0" y="620555"/>
                  </a:cubicBezTo>
                  <a:lnTo>
                    <a:pt x="0" y="16430"/>
                  </a:lnTo>
                  <a:cubicBezTo>
                    <a:pt x="0" y="12072"/>
                    <a:pt x="1731" y="7893"/>
                    <a:pt x="4812" y="4812"/>
                  </a:cubicBezTo>
                  <a:cubicBezTo>
                    <a:pt x="7893" y="1731"/>
                    <a:pt x="12072" y="0"/>
                    <a:pt x="1643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6329332" cy="67508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9" name="Freeform 29"/>
          <p:cNvSpPr/>
          <p:nvPr/>
        </p:nvSpPr>
        <p:spPr>
          <a:xfrm>
            <a:off x="11046692" y="8902649"/>
            <a:ext cx="1870874" cy="785767"/>
          </a:xfrm>
          <a:custGeom>
            <a:avLst/>
            <a:gdLst/>
            <a:ahLst/>
            <a:cxnLst/>
            <a:rect l="l" t="t" r="r" b="b"/>
            <a:pathLst>
              <a:path w="1870874" h="785767">
                <a:moveTo>
                  <a:pt x="0" y="0"/>
                </a:moveTo>
                <a:lnTo>
                  <a:pt x="1870875" y="0"/>
                </a:lnTo>
                <a:lnTo>
                  <a:pt x="1870875" y="785768"/>
                </a:lnTo>
                <a:lnTo>
                  <a:pt x="0" y="78576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Freeform 30"/>
          <p:cNvSpPr/>
          <p:nvPr/>
        </p:nvSpPr>
        <p:spPr>
          <a:xfrm>
            <a:off x="14443288" y="8829694"/>
            <a:ext cx="1753826" cy="970450"/>
          </a:xfrm>
          <a:custGeom>
            <a:avLst/>
            <a:gdLst/>
            <a:ahLst/>
            <a:cxnLst/>
            <a:rect l="l" t="t" r="r" b="b"/>
            <a:pathLst>
              <a:path w="1753826" h="970450">
                <a:moveTo>
                  <a:pt x="0" y="0"/>
                </a:moveTo>
                <a:lnTo>
                  <a:pt x="1753826" y="0"/>
                </a:lnTo>
                <a:lnTo>
                  <a:pt x="1753826" y="970450"/>
                </a:lnTo>
                <a:lnTo>
                  <a:pt x="0" y="9704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1" name="Freeform 31"/>
          <p:cNvSpPr/>
          <p:nvPr/>
        </p:nvSpPr>
        <p:spPr>
          <a:xfrm>
            <a:off x="13175509" y="8829694"/>
            <a:ext cx="1009838" cy="1011946"/>
          </a:xfrm>
          <a:custGeom>
            <a:avLst/>
            <a:gdLst/>
            <a:ahLst/>
            <a:cxnLst/>
            <a:rect l="l" t="t" r="r" b="b"/>
            <a:pathLst>
              <a:path w="1009838" h="1011946">
                <a:moveTo>
                  <a:pt x="0" y="0"/>
                </a:moveTo>
                <a:lnTo>
                  <a:pt x="1009837" y="0"/>
                </a:lnTo>
                <a:lnTo>
                  <a:pt x="1009837" y="1011946"/>
                </a:lnTo>
                <a:lnTo>
                  <a:pt x="0" y="101194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Freeform 32"/>
          <p:cNvSpPr/>
          <p:nvPr/>
        </p:nvSpPr>
        <p:spPr>
          <a:xfrm>
            <a:off x="16451863" y="8902649"/>
            <a:ext cx="1093776" cy="824538"/>
          </a:xfrm>
          <a:custGeom>
            <a:avLst/>
            <a:gdLst/>
            <a:ahLst/>
            <a:cxnLst/>
            <a:rect l="l" t="t" r="r" b="b"/>
            <a:pathLst>
              <a:path w="1093776" h="824538">
                <a:moveTo>
                  <a:pt x="0" y="0"/>
                </a:moveTo>
                <a:lnTo>
                  <a:pt x="1093776" y="0"/>
                </a:lnTo>
                <a:lnTo>
                  <a:pt x="1093776" y="824539"/>
                </a:lnTo>
                <a:lnTo>
                  <a:pt x="0" y="82453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" name="TextBox 33"/>
          <p:cNvSpPr txBox="1"/>
          <p:nvPr/>
        </p:nvSpPr>
        <p:spPr>
          <a:xfrm>
            <a:off x="0" y="1036834"/>
            <a:ext cx="18288000" cy="1454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1">
                <a:solidFill>
                  <a:srgbClr val="EFA41E"/>
                </a:solidFill>
                <a:latin typeface="Poppins Bold"/>
                <a:ea typeface="Poppins Bold"/>
                <a:cs typeface="Poppins Bold"/>
                <a:sym typeface="Poppins Bold"/>
              </a:rPr>
              <a:t>THE TEAM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590306" y="8775359"/>
            <a:ext cx="2703223" cy="1257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86"/>
              </a:lnSpc>
            </a:pPr>
            <a:r>
              <a:rPr lang="en-US" sz="3540" b="1">
                <a:solidFill>
                  <a:srgbClr val="EFA41E"/>
                </a:solidFill>
                <a:latin typeface="Poppins Bold"/>
                <a:ea typeface="Poppins Bold"/>
                <a:cs typeface="Poppins Bold"/>
                <a:sym typeface="Poppins Bold"/>
              </a:rPr>
              <a:t>CURRENT COALITION MEMBERS</a:t>
            </a:r>
          </a:p>
        </p:txBody>
      </p:sp>
      <p:sp>
        <p:nvSpPr>
          <p:cNvPr id="35" name="Freeform 35"/>
          <p:cNvSpPr/>
          <p:nvPr/>
        </p:nvSpPr>
        <p:spPr>
          <a:xfrm>
            <a:off x="8428813" y="8813649"/>
            <a:ext cx="1027990" cy="1027990"/>
          </a:xfrm>
          <a:custGeom>
            <a:avLst/>
            <a:gdLst/>
            <a:ahLst/>
            <a:cxnLst/>
            <a:rect l="l" t="t" r="r" b="b"/>
            <a:pathLst>
              <a:path w="1027990" h="1027990">
                <a:moveTo>
                  <a:pt x="0" y="0"/>
                </a:moveTo>
                <a:lnTo>
                  <a:pt x="1027990" y="0"/>
                </a:lnTo>
                <a:lnTo>
                  <a:pt x="1027990" y="1027991"/>
                </a:lnTo>
                <a:lnTo>
                  <a:pt x="0" y="102799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Freeform 36"/>
          <p:cNvSpPr/>
          <p:nvPr/>
        </p:nvSpPr>
        <p:spPr>
          <a:xfrm>
            <a:off x="9714745" y="8777916"/>
            <a:ext cx="1074005" cy="1074005"/>
          </a:xfrm>
          <a:custGeom>
            <a:avLst/>
            <a:gdLst/>
            <a:ahLst/>
            <a:cxnLst/>
            <a:rect l="l" t="t" r="r" b="b"/>
            <a:pathLst>
              <a:path w="1074005" h="1074005">
                <a:moveTo>
                  <a:pt x="0" y="0"/>
                </a:moveTo>
                <a:lnTo>
                  <a:pt x="1074005" y="0"/>
                </a:lnTo>
                <a:lnTo>
                  <a:pt x="1074005" y="1074005"/>
                </a:lnTo>
                <a:lnTo>
                  <a:pt x="0" y="107400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7" name="Freeform 37"/>
          <p:cNvSpPr/>
          <p:nvPr/>
        </p:nvSpPr>
        <p:spPr>
          <a:xfrm>
            <a:off x="6906256" y="8631574"/>
            <a:ext cx="1522557" cy="1366690"/>
          </a:xfrm>
          <a:custGeom>
            <a:avLst/>
            <a:gdLst/>
            <a:ahLst/>
            <a:cxnLst/>
            <a:rect l="l" t="t" r="r" b="b"/>
            <a:pathLst>
              <a:path w="1522557" h="1366690">
                <a:moveTo>
                  <a:pt x="0" y="0"/>
                </a:moveTo>
                <a:lnTo>
                  <a:pt x="1522557" y="0"/>
                </a:lnTo>
                <a:lnTo>
                  <a:pt x="1522557" y="1366690"/>
                </a:lnTo>
                <a:lnTo>
                  <a:pt x="0" y="136669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6379" t="-28131" r="-19791" b="-2356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8" name="Freeform 38"/>
          <p:cNvSpPr/>
          <p:nvPr/>
        </p:nvSpPr>
        <p:spPr>
          <a:xfrm>
            <a:off x="5071939" y="8651419"/>
            <a:ext cx="1602169" cy="1148725"/>
          </a:xfrm>
          <a:custGeom>
            <a:avLst/>
            <a:gdLst/>
            <a:ahLst/>
            <a:cxnLst/>
            <a:rect l="l" t="t" r="r" b="b"/>
            <a:pathLst>
              <a:path w="1602169" h="1148725">
                <a:moveTo>
                  <a:pt x="0" y="0"/>
                </a:moveTo>
                <a:lnTo>
                  <a:pt x="1602169" y="0"/>
                </a:lnTo>
                <a:lnTo>
                  <a:pt x="1602169" y="1148725"/>
                </a:lnTo>
                <a:lnTo>
                  <a:pt x="0" y="114872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9" name="Group 39"/>
          <p:cNvGrpSpPr/>
          <p:nvPr/>
        </p:nvGrpSpPr>
        <p:grpSpPr>
          <a:xfrm>
            <a:off x="7838599" y="253259"/>
            <a:ext cx="2610802" cy="1049412"/>
            <a:chOff x="0" y="0"/>
            <a:chExt cx="3481070" cy="1399217"/>
          </a:xfrm>
        </p:grpSpPr>
        <p:grpSp>
          <p:nvGrpSpPr>
            <p:cNvPr id="40" name="Group 40"/>
            <p:cNvGrpSpPr/>
            <p:nvPr/>
          </p:nvGrpSpPr>
          <p:grpSpPr>
            <a:xfrm>
              <a:off x="0" y="0"/>
              <a:ext cx="1399217" cy="1399217"/>
              <a:chOff x="0" y="0"/>
              <a:chExt cx="812800" cy="812800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13"/>
                <a:stretch>
                  <a:fillRect l="-31337" t="-32537" r="-28492" b="-7713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2" name="TextBox 42"/>
            <p:cNvSpPr txBox="1"/>
            <p:nvPr/>
          </p:nvSpPr>
          <p:spPr>
            <a:xfrm>
              <a:off x="1435158" y="130099"/>
              <a:ext cx="2045911" cy="10000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70"/>
                </a:lnSpc>
              </a:pPr>
              <a:r>
                <a:rPr lang="en-US" sz="1948" b="1" spc="62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TOGETHER FOR HOMES</a:t>
              </a:r>
            </a:p>
            <a:p>
              <a:pPr algn="l">
                <a:lnSpc>
                  <a:spcPts val="2120"/>
                </a:lnSpc>
              </a:pPr>
              <a:r>
                <a:rPr lang="en-US" sz="1797" spc="84">
                  <a:solidFill>
                    <a:srgbClr val="FFFFFF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COALITION</a:t>
              </a:r>
            </a:p>
          </p:txBody>
        </p:sp>
      </p:grpSp>
      <p:sp>
        <p:nvSpPr>
          <p:cNvPr id="43" name="Freeform 43"/>
          <p:cNvSpPr/>
          <p:nvPr/>
        </p:nvSpPr>
        <p:spPr>
          <a:xfrm>
            <a:off x="3550704" y="8734203"/>
            <a:ext cx="1264060" cy="1264060"/>
          </a:xfrm>
          <a:custGeom>
            <a:avLst/>
            <a:gdLst/>
            <a:ahLst/>
            <a:cxnLst/>
            <a:rect l="l" t="t" r="r" b="b"/>
            <a:pathLst>
              <a:path w="1264060" h="1264060">
                <a:moveTo>
                  <a:pt x="0" y="0"/>
                </a:moveTo>
                <a:lnTo>
                  <a:pt x="1264060" y="0"/>
                </a:lnTo>
                <a:lnTo>
                  <a:pt x="1264060" y="1264061"/>
                </a:lnTo>
                <a:lnTo>
                  <a:pt x="0" y="126406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27045" y="-1741616"/>
            <a:ext cx="8372048" cy="6908095"/>
          </a:xfrm>
          <a:custGeom>
            <a:avLst/>
            <a:gdLst/>
            <a:ahLst/>
            <a:cxnLst/>
            <a:rect l="l" t="t" r="r" b="b"/>
            <a:pathLst>
              <a:path w="8372048" h="6908095">
                <a:moveTo>
                  <a:pt x="0" y="0"/>
                </a:moveTo>
                <a:lnTo>
                  <a:pt x="8372048" y="0"/>
                </a:lnTo>
                <a:lnTo>
                  <a:pt x="8372048" y="6908095"/>
                </a:lnTo>
                <a:lnTo>
                  <a:pt x="0" y="69080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408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1961803" y="6072677"/>
            <a:ext cx="10165551" cy="5143500"/>
          </a:xfrm>
          <a:custGeom>
            <a:avLst/>
            <a:gdLst/>
            <a:ahLst/>
            <a:cxnLst/>
            <a:rect l="l" t="t" r="r" b="b"/>
            <a:pathLst>
              <a:path w="10165551" h="5143500">
                <a:moveTo>
                  <a:pt x="0" y="0"/>
                </a:moveTo>
                <a:lnTo>
                  <a:pt x="10165551" y="0"/>
                </a:lnTo>
                <a:lnTo>
                  <a:pt x="10165551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744" t="-34221" r="-37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-381000" y="2246876"/>
            <a:ext cx="8584748" cy="5793247"/>
            <a:chOff x="0" y="0"/>
            <a:chExt cx="5147025" cy="152579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147025" cy="1525793"/>
            </a:xfrm>
            <a:custGeom>
              <a:avLst/>
              <a:gdLst/>
              <a:ahLst/>
              <a:cxnLst/>
              <a:rect l="l" t="t" r="r" b="b"/>
              <a:pathLst>
                <a:path w="5147025" h="1525793">
                  <a:moveTo>
                    <a:pt x="0" y="0"/>
                  </a:moveTo>
                  <a:lnTo>
                    <a:pt x="5147025" y="0"/>
                  </a:lnTo>
                  <a:lnTo>
                    <a:pt x="5147025" y="1525793"/>
                  </a:lnTo>
                  <a:lnTo>
                    <a:pt x="0" y="1525793"/>
                  </a:lnTo>
                  <a:close/>
                </a:path>
              </a:pathLst>
            </a:custGeom>
            <a:solidFill>
              <a:srgbClr val="0B213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66675"/>
              <a:ext cx="5147025" cy="15924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65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1342428" y="911275"/>
            <a:ext cx="2777964" cy="2924173"/>
          </a:xfrm>
          <a:custGeom>
            <a:avLst/>
            <a:gdLst/>
            <a:ahLst/>
            <a:cxnLst/>
            <a:rect l="l" t="t" r="r" b="b"/>
            <a:pathLst>
              <a:path w="2777964" h="2924173">
                <a:moveTo>
                  <a:pt x="0" y="0"/>
                </a:moveTo>
                <a:lnTo>
                  <a:pt x="2777964" y="0"/>
                </a:lnTo>
                <a:lnTo>
                  <a:pt x="2777964" y="2924173"/>
                </a:lnTo>
                <a:lnTo>
                  <a:pt x="0" y="29241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1342428" y="658305"/>
            <a:ext cx="1614337" cy="1614337"/>
          </a:xfrm>
          <a:custGeom>
            <a:avLst/>
            <a:gdLst/>
            <a:ahLst/>
            <a:cxnLst/>
            <a:rect l="l" t="t" r="r" b="b"/>
            <a:pathLst>
              <a:path w="1614337" h="1614337">
                <a:moveTo>
                  <a:pt x="0" y="0"/>
                </a:moveTo>
                <a:lnTo>
                  <a:pt x="1614337" y="0"/>
                </a:lnTo>
                <a:lnTo>
                  <a:pt x="1614337" y="1614337"/>
                </a:lnTo>
                <a:lnTo>
                  <a:pt x="0" y="16143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028700" y="3228975"/>
            <a:ext cx="6378842" cy="3743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00"/>
              </a:lnSpc>
            </a:pPr>
            <a:r>
              <a:rPr lang="en-US" sz="8000" b="1">
                <a:solidFill>
                  <a:srgbClr val="EFA41E"/>
                </a:solidFill>
                <a:latin typeface="Poppins Bold"/>
                <a:ea typeface="Poppins Bold"/>
                <a:cs typeface="Poppins Bold"/>
                <a:sym typeface="Poppins Bold"/>
              </a:rPr>
              <a:t>HOUSING </a:t>
            </a:r>
            <a:r>
              <a:rPr lang="en-US" sz="80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REALITY</a:t>
            </a:r>
            <a:r>
              <a:rPr lang="en-US" sz="8000" b="1">
                <a:solidFill>
                  <a:srgbClr val="EFA41E"/>
                </a:solidFill>
                <a:latin typeface="Poppins Bold"/>
                <a:ea typeface="Poppins Bold"/>
                <a:cs typeface="Poppins Bold"/>
                <a:sym typeface="Poppins Bold"/>
              </a:rPr>
              <a:t> OF MILWAUKEE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902446" y="4381916"/>
            <a:ext cx="8883769" cy="377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45780" lvl="1" indent="-622890" algn="l">
              <a:lnSpc>
                <a:spcPts val="7385"/>
              </a:lnSpc>
              <a:buFont typeface="Arial"/>
              <a:buChar char="•"/>
            </a:pPr>
            <a:r>
              <a:rPr lang="en-US" sz="5770" b="1">
                <a:solidFill>
                  <a:srgbClr val="0B213D"/>
                </a:solidFill>
                <a:latin typeface="Poppins Bold"/>
                <a:ea typeface="Poppins Bold"/>
                <a:cs typeface="Poppins Bold"/>
                <a:sym typeface="Poppins Bold"/>
              </a:rPr>
              <a:t>RISING COSTS</a:t>
            </a:r>
          </a:p>
          <a:p>
            <a:pPr marL="1245780" lvl="1" indent="-622890" algn="l">
              <a:lnSpc>
                <a:spcPts val="7385"/>
              </a:lnSpc>
              <a:buFont typeface="Arial"/>
              <a:buChar char="•"/>
            </a:pPr>
            <a:r>
              <a:rPr lang="en-US" sz="5770" b="1">
                <a:solidFill>
                  <a:srgbClr val="0B213D"/>
                </a:solidFill>
                <a:latin typeface="Poppins Bold"/>
                <a:ea typeface="Poppins Bold"/>
                <a:cs typeface="Poppins Bold"/>
                <a:sym typeface="Poppins Bold"/>
              </a:rPr>
              <a:t>HOUSING SUPPLY SHORTAGE</a:t>
            </a:r>
          </a:p>
          <a:p>
            <a:pPr marL="1245780" lvl="1" indent="-622890" algn="l">
              <a:lnSpc>
                <a:spcPts val="7385"/>
              </a:lnSpc>
              <a:buFont typeface="Arial"/>
              <a:buChar char="•"/>
            </a:pPr>
            <a:r>
              <a:rPr lang="en-US" sz="5770" b="1">
                <a:solidFill>
                  <a:srgbClr val="0B213D"/>
                </a:solidFill>
                <a:latin typeface="Poppins Bold"/>
                <a:ea typeface="Poppins Bold"/>
                <a:cs typeface="Poppins Bold"/>
                <a:sym typeface="Poppins Bold"/>
              </a:rPr>
              <a:t>HIGH # OF RENTERS</a:t>
            </a:r>
          </a:p>
        </p:txBody>
      </p:sp>
      <p:sp>
        <p:nvSpPr>
          <p:cNvPr id="11" name="Freeform 11"/>
          <p:cNvSpPr/>
          <p:nvPr/>
        </p:nvSpPr>
        <p:spPr>
          <a:xfrm>
            <a:off x="14804668" y="8794060"/>
            <a:ext cx="2981546" cy="1133253"/>
          </a:xfrm>
          <a:custGeom>
            <a:avLst/>
            <a:gdLst/>
            <a:ahLst/>
            <a:cxnLst/>
            <a:rect l="l" t="t" r="r" b="b"/>
            <a:pathLst>
              <a:path w="2981546" h="1133253">
                <a:moveTo>
                  <a:pt x="0" y="0"/>
                </a:moveTo>
                <a:lnTo>
                  <a:pt x="2981546" y="0"/>
                </a:lnTo>
                <a:lnTo>
                  <a:pt x="2981546" y="1133253"/>
                </a:lnTo>
                <a:lnTo>
                  <a:pt x="0" y="113325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25072" b="-25268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56714" y="-1284072"/>
            <a:ext cx="18801429" cy="12117419"/>
            <a:chOff x="0" y="0"/>
            <a:chExt cx="4951817" cy="31914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51817" cy="3191419"/>
            </a:xfrm>
            <a:custGeom>
              <a:avLst/>
              <a:gdLst/>
              <a:ahLst/>
              <a:cxnLst/>
              <a:rect l="l" t="t" r="r" b="b"/>
              <a:pathLst>
                <a:path w="4951817" h="3191419">
                  <a:moveTo>
                    <a:pt x="9471" y="0"/>
                  </a:moveTo>
                  <a:lnTo>
                    <a:pt x="4942346" y="0"/>
                  </a:lnTo>
                  <a:cubicBezTo>
                    <a:pt x="4947577" y="0"/>
                    <a:pt x="4951817" y="4240"/>
                    <a:pt x="4951817" y="9471"/>
                  </a:cubicBezTo>
                  <a:lnTo>
                    <a:pt x="4951817" y="3181948"/>
                  </a:lnTo>
                  <a:cubicBezTo>
                    <a:pt x="4951817" y="3184460"/>
                    <a:pt x="4950819" y="3186869"/>
                    <a:pt x="4949043" y="3188645"/>
                  </a:cubicBezTo>
                  <a:cubicBezTo>
                    <a:pt x="4947267" y="3190421"/>
                    <a:pt x="4944858" y="3191419"/>
                    <a:pt x="4942346" y="3191419"/>
                  </a:cubicBezTo>
                  <a:lnTo>
                    <a:pt x="9471" y="3191419"/>
                  </a:lnTo>
                  <a:cubicBezTo>
                    <a:pt x="6959" y="3191419"/>
                    <a:pt x="4550" y="3190421"/>
                    <a:pt x="2774" y="3188645"/>
                  </a:cubicBezTo>
                  <a:cubicBezTo>
                    <a:pt x="998" y="3186869"/>
                    <a:pt x="0" y="3184460"/>
                    <a:pt x="0" y="3181948"/>
                  </a:cubicBezTo>
                  <a:lnTo>
                    <a:pt x="0" y="9471"/>
                  </a:lnTo>
                  <a:cubicBezTo>
                    <a:pt x="0" y="6959"/>
                    <a:pt x="998" y="4550"/>
                    <a:pt x="2774" y="2774"/>
                  </a:cubicBezTo>
                  <a:cubicBezTo>
                    <a:pt x="4550" y="998"/>
                    <a:pt x="6959" y="0"/>
                    <a:pt x="9471" y="0"/>
                  </a:cubicBezTo>
                  <a:close/>
                </a:path>
              </a:pathLst>
            </a:custGeom>
            <a:solidFill>
              <a:srgbClr val="0B213D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4951817" cy="32580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65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789214" y="8904821"/>
            <a:ext cx="11479087" cy="1687932"/>
            <a:chOff x="0" y="0"/>
            <a:chExt cx="3023299" cy="44455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023299" cy="444558"/>
            </a:xfrm>
            <a:custGeom>
              <a:avLst/>
              <a:gdLst/>
              <a:ahLst/>
              <a:cxnLst/>
              <a:rect l="l" t="t" r="r" b="b"/>
              <a:pathLst>
                <a:path w="3023299" h="444558">
                  <a:moveTo>
                    <a:pt x="34396" y="0"/>
                  </a:moveTo>
                  <a:lnTo>
                    <a:pt x="2988902" y="0"/>
                  </a:lnTo>
                  <a:cubicBezTo>
                    <a:pt x="3007899" y="0"/>
                    <a:pt x="3023299" y="15400"/>
                    <a:pt x="3023299" y="34396"/>
                  </a:cubicBezTo>
                  <a:lnTo>
                    <a:pt x="3023299" y="410162"/>
                  </a:lnTo>
                  <a:cubicBezTo>
                    <a:pt x="3023299" y="419284"/>
                    <a:pt x="3019675" y="428033"/>
                    <a:pt x="3013224" y="434484"/>
                  </a:cubicBezTo>
                  <a:cubicBezTo>
                    <a:pt x="3006774" y="440934"/>
                    <a:pt x="2998025" y="444558"/>
                    <a:pt x="2988902" y="444558"/>
                  </a:cubicBezTo>
                  <a:lnTo>
                    <a:pt x="34396" y="444558"/>
                  </a:lnTo>
                  <a:cubicBezTo>
                    <a:pt x="25274" y="444558"/>
                    <a:pt x="16525" y="440934"/>
                    <a:pt x="10074" y="434484"/>
                  </a:cubicBezTo>
                  <a:cubicBezTo>
                    <a:pt x="3624" y="428033"/>
                    <a:pt x="0" y="419284"/>
                    <a:pt x="0" y="410162"/>
                  </a:cubicBezTo>
                  <a:lnTo>
                    <a:pt x="0" y="34396"/>
                  </a:lnTo>
                  <a:cubicBezTo>
                    <a:pt x="0" y="25274"/>
                    <a:pt x="3624" y="16525"/>
                    <a:pt x="10074" y="10074"/>
                  </a:cubicBezTo>
                  <a:cubicBezTo>
                    <a:pt x="16525" y="3624"/>
                    <a:pt x="25274" y="0"/>
                    <a:pt x="34396" y="0"/>
                  </a:cubicBezTo>
                  <a:close/>
                </a:path>
              </a:pathLst>
            </a:custGeom>
            <a:solidFill>
              <a:srgbClr val="EEA31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3023299" cy="5112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65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48475" y="2061604"/>
            <a:ext cx="4799219" cy="6424117"/>
            <a:chOff x="0" y="0"/>
            <a:chExt cx="1263992" cy="169194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63992" cy="1691948"/>
            </a:xfrm>
            <a:custGeom>
              <a:avLst/>
              <a:gdLst/>
              <a:ahLst/>
              <a:cxnLst/>
              <a:rect l="l" t="t" r="r" b="b"/>
              <a:pathLst>
                <a:path w="1263992" h="1691948">
                  <a:moveTo>
                    <a:pt x="82271" y="0"/>
                  </a:moveTo>
                  <a:lnTo>
                    <a:pt x="1181721" y="0"/>
                  </a:lnTo>
                  <a:cubicBezTo>
                    <a:pt x="1227158" y="0"/>
                    <a:pt x="1263992" y="36834"/>
                    <a:pt x="1263992" y="82271"/>
                  </a:cubicBezTo>
                  <a:lnTo>
                    <a:pt x="1263992" y="1609677"/>
                  </a:lnTo>
                  <a:cubicBezTo>
                    <a:pt x="1263992" y="1655114"/>
                    <a:pt x="1227158" y="1691948"/>
                    <a:pt x="1181721" y="1691948"/>
                  </a:cubicBezTo>
                  <a:lnTo>
                    <a:pt x="82271" y="1691948"/>
                  </a:lnTo>
                  <a:cubicBezTo>
                    <a:pt x="36834" y="1691948"/>
                    <a:pt x="0" y="1655114"/>
                    <a:pt x="0" y="1609677"/>
                  </a:cubicBezTo>
                  <a:lnTo>
                    <a:pt x="0" y="82271"/>
                  </a:lnTo>
                  <a:cubicBezTo>
                    <a:pt x="0" y="36834"/>
                    <a:pt x="36834" y="0"/>
                    <a:pt x="82271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1263992" cy="17586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65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44391" y="2061604"/>
            <a:ext cx="4799219" cy="6424117"/>
            <a:chOff x="0" y="0"/>
            <a:chExt cx="1263992" cy="169194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263992" cy="1691948"/>
            </a:xfrm>
            <a:custGeom>
              <a:avLst/>
              <a:gdLst/>
              <a:ahLst/>
              <a:cxnLst/>
              <a:rect l="l" t="t" r="r" b="b"/>
              <a:pathLst>
                <a:path w="1263992" h="1691948">
                  <a:moveTo>
                    <a:pt x="82271" y="0"/>
                  </a:moveTo>
                  <a:lnTo>
                    <a:pt x="1181721" y="0"/>
                  </a:lnTo>
                  <a:cubicBezTo>
                    <a:pt x="1227158" y="0"/>
                    <a:pt x="1263992" y="36834"/>
                    <a:pt x="1263992" y="82271"/>
                  </a:cubicBezTo>
                  <a:lnTo>
                    <a:pt x="1263992" y="1609677"/>
                  </a:lnTo>
                  <a:cubicBezTo>
                    <a:pt x="1263992" y="1655114"/>
                    <a:pt x="1227158" y="1691948"/>
                    <a:pt x="1181721" y="1691948"/>
                  </a:cubicBezTo>
                  <a:lnTo>
                    <a:pt x="82271" y="1691948"/>
                  </a:lnTo>
                  <a:cubicBezTo>
                    <a:pt x="36834" y="1691948"/>
                    <a:pt x="0" y="1655114"/>
                    <a:pt x="0" y="1609677"/>
                  </a:cubicBezTo>
                  <a:lnTo>
                    <a:pt x="0" y="82271"/>
                  </a:lnTo>
                  <a:cubicBezTo>
                    <a:pt x="0" y="36834"/>
                    <a:pt x="36834" y="0"/>
                    <a:pt x="82271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66675"/>
              <a:ext cx="1263992" cy="17586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65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460081" y="2061604"/>
            <a:ext cx="4799219" cy="6424117"/>
            <a:chOff x="0" y="0"/>
            <a:chExt cx="1263992" cy="169194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263992" cy="1691948"/>
            </a:xfrm>
            <a:custGeom>
              <a:avLst/>
              <a:gdLst/>
              <a:ahLst/>
              <a:cxnLst/>
              <a:rect l="l" t="t" r="r" b="b"/>
              <a:pathLst>
                <a:path w="1263992" h="1691948">
                  <a:moveTo>
                    <a:pt x="82271" y="0"/>
                  </a:moveTo>
                  <a:lnTo>
                    <a:pt x="1181721" y="0"/>
                  </a:lnTo>
                  <a:cubicBezTo>
                    <a:pt x="1227158" y="0"/>
                    <a:pt x="1263992" y="36834"/>
                    <a:pt x="1263992" y="82271"/>
                  </a:cubicBezTo>
                  <a:lnTo>
                    <a:pt x="1263992" y="1609677"/>
                  </a:lnTo>
                  <a:cubicBezTo>
                    <a:pt x="1263992" y="1655114"/>
                    <a:pt x="1227158" y="1691948"/>
                    <a:pt x="1181721" y="1691948"/>
                  </a:cubicBezTo>
                  <a:lnTo>
                    <a:pt x="82271" y="1691948"/>
                  </a:lnTo>
                  <a:cubicBezTo>
                    <a:pt x="36834" y="1691948"/>
                    <a:pt x="0" y="1655114"/>
                    <a:pt x="0" y="1609677"/>
                  </a:cubicBezTo>
                  <a:lnTo>
                    <a:pt x="0" y="82271"/>
                  </a:lnTo>
                  <a:cubicBezTo>
                    <a:pt x="0" y="36834"/>
                    <a:pt x="36834" y="0"/>
                    <a:pt x="82271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66675"/>
              <a:ext cx="1263992" cy="17586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65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6985266" y="2824171"/>
            <a:ext cx="4317467" cy="3305166"/>
          </a:xfrm>
          <a:custGeom>
            <a:avLst/>
            <a:gdLst/>
            <a:ahLst/>
            <a:cxnLst/>
            <a:rect l="l" t="t" r="r" b="b"/>
            <a:pathLst>
              <a:path w="4317467" h="3305166">
                <a:moveTo>
                  <a:pt x="0" y="0"/>
                </a:moveTo>
                <a:lnTo>
                  <a:pt x="4317468" y="0"/>
                </a:lnTo>
                <a:lnTo>
                  <a:pt x="4317468" y="3305166"/>
                </a:lnTo>
                <a:lnTo>
                  <a:pt x="0" y="33051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3062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1454729" y="2629030"/>
            <a:ext cx="3386711" cy="3386711"/>
          </a:xfrm>
          <a:custGeom>
            <a:avLst/>
            <a:gdLst/>
            <a:ahLst/>
            <a:cxnLst/>
            <a:rect l="l" t="t" r="r" b="b"/>
            <a:pathLst>
              <a:path w="3386711" h="3386711">
                <a:moveTo>
                  <a:pt x="0" y="0"/>
                </a:moveTo>
                <a:lnTo>
                  <a:pt x="3386711" y="0"/>
                </a:lnTo>
                <a:lnTo>
                  <a:pt x="3386711" y="3386711"/>
                </a:lnTo>
                <a:lnTo>
                  <a:pt x="0" y="33867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9" name="Group 19"/>
          <p:cNvGrpSpPr/>
          <p:nvPr/>
        </p:nvGrpSpPr>
        <p:grpSpPr>
          <a:xfrm>
            <a:off x="13149816" y="2629030"/>
            <a:ext cx="3500307" cy="3500307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50871" y="0"/>
                  </a:moveTo>
                  <a:lnTo>
                    <a:pt x="761929" y="0"/>
                  </a:lnTo>
                  <a:cubicBezTo>
                    <a:pt x="790024" y="0"/>
                    <a:pt x="812800" y="22776"/>
                    <a:pt x="812800" y="50871"/>
                  </a:cubicBezTo>
                  <a:lnTo>
                    <a:pt x="812800" y="761929"/>
                  </a:lnTo>
                  <a:cubicBezTo>
                    <a:pt x="812800" y="790024"/>
                    <a:pt x="790024" y="812800"/>
                    <a:pt x="761929" y="812800"/>
                  </a:cubicBezTo>
                  <a:lnTo>
                    <a:pt x="50871" y="812800"/>
                  </a:lnTo>
                  <a:cubicBezTo>
                    <a:pt x="22776" y="812800"/>
                    <a:pt x="0" y="790024"/>
                    <a:pt x="0" y="761929"/>
                  </a:cubicBezTo>
                  <a:lnTo>
                    <a:pt x="0" y="50871"/>
                  </a:lnTo>
                  <a:cubicBezTo>
                    <a:pt x="0" y="22776"/>
                    <a:pt x="22776" y="0"/>
                    <a:pt x="50871" y="0"/>
                  </a:cubicBezTo>
                  <a:close/>
                </a:path>
              </a:pathLst>
            </a:custGeom>
            <a:blipFill>
              <a:blip r:embed="rId4"/>
              <a:stretch>
                <a:fillRect l="-46783" t="-61063" b="-2867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24972" y="377888"/>
            <a:ext cx="18038055" cy="9872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16"/>
              </a:lnSpc>
            </a:pPr>
            <a:r>
              <a:rPr lang="en-US" sz="6200" b="1">
                <a:solidFill>
                  <a:srgbClr val="EFA41E"/>
                </a:solidFill>
                <a:latin typeface="Poppins Bold"/>
                <a:ea typeface="Poppins Bold"/>
                <a:cs typeface="Poppins Bold"/>
                <a:sym typeface="Poppins Bold"/>
              </a:rPr>
              <a:t>MILWAUKEE IS CHANGING </a:t>
            </a:r>
            <a:r>
              <a:rPr lang="en-US" sz="62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HOW WE BUILD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49639" y="6586427"/>
            <a:ext cx="4579778" cy="1586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0"/>
              </a:lnSpc>
            </a:pPr>
            <a:r>
              <a:rPr lang="en-US" sz="3000" b="1">
                <a:solidFill>
                  <a:srgbClr val="0B213D"/>
                </a:solidFill>
                <a:latin typeface="Poppins Bold"/>
                <a:ea typeface="Poppins Bold"/>
                <a:cs typeface="Poppins Bold"/>
                <a:sym typeface="Poppins Bold"/>
              </a:rPr>
              <a:t>MAYOR’S</a:t>
            </a:r>
          </a:p>
          <a:p>
            <a:pPr algn="ctr">
              <a:lnSpc>
                <a:spcPts val="2910"/>
              </a:lnSpc>
            </a:pPr>
            <a:r>
              <a:rPr lang="en-US" sz="3000" b="1">
                <a:solidFill>
                  <a:srgbClr val="0B213D"/>
                </a:solidFill>
                <a:latin typeface="Poppins Bold"/>
                <a:ea typeface="Poppins Bold"/>
                <a:cs typeface="Poppins Bold"/>
                <a:sym typeface="Poppins Bold"/>
              </a:rPr>
              <a:t>YEAR OF HOUSING</a:t>
            </a:r>
          </a:p>
          <a:p>
            <a:pPr algn="ctr">
              <a:lnSpc>
                <a:spcPts val="1514"/>
              </a:lnSpc>
            </a:pPr>
            <a:endParaRPr lang="en-US" sz="3000" b="1">
              <a:solidFill>
                <a:srgbClr val="0B213D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2484"/>
              </a:lnSpc>
            </a:pPr>
            <a:r>
              <a:rPr lang="en-US" sz="2561">
                <a:solidFill>
                  <a:srgbClr val="0B213D"/>
                </a:solidFill>
                <a:latin typeface="Poppins"/>
                <a:ea typeface="Poppins"/>
                <a:cs typeface="Poppins"/>
                <a:sym typeface="Poppins"/>
              </a:rPr>
              <a:t>Elevating housing as a citywide priority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821640" y="6576902"/>
            <a:ext cx="4644721" cy="1261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HOUSING ELEMENT</a:t>
            </a:r>
          </a:p>
          <a:p>
            <a:pPr algn="l">
              <a:lnSpc>
                <a:spcPts val="1500"/>
              </a:lnSpc>
            </a:pPr>
            <a:endParaRPr lang="en-US" sz="3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2561"/>
              </a:lnSpc>
            </a:pPr>
            <a:r>
              <a:rPr lang="en-US" sz="256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Planning for more housing and greater variety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2992596" y="6576902"/>
            <a:ext cx="3814748" cy="1615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1"/>
              </a:lnSpc>
            </a:pPr>
            <a:r>
              <a:rPr lang="en-US" sz="3061" b="1">
                <a:solidFill>
                  <a:srgbClr val="0B213D"/>
                </a:solidFill>
                <a:latin typeface="Poppins Bold"/>
                <a:ea typeface="Poppins Bold"/>
                <a:cs typeface="Poppins Bold"/>
                <a:sym typeface="Poppins Bold"/>
              </a:rPr>
              <a:t>ZONING REFORM</a:t>
            </a:r>
          </a:p>
          <a:p>
            <a:pPr algn="ctr">
              <a:lnSpc>
                <a:spcPts val="1500"/>
              </a:lnSpc>
            </a:pPr>
            <a:endParaRPr lang="en-US" sz="3061" b="1">
              <a:solidFill>
                <a:srgbClr val="0B213D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2661"/>
              </a:lnSpc>
            </a:pPr>
            <a:r>
              <a:rPr lang="en-US" sz="2661">
                <a:solidFill>
                  <a:srgbClr val="0B213D"/>
                </a:solidFill>
                <a:latin typeface="Poppins"/>
                <a:ea typeface="Poppins"/>
                <a:cs typeface="Poppins"/>
                <a:sym typeface="Poppins"/>
              </a:rPr>
              <a:t>Reconsidering what types of housing can be built and where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453603" y="9069346"/>
            <a:ext cx="9566384" cy="1065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53"/>
              </a:lnSpc>
            </a:pPr>
            <a:r>
              <a:rPr lang="en-US" sz="4161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BUT CHANGING WHAT WE CAN BUILD IS ONLY THE BEGINNING.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-397274" y="1513078"/>
            <a:ext cx="19082547" cy="156598"/>
            <a:chOff x="0" y="0"/>
            <a:chExt cx="5025856" cy="41244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5025856" cy="41244"/>
            </a:xfrm>
            <a:custGeom>
              <a:avLst/>
              <a:gdLst/>
              <a:ahLst/>
              <a:cxnLst/>
              <a:rect l="l" t="t" r="r" b="b"/>
              <a:pathLst>
                <a:path w="5025856" h="41244">
                  <a:moveTo>
                    <a:pt x="20622" y="0"/>
                  </a:moveTo>
                  <a:lnTo>
                    <a:pt x="5005234" y="0"/>
                  </a:lnTo>
                  <a:cubicBezTo>
                    <a:pt x="5010703" y="0"/>
                    <a:pt x="5015948" y="2173"/>
                    <a:pt x="5019816" y="6040"/>
                  </a:cubicBezTo>
                  <a:cubicBezTo>
                    <a:pt x="5023683" y="9907"/>
                    <a:pt x="5025856" y="15153"/>
                    <a:pt x="5025856" y="20622"/>
                  </a:cubicBezTo>
                  <a:lnTo>
                    <a:pt x="5025856" y="20622"/>
                  </a:lnTo>
                  <a:cubicBezTo>
                    <a:pt x="5025856" y="32011"/>
                    <a:pt x="5016623" y="41244"/>
                    <a:pt x="5005234" y="41244"/>
                  </a:cubicBezTo>
                  <a:lnTo>
                    <a:pt x="20622" y="41244"/>
                  </a:lnTo>
                  <a:cubicBezTo>
                    <a:pt x="15153" y="41244"/>
                    <a:pt x="9907" y="39071"/>
                    <a:pt x="6040" y="35204"/>
                  </a:cubicBezTo>
                  <a:cubicBezTo>
                    <a:pt x="2173" y="31336"/>
                    <a:pt x="0" y="26091"/>
                    <a:pt x="0" y="20622"/>
                  </a:cubicBezTo>
                  <a:lnTo>
                    <a:pt x="0" y="20622"/>
                  </a:lnTo>
                  <a:cubicBezTo>
                    <a:pt x="0" y="15153"/>
                    <a:pt x="2173" y="9907"/>
                    <a:pt x="6040" y="6040"/>
                  </a:cubicBezTo>
                  <a:cubicBezTo>
                    <a:pt x="9907" y="2173"/>
                    <a:pt x="15153" y="0"/>
                    <a:pt x="20622" y="0"/>
                  </a:cubicBezTo>
                  <a:close/>
                </a:path>
              </a:pathLst>
            </a:custGeom>
            <a:solidFill>
              <a:srgbClr val="EEA31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66675"/>
              <a:ext cx="5025856" cy="1079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65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4899970" y="8904821"/>
            <a:ext cx="2610802" cy="1049412"/>
            <a:chOff x="0" y="0"/>
            <a:chExt cx="3481070" cy="1399217"/>
          </a:xfrm>
        </p:grpSpPr>
        <p:grpSp>
          <p:nvGrpSpPr>
            <p:cNvPr id="30" name="Group 30"/>
            <p:cNvGrpSpPr/>
            <p:nvPr/>
          </p:nvGrpSpPr>
          <p:grpSpPr>
            <a:xfrm>
              <a:off x="0" y="0"/>
              <a:ext cx="1399217" cy="1399217"/>
              <a:chOff x="0" y="0"/>
              <a:chExt cx="812800" cy="812800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5"/>
                <a:stretch>
                  <a:fillRect l="-31337" t="-32537" r="-28492" b="-7713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2" name="TextBox 32"/>
            <p:cNvSpPr txBox="1"/>
            <p:nvPr/>
          </p:nvSpPr>
          <p:spPr>
            <a:xfrm>
              <a:off x="1435158" y="130099"/>
              <a:ext cx="2045911" cy="10000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70"/>
                </a:lnSpc>
              </a:pPr>
              <a:r>
                <a:rPr lang="en-US" sz="1948" b="1" spc="62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TOGETHER FOR HOMES</a:t>
              </a:r>
            </a:p>
            <a:p>
              <a:pPr algn="l">
                <a:lnSpc>
                  <a:spcPts val="2120"/>
                </a:lnSpc>
              </a:pPr>
              <a:r>
                <a:rPr lang="en-US" sz="1797" spc="84">
                  <a:solidFill>
                    <a:srgbClr val="FFFFFF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COALITION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782543" y="705939"/>
            <a:ext cx="1872029" cy="1414321"/>
            <a:chOff x="0" y="0"/>
            <a:chExt cx="890733" cy="6729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90733" cy="672950"/>
            </a:xfrm>
            <a:custGeom>
              <a:avLst/>
              <a:gdLst/>
              <a:ahLst/>
              <a:cxnLst/>
              <a:rect l="l" t="t" r="r" b="b"/>
              <a:pathLst>
                <a:path w="890733" h="672950">
                  <a:moveTo>
                    <a:pt x="210914" y="0"/>
                  </a:moveTo>
                  <a:lnTo>
                    <a:pt x="679819" y="0"/>
                  </a:lnTo>
                  <a:cubicBezTo>
                    <a:pt x="735757" y="0"/>
                    <a:pt x="789404" y="22221"/>
                    <a:pt x="828958" y="61775"/>
                  </a:cubicBezTo>
                  <a:cubicBezTo>
                    <a:pt x="868512" y="101330"/>
                    <a:pt x="890733" y="154976"/>
                    <a:pt x="890733" y="210914"/>
                  </a:cubicBezTo>
                  <a:lnTo>
                    <a:pt x="890733" y="462036"/>
                  </a:lnTo>
                  <a:cubicBezTo>
                    <a:pt x="890733" y="517974"/>
                    <a:pt x="868512" y="571621"/>
                    <a:pt x="828958" y="611175"/>
                  </a:cubicBezTo>
                  <a:cubicBezTo>
                    <a:pt x="789404" y="650729"/>
                    <a:pt x="735757" y="672950"/>
                    <a:pt x="679819" y="672950"/>
                  </a:cubicBezTo>
                  <a:lnTo>
                    <a:pt x="210914" y="672950"/>
                  </a:lnTo>
                  <a:cubicBezTo>
                    <a:pt x="154976" y="672950"/>
                    <a:pt x="101330" y="650729"/>
                    <a:pt x="61775" y="611175"/>
                  </a:cubicBezTo>
                  <a:cubicBezTo>
                    <a:pt x="22221" y="571621"/>
                    <a:pt x="0" y="517974"/>
                    <a:pt x="0" y="462036"/>
                  </a:cubicBezTo>
                  <a:lnTo>
                    <a:pt x="0" y="210914"/>
                  </a:lnTo>
                  <a:cubicBezTo>
                    <a:pt x="0" y="154976"/>
                    <a:pt x="22221" y="101330"/>
                    <a:pt x="61775" y="61775"/>
                  </a:cubicBezTo>
                  <a:cubicBezTo>
                    <a:pt x="101330" y="22221"/>
                    <a:pt x="154976" y="0"/>
                    <a:pt x="210914" y="0"/>
                  </a:cubicBezTo>
                  <a:close/>
                </a:path>
              </a:pathLst>
            </a:custGeom>
            <a:solidFill>
              <a:srgbClr val="EEA31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890733" cy="7396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65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14850667" y="1825743"/>
            <a:ext cx="1112520" cy="896138"/>
          </a:xfrm>
          <a:prstGeom prst="line">
            <a:avLst/>
          </a:prstGeom>
          <a:ln w="57150" cap="flat">
            <a:solidFill>
              <a:srgbClr val="EEA31C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15027173" y="2721881"/>
            <a:ext cx="1872029" cy="1552604"/>
            <a:chOff x="0" y="0"/>
            <a:chExt cx="890733" cy="73874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90733" cy="738747"/>
            </a:xfrm>
            <a:custGeom>
              <a:avLst/>
              <a:gdLst/>
              <a:ahLst/>
              <a:cxnLst/>
              <a:rect l="l" t="t" r="r" b="b"/>
              <a:pathLst>
                <a:path w="890733" h="738747">
                  <a:moveTo>
                    <a:pt x="210914" y="0"/>
                  </a:moveTo>
                  <a:lnTo>
                    <a:pt x="679819" y="0"/>
                  </a:lnTo>
                  <a:cubicBezTo>
                    <a:pt x="735757" y="0"/>
                    <a:pt x="789404" y="22221"/>
                    <a:pt x="828958" y="61775"/>
                  </a:cubicBezTo>
                  <a:cubicBezTo>
                    <a:pt x="868512" y="101330"/>
                    <a:pt x="890733" y="154976"/>
                    <a:pt x="890733" y="210914"/>
                  </a:cubicBezTo>
                  <a:lnTo>
                    <a:pt x="890733" y="527832"/>
                  </a:lnTo>
                  <a:cubicBezTo>
                    <a:pt x="890733" y="644317"/>
                    <a:pt x="796303" y="738747"/>
                    <a:pt x="679819" y="738747"/>
                  </a:cubicBezTo>
                  <a:lnTo>
                    <a:pt x="210914" y="738747"/>
                  </a:lnTo>
                  <a:cubicBezTo>
                    <a:pt x="154976" y="738747"/>
                    <a:pt x="101330" y="716526"/>
                    <a:pt x="61775" y="676971"/>
                  </a:cubicBezTo>
                  <a:cubicBezTo>
                    <a:pt x="22221" y="637417"/>
                    <a:pt x="0" y="583770"/>
                    <a:pt x="0" y="527832"/>
                  </a:cubicBezTo>
                  <a:lnTo>
                    <a:pt x="0" y="210914"/>
                  </a:lnTo>
                  <a:cubicBezTo>
                    <a:pt x="0" y="154976"/>
                    <a:pt x="22221" y="101330"/>
                    <a:pt x="61775" y="61775"/>
                  </a:cubicBezTo>
                  <a:cubicBezTo>
                    <a:pt x="101330" y="22221"/>
                    <a:pt x="154976" y="0"/>
                    <a:pt x="210914" y="0"/>
                  </a:cubicBezTo>
                  <a:close/>
                </a:path>
              </a:pathLst>
            </a:custGeom>
            <a:solidFill>
              <a:srgbClr val="EEA31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890733" cy="8054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65"/>
                </a:lnSpc>
              </a:pPr>
              <a:endParaRPr/>
            </a:p>
          </p:txBody>
        </p:sp>
      </p:grpSp>
      <p:sp>
        <p:nvSpPr>
          <p:cNvPr id="9" name="AutoShape 9"/>
          <p:cNvSpPr/>
          <p:nvPr/>
        </p:nvSpPr>
        <p:spPr>
          <a:xfrm flipV="1">
            <a:off x="11827617" y="5811928"/>
            <a:ext cx="2740708" cy="629602"/>
          </a:xfrm>
          <a:prstGeom prst="line">
            <a:avLst/>
          </a:prstGeom>
          <a:ln w="57150" cap="flat">
            <a:solidFill>
              <a:srgbClr val="EEA31C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10893932" y="5267817"/>
            <a:ext cx="1872029" cy="1414321"/>
            <a:chOff x="0" y="0"/>
            <a:chExt cx="890733" cy="67295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90733" cy="672950"/>
            </a:xfrm>
            <a:custGeom>
              <a:avLst/>
              <a:gdLst/>
              <a:ahLst/>
              <a:cxnLst/>
              <a:rect l="l" t="t" r="r" b="b"/>
              <a:pathLst>
                <a:path w="890733" h="672950">
                  <a:moveTo>
                    <a:pt x="210914" y="0"/>
                  </a:moveTo>
                  <a:lnTo>
                    <a:pt x="679819" y="0"/>
                  </a:lnTo>
                  <a:cubicBezTo>
                    <a:pt x="735757" y="0"/>
                    <a:pt x="789404" y="22221"/>
                    <a:pt x="828958" y="61775"/>
                  </a:cubicBezTo>
                  <a:cubicBezTo>
                    <a:pt x="868512" y="101330"/>
                    <a:pt x="890733" y="154976"/>
                    <a:pt x="890733" y="210914"/>
                  </a:cubicBezTo>
                  <a:lnTo>
                    <a:pt x="890733" y="462036"/>
                  </a:lnTo>
                  <a:cubicBezTo>
                    <a:pt x="890733" y="517974"/>
                    <a:pt x="868512" y="571621"/>
                    <a:pt x="828958" y="611175"/>
                  </a:cubicBezTo>
                  <a:cubicBezTo>
                    <a:pt x="789404" y="650729"/>
                    <a:pt x="735757" y="672950"/>
                    <a:pt x="679819" y="672950"/>
                  </a:cubicBezTo>
                  <a:lnTo>
                    <a:pt x="210914" y="672950"/>
                  </a:lnTo>
                  <a:cubicBezTo>
                    <a:pt x="154976" y="672950"/>
                    <a:pt x="101330" y="650729"/>
                    <a:pt x="61775" y="611175"/>
                  </a:cubicBezTo>
                  <a:cubicBezTo>
                    <a:pt x="22221" y="571621"/>
                    <a:pt x="0" y="517974"/>
                    <a:pt x="0" y="462036"/>
                  </a:cubicBezTo>
                  <a:lnTo>
                    <a:pt x="0" y="210914"/>
                  </a:lnTo>
                  <a:cubicBezTo>
                    <a:pt x="0" y="154976"/>
                    <a:pt x="22221" y="101330"/>
                    <a:pt x="61775" y="61775"/>
                  </a:cubicBezTo>
                  <a:cubicBezTo>
                    <a:pt x="101330" y="22221"/>
                    <a:pt x="154976" y="0"/>
                    <a:pt x="210914" y="0"/>
                  </a:cubicBezTo>
                  <a:close/>
                </a:path>
              </a:pathLst>
            </a:custGeom>
            <a:solidFill>
              <a:srgbClr val="08A2D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66675"/>
              <a:ext cx="890733" cy="7396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65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583961" y="705939"/>
            <a:ext cx="2537638" cy="1414321"/>
            <a:chOff x="0" y="0"/>
            <a:chExt cx="1207437" cy="67295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207437" cy="672950"/>
            </a:xfrm>
            <a:custGeom>
              <a:avLst/>
              <a:gdLst/>
              <a:ahLst/>
              <a:cxnLst/>
              <a:rect l="l" t="t" r="r" b="b"/>
              <a:pathLst>
                <a:path w="1207437" h="672950">
                  <a:moveTo>
                    <a:pt x="155593" y="0"/>
                  </a:moveTo>
                  <a:lnTo>
                    <a:pt x="1051845" y="0"/>
                  </a:lnTo>
                  <a:cubicBezTo>
                    <a:pt x="1137776" y="0"/>
                    <a:pt x="1207437" y="69661"/>
                    <a:pt x="1207437" y="155593"/>
                  </a:cubicBezTo>
                  <a:lnTo>
                    <a:pt x="1207437" y="517358"/>
                  </a:lnTo>
                  <a:cubicBezTo>
                    <a:pt x="1207437" y="558623"/>
                    <a:pt x="1191045" y="598199"/>
                    <a:pt x="1161865" y="627378"/>
                  </a:cubicBezTo>
                  <a:cubicBezTo>
                    <a:pt x="1132686" y="656557"/>
                    <a:pt x="1093111" y="672950"/>
                    <a:pt x="1051845" y="672950"/>
                  </a:cubicBezTo>
                  <a:lnTo>
                    <a:pt x="155593" y="672950"/>
                  </a:lnTo>
                  <a:cubicBezTo>
                    <a:pt x="114327" y="672950"/>
                    <a:pt x="74751" y="656557"/>
                    <a:pt x="45572" y="627378"/>
                  </a:cubicBezTo>
                  <a:cubicBezTo>
                    <a:pt x="16393" y="598199"/>
                    <a:pt x="0" y="558623"/>
                    <a:pt x="0" y="517358"/>
                  </a:cubicBezTo>
                  <a:lnTo>
                    <a:pt x="0" y="155593"/>
                  </a:lnTo>
                  <a:cubicBezTo>
                    <a:pt x="0" y="114327"/>
                    <a:pt x="16393" y="74751"/>
                    <a:pt x="45572" y="45572"/>
                  </a:cubicBezTo>
                  <a:cubicBezTo>
                    <a:pt x="74751" y="16393"/>
                    <a:pt x="114327" y="0"/>
                    <a:pt x="155593" y="0"/>
                  </a:cubicBezTo>
                  <a:close/>
                </a:path>
              </a:pathLst>
            </a:custGeom>
            <a:solidFill>
              <a:srgbClr val="08A2D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66675"/>
              <a:ext cx="1207437" cy="7396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65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-1925293" y="3727422"/>
            <a:ext cx="4424604" cy="3402160"/>
          </a:xfrm>
          <a:custGeom>
            <a:avLst/>
            <a:gdLst/>
            <a:ahLst/>
            <a:cxnLst/>
            <a:rect l="l" t="t" r="r" b="b"/>
            <a:pathLst>
              <a:path w="4424604" h="3402160">
                <a:moveTo>
                  <a:pt x="0" y="0"/>
                </a:moveTo>
                <a:lnTo>
                  <a:pt x="4424605" y="0"/>
                </a:lnTo>
                <a:lnTo>
                  <a:pt x="4424605" y="3402160"/>
                </a:lnTo>
                <a:lnTo>
                  <a:pt x="0" y="34021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10471" b="-83394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7" name="Group 17"/>
          <p:cNvGrpSpPr/>
          <p:nvPr/>
        </p:nvGrpSpPr>
        <p:grpSpPr>
          <a:xfrm>
            <a:off x="10485208" y="3020262"/>
            <a:ext cx="2338729" cy="1414321"/>
            <a:chOff x="0" y="0"/>
            <a:chExt cx="1112794" cy="67295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12794" cy="672950"/>
            </a:xfrm>
            <a:custGeom>
              <a:avLst/>
              <a:gdLst/>
              <a:ahLst/>
              <a:cxnLst/>
              <a:rect l="l" t="t" r="r" b="b"/>
              <a:pathLst>
                <a:path w="1112794" h="672950">
                  <a:moveTo>
                    <a:pt x="168826" y="0"/>
                  </a:moveTo>
                  <a:lnTo>
                    <a:pt x="943968" y="0"/>
                  </a:lnTo>
                  <a:cubicBezTo>
                    <a:pt x="1037208" y="0"/>
                    <a:pt x="1112794" y="75586"/>
                    <a:pt x="1112794" y="168826"/>
                  </a:cubicBezTo>
                  <a:lnTo>
                    <a:pt x="1112794" y="504124"/>
                  </a:lnTo>
                  <a:cubicBezTo>
                    <a:pt x="1112794" y="597364"/>
                    <a:pt x="1037208" y="672950"/>
                    <a:pt x="943968" y="672950"/>
                  </a:cubicBezTo>
                  <a:lnTo>
                    <a:pt x="168826" y="672950"/>
                  </a:lnTo>
                  <a:cubicBezTo>
                    <a:pt x="75586" y="672950"/>
                    <a:pt x="0" y="597364"/>
                    <a:pt x="0" y="504124"/>
                  </a:cubicBezTo>
                  <a:lnTo>
                    <a:pt x="0" y="168826"/>
                  </a:lnTo>
                  <a:cubicBezTo>
                    <a:pt x="0" y="75586"/>
                    <a:pt x="75586" y="0"/>
                    <a:pt x="168826" y="0"/>
                  </a:cubicBezTo>
                  <a:close/>
                </a:path>
              </a:pathLst>
            </a:custGeom>
            <a:solidFill>
              <a:srgbClr val="0F213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66675"/>
              <a:ext cx="1112794" cy="7396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65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4568325" y="5104768"/>
            <a:ext cx="2853919" cy="1414321"/>
            <a:chOff x="0" y="0"/>
            <a:chExt cx="1357927" cy="67295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357927" cy="672950"/>
            </a:xfrm>
            <a:custGeom>
              <a:avLst/>
              <a:gdLst/>
              <a:ahLst/>
              <a:cxnLst/>
              <a:rect l="l" t="t" r="r" b="b"/>
              <a:pathLst>
                <a:path w="1357927" h="672950">
                  <a:moveTo>
                    <a:pt x="138349" y="0"/>
                  </a:moveTo>
                  <a:lnTo>
                    <a:pt x="1219578" y="0"/>
                  </a:lnTo>
                  <a:cubicBezTo>
                    <a:pt x="1295986" y="0"/>
                    <a:pt x="1357927" y="61941"/>
                    <a:pt x="1357927" y="138349"/>
                  </a:cubicBezTo>
                  <a:lnTo>
                    <a:pt x="1357927" y="534601"/>
                  </a:lnTo>
                  <a:cubicBezTo>
                    <a:pt x="1357927" y="571293"/>
                    <a:pt x="1343351" y="606483"/>
                    <a:pt x="1317406" y="632429"/>
                  </a:cubicBezTo>
                  <a:cubicBezTo>
                    <a:pt x="1291460" y="658374"/>
                    <a:pt x="1256270" y="672950"/>
                    <a:pt x="1219578" y="672950"/>
                  </a:cubicBezTo>
                  <a:lnTo>
                    <a:pt x="138349" y="672950"/>
                  </a:lnTo>
                  <a:cubicBezTo>
                    <a:pt x="61941" y="672950"/>
                    <a:pt x="0" y="611009"/>
                    <a:pt x="0" y="534601"/>
                  </a:cubicBezTo>
                  <a:lnTo>
                    <a:pt x="0" y="138349"/>
                  </a:lnTo>
                  <a:cubicBezTo>
                    <a:pt x="0" y="61941"/>
                    <a:pt x="61941" y="0"/>
                    <a:pt x="138349" y="0"/>
                  </a:cubicBezTo>
                  <a:close/>
                </a:path>
              </a:pathLst>
            </a:custGeom>
            <a:solidFill>
              <a:srgbClr val="0B213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66675"/>
              <a:ext cx="1357927" cy="7396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65"/>
                </a:lnSpc>
              </a:pPr>
              <a:endParaRPr/>
            </a:p>
          </p:txBody>
        </p:sp>
      </p:grpSp>
      <p:sp>
        <p:nvSpPr>
          <p:cNvPr id="23" name="AutoShape 23"/>
          <p:cNvSpPr/>
          <p:nvPr/>
        </p:nvSpPr>
        <p:spPr>
          <a:xfrm>
            <a:off x="11654573" y="1413100"/>
            <a:ext cx="1929388" cy="0"/>
          </a:xfrm>
          <a:prstGeom prst="line">
            <a:avLst/>
          </a:prstGeom>
          <a:ln w="57150" cap="flat">
            <a:solidFill>
              <a:srgbClr val="EEA31C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" name="AutoShape 24"/>
          <p:cNvSpPr/>
          <p:nvPr/>
        </p:nvSpPr>
        <p:spPr>
          <a:xfrm flipH="1">
            <a:off x="12823937" y="3448950"/>
            <a:ext cx="2261627" cy="278473"/>
          </a:xfrm>
          <a:prstGeom prst="line">
            <a:avLst/>
          </a:prstGeom>
          <a:ln w="57150" cap="flat">
            <a:solidFill>
              <a:srgbClr val="EEA31C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25" name="AutoShape 25"/>
          <p:cNvSpPr/>
          <p:nvPr/>
        </p:nvSpPr>
        <p:spPr>
          <a:xfrm>
            <a:off x="11654573" y="4434583"/>
            <a:ext cx="175374" cy="833234"/>
          </a:xfrm>
          <a:prstGeom prst="line">
            <a:avLst/>
          </a:prstGeom>
          <a:ln w="66675" cap="flat">
            <a:solidFill>
              <a:srgbClr val="EEA31C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Box 26"/>
          <p:cNvSpPr txBox="1"/>
          <p:nvPr/>
        </p:nvSpPr>
        <p:spPr>
          <a:xfrm>
            <a:off x="9840935" y="929628"/>
            <a:ext cx="1755246" cy="919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7"/>
              </a:lnSpc>
            </a:pPr>
            <a:r>
              <a:rPr lang="en-US" sz="2767" b="1">
                <a:solidFill>
                  <a:srgbClr val="0B213D"/>
                </a:solidFill>
                <a:latin typeface="Poppins Bold"/>
                <a:ea typeface="Poppins Bold"/>
                <a:cs typeface="Poppins Bold"/>
                <a:sym typeface="Poppins Bold"/>
              </a:rPr>
              <a:t>1.</a:t>
            </a:r>
          </a:p>
          <a:p>
            <a:pPr algn="ctr">
              <a:lnSpc>
                <a:spcPts val="3597"/>
              </a:lnSpc>
            </a:pPr>
            <a:r>
              <a:rPr lang="en-US" sz="2767" b="1">
                <a:solidFill>
                  <a:srgbClr val="0B213D"/>
                </a:solidFill>
                <a:latin typeface="Poppins Bold"/>
                <a:ea typeface="Poppins Bold"/>
                <a:cs typeface="Poppins Bold"/>
                <a:sym typeface="Poppins Bold"/>
              </a:rPr>
              <a:t>ZONING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3698190" y="952832"/>
            <a:ext cx="2304953" cy="872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01"/>
              </a:lnSpc>
            </a:pPr>
            <a:r>
              <a:rPr lang="en-US" sz="2616" b="1">
                <a:solidFill>
                  <a:srgbClr val="0B213D"/>
                </a:solidFill>
                <a:latin typeface="Poppins Bold"/>
                <a:ea typeface="Poppins Bold"/>
                <a:cs typeface="Poppins Bold"/>
                <a:sym typeface="Poppins Bold"/>
              </a:rPr>
              <a:t>2.</a:t>
            </a:r>
          </a:p>
          <a:p>
            <a:pPr algn="ctr">
              <a:lnSpc>
                <a:spcPts val="3401"/>
              </a:lnSpc>
            </a:pPr>
            <a:r>
              <a:rPr lang="en-US" sz="2616" b="1">
                <a:solidFill>
                  <a:srgbClr val="0B213D"/>
                </a:solidFill>
                <a:latin typeface="Poppins Bold"/>
                <a:ea typeface="Poppins Bold"/>
                <a:cs typeface="Poppins Bold"/>
                <a:sym typeface="Poppins Bold"/>
              </a:rPr>
              <a:t>APPLICATION</a:t>
            </a:r>
          </a:p>
        </p:txBody>
      </p:sp>
      <p:grpSp>
        <p:nvGrpSpPr>
          <p:cNvPr id="28" name="Group 28"/>
          <p:cNvGrpSpPr/>
          <p:nvPr/>
        </p:nvGrpSpPr>
        <p:grpSpPr>
          <a:xfrm rot="5400000">
            <a:off x="6006658" y="195255"/>
            <a:ext cx="5387182" cy="19175502"/>
            <a:chOff x="0" y="0"/>
            <a:chExt cx="303366" cy="1079823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03366" cy="1079823"/>
            </a:xfrm>
            <a:custGeom>
              <a:avLst/>
              <a:gdLst/>
              <a:ahLst/>
              <a:cxnLst/>
              <a:rect l="l" t="t" r="r" b="b"/>
              <a:pathLst>
                <a:path w="303366" h="1079823">
                  <a:moveTo>
                    <a:pt x="0" y="0"/>
                  </a:moveTo>
                  <a:lnTo>
                    <a:pt x="303366" y="0"/>
                  </a:lnTo>
                  <a:lnTo>
                    <a:pt x="303366" y="1079823"/>
                  </a:lnTo>
                  <a:lnTo>
                    <a:pt x="0" y="1079823"/>
                  </a:lnTo>
                  <a:close/>
                </a:path>
              </a:pathLst>
            </a:custGeom>
            <a:solidFill>
              <a:srgbClr val="0A213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57150"/>
              <a:ext cx="303366" cy="11369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1" name="Freeform 31"/>
          <p:cNvSpPr/>
          <p:nvPr/>
        </p:nvSpPr>
        <p:spPr>
          <a:xfrm>
            <a:off x="-3093032" y="-2863169"/>
            <a:ext cx="5188339" cy="6908095"/>
          </a:xfrm>
          <a:custGeom>
            <a:avLst/>
            <a:gdLst/>
            <a:ahLst/>
            <a:cxnLst/>
            <a:rect l="l" t="t" r="r" b="b"/>
            <a:pathLst>
              <a:path w="5188339" h="6908095">
                <a:moveTo>
                  <a:pt x="0" y="0"/>
                </a:moveTo>
                <a:lnTo>
                  <a:pt x="5188339" y="0"/>
                </a:lnTo>
                <a:lnTo>
                  <a:pt x="5188339" y="6908095"/>
                </a:lnTo>
                <a:lnTo>
                  <a:pt x="0" y="690809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8857" r="-6136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2" name="Group 32"/>
          <p:cNvGrpSpPr/>
          <p:nvPr/>
        </p:nvGrpSpPr>
        <p:grpSpPr>
          <a:xfrm rot="5400000">
            <a:off x="1293246" y="-284034"/>
            <a:ext cx="8317078" cy="6712956"/>
            <a:chOff x="0" y="0"/>
            <a:chExt cx="468357" cy="378024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468357" cy="378024"/>
            </a:xfrm>
            <a:custGeom>
              <a:avLst/>
              <a:gdLst/>
              <a:ahLst/>
              <a:cxnLst/>
              <a:rect l="l" t="t" r="r" b="b"/>
              <a:pathLst>
                <a:path w="468357" h="378024">
                  <a:moveTo>
                    <a:pt x="0" y="0"/>
                  </a:moveTo>
                  <a:lnTo>
                    <a:pt x="468357" y="0"/>
                  </a:lnTo>
                  <a:lnTo>
                    <a:pt x="468357" y="378024"/>
                  </a:lnTo>
                  <a:lnTo>
                    <a:pt x="0" y="378024"/>
                  </a:lnTo>
                  <a:close/>
                </a:path>
              </a:pathLst>
            </a:custGeom>
            <a:solidFill>
              <a:srgbClr val="0A213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57150"/>
              <a:ext cx="468357" cy="4351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10949994" y="5522211"/>
            <a:ext cx="1755246" cy="919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7"/>
              </a:lnSpc>
            </a:pPr>
            <a:r>
              <a:rPr lang="en-US" sz="2767" b="1">
                <a:solidFill>
                  <a:srgbClr val="0B213D"/>
                </a:solidFill>
                <a:latin typeface="Poppins Bold"/>
                <a:ea typeface="Poppins Bold"/>
                <a:cs typeface="Poppins Bold"/>
                <a:sym typeface="Poppins Bold"/>
              </a:rPr>
              <a:t>5.</a:t>
            </a:r>
          </a:p>
          <a:p>
            <a:pPr algn="ctr">
              <a:lnSpc>
                <a:spcPts val="3597"/>
              </a:lnSpc>
            </a:pPr>
            <a:r>
              <a:rPr lang="en-US" sz="2767" b="1">
                <a:solidFill>
                  <a:srgbClr val="0B213D"/>
                </a:solidFill>
                <a:latin typeface="Poppins Bold"/>
                <a:ea typeface="Poppins Bold"/>
                <a:cs typeface="Poppins Bold"/>
                <a:sym typeface="Poppins Bold"/>
              </a:rPr>
              <a:t>PERMIT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0586776" y="3222861"/>
            <a:ext cx="2135594" cy="919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7"/>
              </a:lnSpc>
            </a:pPr>
            <a:r>
              <a:rPr lang="en-US" sz="2767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4. REVISIONS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5085565" y="2854054"/>
            <a:ext cx="1755246" cy="1189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44"/>
              </a:lnSpc>
            </a:pPr>
            <a:r>
              <a:rPr lang="en-US" sz="2767" b="1">
                <a:solidFill>
                  <a:srgbClr val="0B213D"/>
                </a:solidFill>
                <a:latin typeface="Poppins Bold"/>
                <a:ea typeface="Poppins Bold"/>
                <a:cs typeface="Poppins Bold"/>
                <a:sym typeface="Poppins Bold"/>
              </a:rPr>
              <a:t>3.</a:t>
            </a:r>
          </a:p>
          <a:p>
            <a:pPr algn="ctr">
              <a:lnSpc>
                <a:spcPts val="3044"/>
              </a:lnSpc>
            </a:pPr>
            <a:r>
              <a:rPr lang="en-US" sz="2767" b="1">
                <a:solidFill>
                  <a:srgbClr val="0B213D"/>
                </a:solidFill>
                <a:latin typeface="Poppins Bold"/>
                <a:ea typeface="Poppins Bold"/>
                <a:cs typeface="Poppins Bold"/>
                <a:sym typeface="Poppins Bold"/>
              </a:rPr>
              <a:t>PLAN REVIEW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4448934" y="5298813"/>
            <a:ext cx="3028507" cy="818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66"/>
              </a:lnSpc>
            </a:pPr>
            <a:r>
              <a:rPr lang="en-US" sz="2435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6. </a:t>
            </a:r>
          </a:p>
          <a:p>
            <a:pPr algn="ctr">
              <a:lnSpc>
                <a:spcPts val="3166"/>
              </a:lnSpc>
            </a:pPr>
            <a:r>
              <a:rPr lang="en-US" sz="2435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CONSTRUCTION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2592732" y="926833"/>
            <a:ext cx="5910731" cy="4934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57"/>
              </a:lnSpc>
            </a:pPr>
            <a:r>
              <a:rPr lang="en-US" sz="7428" b="1">
                <a:solidFill>
                  <a:srgbClr val="EEA31C"/>
                </a:solidFill>
                <a:latin typeface="Poppins Bold"/>
                <a:ea typeface="Poppins Bold"/>
                <a:cs typeface="Poppins Bold"/>
                <a:sym typeface="Poppins Bold"/>
              </a:rPr>
              <a:t>GETTING PERMISSION TO BUILD IS </a:t>
            </a:r>
            <a:r>
              <a:rPr lang="en-US" sz="7428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</a:t>
            </a:r>
            <a:r>
              <a:rPr lang="en-US" sz="7428" b="1">
                <a:solidFill>
                  <a:srgbClr val="EEA31C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7428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PROCESS</a:t>
            </a:r>
          </a:p>
        </p:txBody>
      </p:sp>
      <p:grpSp>
        <p:nvGrpSpPr>
          <p:cNvPr id="40" name="Group 40"/>
          <p:cNvGrpSpPr/>
          <p:nvPr/>
        </p:nvGrpSpPr>
        <p:grpSpPr>
          <a:xfrm>
            <a:off x="4612486" y="7639397"/>
            <a:ext cx="3890977" cy="2375380"/>
            <a:chOff x="0" y="0"/>
            <a:chExt cx="2051133" cy="1252184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2051133" cy="1252184"/>
            </a:xfrm>
            <a:custGeom>
              <a:avLst/>
              <a:gdLst/>
              <a:ahLst/>
              <a:cxnLst/>
              <a:rect l="l" t="t" r="r" b="b"/>
              <a:pathLst>
                <a:path w="2051133" h="1252184">
                  <a:moveTo>
                    <a:pt x="101475" y="0"/>
                  </a:moveTo>
                  <a:lnTo>
                    <a:pt x="1949658" y="0"/>
                  </a:lnTo>
                  <a:cubicBezTo>
                    <a:pt x="2005701" y="0"/>
                    <a:pt x="2051133" y="45432"/>
                    <a:pt x="2051133" y="101475"/>
                  </a:cubicBezTo>
                  <a:lnTo>
                    <a:pt x="2051133" y="1150709"/>
                  </a:lnTo>
                  <a:cubicBezTo>
                    <a:pt x="2051133" y="1177622"/>
                    <a:pt x="2040442" y="1203433"/>
                    <a:pt x="2021411" y="1222463"/>
                  </a:cubicBezTo>
                  <a:cubicBezTo>
                    <a:pt x="2002381" y="1241493"/>
                    <a:pt x="1976571" y="1252184"/>
                    <a:pt x="1949658" y="1252184"/>
                  </a:cubicBezTo>
                  <a:lnTo>
                    <a:pt x="101475" y="1252184"/>
                  </a:lnTo>
                  <a:cubicBezTo>
                    <a:pt x="45432" y="1252184"/>
                    <a:pt x="0" y="1206752"/>
                    <a:pt x="0" y="1150709"/>
                  </a:cubicBezTo>
                  <a:lnTo>
                    <a:pt x="0" y="101475"/>
                  </a:lnTo>
                  <a:cubicBezTo>
                    <a:pt x="0" y="74562"/>
                    <a:pt x="10691" y="48752"/>
                    <a:pt x="29721" y="29721"/>
                  </a:cubicBezTo>
                  <a:cubicBezTo>
                    <a:pt x="48752" y="10691"/>
                    <a:pt x="74562" y="0"/>
                    <a:pt x="101475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-66675"/>
              <a:ext cx="2051133" cy="13188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65"/>
                </a:lnSpc>
              </a:pPr>
              <a:endParaRPr/>
            </a:p>
          </p:txBody>
        </p:sp>
      </p:grpSp>
      <p:sp>
        <p:nvSpPr>
          <p:cNvPr id="43" name="Freeform 43"/>
          <p:cNvSpPr/>
          <p:nvPr/>
        </p:nvSpPr>
        <p:spPr>
          <a:xfrm>
            <a:off x="3888153" y="8248115"/>
            <a:ext cx="1221192" cy="1221192"/>
          </a:xfrm>
          <a:custGeom>
            <a:avLst/>
            <a:gdLst/>
            <a:ahLst/>
            <a:cxnLst/>
            <a:rect l="l" t="t" r="r" b="b"/>
            <a:pathLst>
              <a:path w="1221192" h="1221192">
                <a:moveTo>
                  <a:pt x="0" y="0"/>
                </a:moveTo>
                <a:lnTo>
                  <a:pt x="1221192" y="0"/>
                </a:lnTo>
                <a:lnTo>
                  <a:pt x="1221192" y="1221191"/>
                </a:lnTo>
                <a:lnTo>
                  <a:pt x="0" y="12211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4" name="Group 44"/>
          <p:cNvGrpSpPr/>
          <p:nvPr/>
        </p:nvGrpSpPr>
        <p:grpSpPr>
          <a:xfrm>
            <a:off x="9312631" y="7680030"/>
            <a:ext cx="5029973" cy="2294115"/>
            <a:chOff x="0" y="0"/>
            <a:chExt cx="2651556" cy="1209345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2651556" cy="1209345"/>
            </a:xfrm>
            <a:custGeom>
              <a:avLst/>
              <a:gdLst/>
              <a:ahLst/>
              <a:cxnLst/>
              <a:rect l="l" t="t" r="r" b="b"/>
              <a:pathLst>
                <a:path w="2651556" h="1209345">
                  <a:moveTo>
                    <a:pt x="78497" y="0"/>
                  </a:moveTo>
                  <a:lnTo>
                    <a:pt x="2573059" y="0"/>
                  </a:lnTo>
                  <a:cubicBezTo>
                    <a:pt x="2616412" y="0"/>
                    <a:pt x="2651556" y="35144"/>
                    <a:pt x="2651556" y="78497"/>
                  </a:cubicBezTo>
                  <a:lnTo>
                    <a:pt x="2651556" y="1130848"/>
                  </a:lnTo>
                  <a:cubicBezTo>
                    <a:pt x="2651556" y="1174201"/>
                    <a:pt x="2616412" y="1209345"/>
                    <a:pt x="2573059" y="1209345"/>
                  </a:cubicBezTo>
                  <a:lnTo>
                    <a:pt x="78497" y="1209345"/>
                  </a:lnTo>
                  <a:cubicBezTo>
                    <a:pt x="35144" y="1209345"/>
                    <a:pt x="0" y="1174201"/>
                    <a:pt x="0" y="1130848"/>
                  </a:cubicBezTo>
                  <a:lnTo>
                    <a:pt x="0" y="78497"/>
                  </a:lnTo>
                  <a:cubicBezTo>
                    <a:pt x="0" y="35144"/>
                    <a:pt x="35144" y="0"/>
                    <a:pt x="78497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-66675"/>
              <a:ext cx="2651556" cy="12760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65"/>
                </a:lnSpc>
              </a:pPr>
              <a:endParaRPr/>
            </a:p>
          </p:txBody>
        </p:sp>
      </p:grpSp>
      <p:sp>
        <p:nvSpPr>
          <p:cNvPr id="47" name="Freeform 47"/>
          <p:cNvSpPr/>
          <p:nvPr/>
        </p:nvSpPr>
        <p:spPr>
          <a:xfrm>
            <a:off x="9522491" y="8239647"/>
            <a:ext cx="1269874" cy="1238127"/>
          </a:xfrm>
          <a:custGeom>
            <a:avLst/>
            <a:gdLst/>
            <a:ahLst/>
            <a:cxnLst/>
            <a:rect l="l" t="t" r="r" b="b"/>
            <a:pathLst>
              <a:path w="1269874" h="1238127">
                <a:moveTo>
                  <a:pt x="0" y="0"/>
                </a:moveTo>
                <a:lnTo>
                  <a:pt x="1269873" y="0"/>
                </a:lnTo>
                <a:lnTo>
                  <a:pt x="1269873" y="1238127"/>
                </a:lnTo>
                <a:lnTo>
                  <a:pt x="0" y="12381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8" name="TextBox 48"/>
          <p:cNvSpPr txBox="1"/>
          <p:nvPr/>
        </p:nvSpPr>
        <p:spPr>
          <a:xfrm>
            <a:off x="5451785" y="7867038"/>
            <a:ext cx="3201493" cy="18629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29"/>
              </a:lnSpc>
              <a:spcBef>
                <a:spcPct val="0"/>
              </a:spcBef>
            </a:pPr>
            <a:r>
              <a:rPr lang="en-US" sz="2561" b="1">
                <a:solidFill>
                  <a:srgbClr val="13213C"/>
                </a:solidFill>
                <a:latin typeface="Poppins Bold"/>
                <a:ea typeface="Poppins Bold"/>
                <a:cs typeface="Poppins Bold"/>
                <a:sym typeface="Poppins Bold"/>
              </a:rPr>
              <a:t>How long does permitting take?</a:t>
            </a:r>
          </a:p>
          <a:p>
            <a:pPr algn="l">
              <a:lnSpc>
                <a:spcPts val="1346"/>
              </a:lnSpc>
              <a:spcBef>
                <a:spcPct val="0"/>
              </a:spcBef>
            </a:pPr>
            <a:endParaRPr lang="en-US" sz="2561" b="1">
              <a:solidFill>
                <a:srgbClr val="13213C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3329"/>
              </a:lnSpc>
              <a:spcBef>
                <a:spcPct val="0"/>
              </a:spcBef>
            </a:pPr>
            <a:r>
              <a:rPr lang="en-US" sz="2561" b="1">
                <a:solidFill>
                  <a:srgbClr val="13213C"/>
                </a:solidFill>
                <a:latin typeface="Poppins Bold"/>
                <a:ea typeface="Poppins Bold"/>
                <a:cs typeface="Poppins Bold"/>
                <a:sym typeface="Poppins Bold"/>
              </a:rPr>
              <a:t>Where might delays occur?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683144" y="7873429"/>
            <a:ext cx="2824324" cy="1944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66"/>
              </a:lnSpc>
            </a:pPr>
            <a:r>
              <a:rPr lang="en-US" sz="4294" b="1">
                <a:solidFill>
                  <a:srgbClr val="EFA41E"/>
                </a:solidFill>
                <a:latin typeface="Poppins Bold"/>
                <a:ea typeface="Poppins Bold"/>
                <a:cs typeface="Poppins Bold"/>
                <a:sym typeface="Poppins Bold"/>
              </a:rPr>
              <a:t>WHERE DOES THE TIME GO?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1089192" y="7944837"/>
            <a:ext cx="3002791" cy="17610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9"/>
              </a:lnSpc>
              <a:spcBef>
                <a:spcPct val="0"/>
              </a:spcBef>
            </a:pPr>
            <a:r>
              <a:rPr lang="en-US" sz="2578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THE CHALLENGE</a:t>
            </a:r>
          </a:p>
          <a:p>
            <a:pPr algn="l">
              <a:lnSpc>
                <a:spcPts val="1432"/>
              </a:lnSpc>
              <a:spcBef>
                <a:spcPct val="0"/>
              </a:spcBef>
            </a:pPr>
            <a:endParaRPr lang="en-US" sz="2578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895"/>
              </a:lnSpc>
            </a:pPr>
            <a:r>
              <a:rPr lang="en-US" sz="2454" b="1">
                <a:solidFill>
                  <a:srgbClr val="0B213D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Publicly available data isn't always publicly usable.</a:t>
            </a:r>
          </a:p>
        </p:txBody>
      </p:sp>
      <p:grpSp>
        <p:nvGrpSpPr>
          <p:cNvPr id="51" name="Group 51"/>
          <p:cNvGrpSpPr/>
          <p:nvPr/>
        </p:nvGrpSpPr>
        <p:grpSpPr>
          <a:xfrm>
            <a:off x="15085565" y="8419894"/>
            <a:ext cx="2610802" cy="1049412"/>
            <a:chOff x="0" y="0"/>
            <a:chExt cx="3481070" cy="1399217"/>
          </a:xfrm>
        </p:grpSpPr>
        <p:grpSp>
          <p:nvGrpSpPr>
            <p:cNvPr id="52" name="Group 52"/>
            <p:cNvGrpSpPr/>
            <p:nvPr/>
          </p:nvGrpSpPr>
          <p:grpSpPr>
            <a:xfrm>
              <a:off x="0" y="0"/>
              <a:ext cx="1399217" cy="1399217"/>
              <a:chOff x="0" y="0"/>
              <a:chExt cx="812800" cy="812800"/>
            </a:xfrm>
          </p:grpSpPr>
          <p:sp>
            <p:nvSpPr>
              <p:cNvPr id="53" name="Freeform 5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 l="-31337" t="-32537" r="-28492" b="-7713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4" name="TextBox 54"/>
            <p:cNvSpPr txBox="1"/>
            <p:nvPr/>
          </p:nvSpPr>
          <p:spPr>
            <a:xfrm>
              <a:off x="1435158" y="130099"/>
              <a:ext cx="2045911" cy="10000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70"/>
                </a:lnSpc>
              </a:pPr>
              <a:r>
                <a:rPr lang="en-US" sz="1948" b="1" spc="62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TOGETHER FOR HOMES</a:t>
              </a:r>
            </a:p>
            <a:p>
              <a:pPr algn="l">
                <a:lnSpc>
                  <a:spcPts val="2120"/>
                </a:lnSpc>
              </a:pPr>
              <a:r>
                <a:rPr lang="en-US" sz="1797" spc="84">
                  <a:solidFill>
                    <a:srgbClr val="FFFFFF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COALITION</a:t>
              </a:r>
            </a:p>
          </p:txBody>
        </p:sp>
      </p:grpSp>
      <p:sp>
        <p:nvSpPr>
          <p:cNvPr id="55" name="AutoShape 55"/>
          <p:cNvSpPr/>
          <p:nvPr/>
        </p:nvSpPr>
        <p:spPr>
          <a:xfrm>
            <a:off x="-208741" y="7089415"/>
            <a:ext cx="18496741" cy="0"/>
          </a:xfrm>
          <a:prstGeom prst="line">
            <a:avLst/>
          </a:prstGeom>
          <a:ln w="180975" cap="flat">
            <a:solidFill>
              <a:srgbClr val="EEA31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A3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173200" y="-514350"/>
            <a:ext cx="5788064" cy="13370318"/>
            <a:chOff x="0" y="0"/>
            <a:chExt cx="1524428" cy="352140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24428" cy="3521401"/>
            </a:xfrm>
            <a:custGeom>
              <a:avLst/>
              <a:gdLst/>
              <a:ahLst/>
              <a:cxnLst/>
              <a:rect l="l" t="t" r="r" b="b"/>
              <a:pathLst>
                <a:path w="1524428" h="3521401">
                  <a:moveTo>
                    <a:pt x="0" y="0"/>
                  </a:moveTo>
                  <a:lnTo>
                    <a:pt x="1524428" y="0"/>
                  </a:lnTo>
                  <a:lnTo>
                    <a:pt x="1524428" y="3521401"/>
                  </a:lnTo>
                  <a:lnTo>
                    <a:pt x="0" y="3521401"/>
                  </a:lnTo>
                  <a:close/>
                </a:path>
              </a:pathLst>
            </a:custGeom>
            <a:solidFill>
              <a:srgbClr val="04314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1524428" cy="35880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65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46903" y="4364120"/>
            <a:ext cx="3925505" cy="3925505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14904253" y="8733594"/>
            <a:ext cx="2610802" cy="1049412"/>
            <a:chOff x="0" y="0"/>
            <a:chExt cx="3481070" cy="1399217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1399217" cy="1399217"/>
              <a:chOff x="0" y="0"/>
              <a:chExt cx="812800" cy="8128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 l="-31337" t="-32537" r="-28492" b="-7713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1435158" y="130099"/>
              <a:ext cx="2045911" cy="10000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70"/>
                </a:lnSpc>
              </a:pPr>
              <a:r>
                <a:rPr lang="en-US" sz="1948" b="1" spc="62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TOGETHER FOR HOMES</a:t>
              </a:r>
            </a:p>
            <a:p>
              <a:pPr algn="l">
                <a:lnSpc>
                  <a:spcPts val="2120"/>
                </a:lnSpc>
              </a:pPr>
              <a:r>
                <a:rPr lang="en-US" sz="1797" spc="84">
                  <a:solidFill>
                    <a:srgbClr val="FFFFFF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COALITION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-559078" y="545913"/>
            <a:ext cx="14574028" cy="9237093"/>
          </a:xfrm>
          <a:custGeom>
            <a:avLst/>
            <a:gdLst/>
            <a:ahLst/>
            <a:cxnLst/>
            <a:rect l="l" t="t" r="r" b="b"/>
            <a:pathLst>
              <a:path w="14574028" h="9237093">
                <a:moveTo>
                  <a:pt x="0" y="0"/>
                </a:moveTo>
                <a:lnTo>
                  <a:pt x="14574028" y="0"/>
                </a:lnTo>
                <a:lnTo>
                  <a:pt x="14574028" y="9237093"/>
                </a:lnTo>
                <a:lnTo>
                  <a:pt x="0" y="92370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2519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4173200" y="1992191"/>
            <a:ext cx="4072909" cy="2330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07"/>
              </a:lnSpc>
            </a:pPr>
            <a:r>
              <a:rPr lang="en-US" sz="8006" b="1">
                <a:solidFill>
                  <a:srgbClr val="FBFBFC"/>
                </a:solidFill>
                <a:latin typeface="Poppins Bold"/>
                <a:ea typeface="Poppins Bold"/>
                <a:cs typeface="Poppins Bold"/>
                <a:sym typeface="Poppins Bold"/>
              </a:rPr>
              <a:t>SCAN</a:t>
            </a:r>
          </a:p>
          <a:p>
            <a:pPr algn="ctr">
              <a:lnSpc>
                <a:spcPts val="8807"/>
              </a:lnSpc>
            </a:pPr>
            <a:r>
              <a:rPr lang="en-US" sz="8006" b="1">
                <a:solidFill>
                  <a:srgbClr val="FBFBFC"/>
                </a:solidFill>
                <a:latin typeface="Poppins Bold"/>
                <a:ea typeface="Poppins Bold"/>
                <a:cs typeface="Poppins Bold"/>
                <a:sym typeface="Poppins Bold"/>
              </a:rPr>
              <a:t>HERE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3255" y="4558640"/>
            <a:ext cx="5539768" cy="2479499"/>
            <a:chOff x="0" y="0"/>
            <a:chExt cx="1841311" cy="8241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41311" cy="824137"/>
            </a:xfrm>
            <a:custGeom>
              <a:avLst/>
              <a:gdLst/>
              <a:ahLst/>
              <a:cxnLst/>
              <a:rect l="l" t="t" r="r" b="b"/>
              <a:pathLst>
                <a:path w="1841311" h="824137">
                  <a:moveTo>
                    <a:pt x="71273" y="0"/>
                  </a:moveTo>
                  <a:lnTo>
                    <a:pt x="1770038" y="0"/>
                  </a:lnTo>
                  <a:cubicBezTo>
                    <a:pt x="1809401" y="0"/>
                    <a:pt x="1841311" y="31910"/>
                    <a:pt x="1841311" y="71273"/>
                  </a:cubicBezTo>
                  <a:lnTo>
                    <a:pt x="1841311" y="752864"/>
                  </a:lnTo>
                  <a:cubicBezTo>
                    <a:pt x="1841311" y="771767"/>
                    <a:pt x="1833802" y="789895"/>
                    <a:pt x="1820435" y="803262"/>
                  </a:cubicBezTo>
                  <a:cubicBezTo>
                    <a:pt x="1807069" y="816628"/>
                    <a:pt x="1788940" y="824137"/>
                    <a:pt x="1770038" y="824137"/>
                  </a:cubicBezTo>
                  <a:lnTo>
                    <a:pt x="71273" y="824137"/>
                  </a:lnTo>
                  <a:cubicBezTo>
                    <a:pt x="31910" y="824137"/>
                    <a:pt x="0" y="792227"/>
                    <a:pt x="0" y="752864"/>
                  </a:cubicBezTo>
                  <a:lnTo>
                    <a:pt x="0" y="71273"/>
                  </a:lnTo>
                  <a:cubicBezTo>
                    <a:pt x="0" y="52370"/>
                    <a:pt x="7509" y="34242"/>
                    <a:pt x="20875" y="20875"/>
                  </a:cubicBezTo>
                  <a:cubicBezTo>
                    <a:pt x="34242" y="7509"/>
                    <a:pt x="52370" y="0"/>
                    <a:pt x="71273" y="0"/>
                  </a:cubicBezTo>
                  <a:close/>
                </a:path>
              </a:pathLst>
            </a:custGeom>
            <a:solidFill>
              <a:srgbClr val="08A2D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1841311" cy="8908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65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384350" y="542612"/>
            <a:ext cx="8335366" cy="2852730"/>
            <a:chOff x="0" y="0"/>
            <a:chExt cx="2770513" cy="94819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770513" cy="948192"/>
            </a:xfrm>
            <a:custGeom>
              <a:avLst/>
              <a:gdLst/>
              <a:ahLst/>
              <a:cxnLst/>
              <a:rect l="l" t="t" r="r" b="b"/>
              <a:pathLst>
                <a:path w="2770513" h="948192">
                  <a:moveTo>
                    <a:pt x="47369" y="0"/>
                  </a:moveTo>
                  <a:lnTo>
                    <a:pt x="2723144" y="0"/>
                  </a:lnTo>
                  <a:cubicBezTo>
                    <a:pt x="2735707" y="0"/>
                    <a:pt x="2747756" y="4991"/>
                    <a:pt x="2756639" y="13874"/>
                  </a:cubicBezTo>
                  <a:cubicBezTo>
                    <a:pt x="2765523" y="22757"/>
                    <a:pt x="2770513" y="34806"/>
                    <a:pt x="2770513" y="47369"/>
                  </a:cubicBezTo>
                  <a:lnTo>
                    <a:pt x="2770513" y="900823"/>
                  </a:lnTo>
                  <a:cubicBezTo>
                    <a:pt x="2770513" y="913386"/>
                    <a:pt x="2765523" y="925435"/>
                    <a:pt x="2756639" y="934318"/>
                  </a:cubicBezTo>
                  <a:cubicBezTo>
                    <a:pt x="2747756" y="943201"/>
                    <a:pt x="2735707" y="948192"/>
                    <a:pt x="2723144" y="948192"/>
                  </a:cubicBezTo>
                  <a:lnTo>
                    <a:pt x="47369" y="948192"/>
                  </a:lnTo>
                  <a:cubicBezTo>
                    <a:pt x="34806" y="948192"/>
                    <a:pt x="22757" y="943201"/>
                    <a:pt x="13874" y="934318"/>
                  </a:cubicBezTo>
                  <a:cubicBezTo>
                    <a:pt x="4991" y="925435"/>
                    <a:pt x="0" y="913386"/>
                    <a:pt x="0" y="900823"/>
                  </a:cubicBezTo>
                  <a:lnTo>
                    <a:pt x="0" y="47369"/>
                  </a:lnTo>
                  <a:cubicBezTo>
                    <a:pt x="0" y="34806"/>
                    <a:pt x="4991" y="22757"/>
                    <a:pt x="13874" y="13874"/>
                  </a:cubicBezTo>
                  <a:cubicBezTo>
                    <a:pt x="22757" y="4991"/>
                    <a:pt x="34806" y="0"/>
                    <a:pt x="47369" y="0"/>
                  </a:cubicBezTo>
                  <a:close/>
                </a:path>
              </a:pathLst>
            </a:custGeom>
            <a:solidFill>
              <a:srgbClr val="0A213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2770513" cy="10148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65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305448" y="4558640"/>
            <a:ext cx="5327496" cy="2479499"/>
            <a:chOff x="0" y="0"/>
            <a:chExt cx="1770756" cy="82413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770756" cy="824137"/>
            </a:xfrm>
            <a:custGeom>
              <a:avLst/>
              <a:gdLst/>
              <a:ahLst/>
              <a:cxnLst/>
              <a:rect l="l" t="t" r="r" b="b"/>
              <a:pathLst>
                <a:path w="1770756" h="824137">
                  <a:moveTo>
                    <a:pt x="74113" y="0"/>
                  </a:moveTo>
                  <a:lnTo>
                    <a:pt x="1696643" y="0"/>
                  </a:lnTo>
                  <a:cubicBezTo>
                    <a:pt x="1716299" y="0"/>
                    <a:pt x="1735150" y="7808"/>
                    <a:pt x="1749049" y="21707"/>
                  </a:cubicBezTo>
                  <a:cubicBezTo>
                    <a:pt x="1762948" y="35606"/>
                    <a:pt x="1770756" y="54457"/>
                    <a:pt x="1770756" y="74113"/>
                  </a:cubicBezTo>
                  <a:lnTo>
                    <a:pt x="1770756" y="750024"/>
                  </a:lnTo>
                  <a:cubicBezTo>
                    <a:pt x="1770756" y="769680"/>
                    <a:pt x="1762948" y="788531"/>
                    <a:pt x="1749049" y="802430"/>
                  </a:cubicBezTo>
                  <a:cubicBezTo>
                    <a:pt x="1735150" y="816329"/>
                    <a:pt x="1716299" y="824137"/>
                    <a:pt x="1696643" y="824137"/>
                  </a:cubicBezTo>
                  <a:lnTo>
                    <a:pt x="74113" y="824137"/>
                  </a:lnTo>
                  <a:cubicBezTo>
                    <a:pt x="54457" y="824137"/>
                    <a:pt x="35606" y="816329"/>
                    <a:pt x="21707" y="802430"/>
                  </a:cubicBezTo>
                  <a:cubicBezTo>
                    <a:pt x="7808" y="788531"/>
                    <a:pt x="0" y="769680"/>
                    <a:pt x="0" y="750024"/>
                  </a:cubicBezTo>
                  <a:lnTo>
                    <a:pt x="0" y="74113"/>
                  </a:lnTo>
                  <a:cubicBezTo>
                    <a:pt x="0" y="54457"/>
                    <a:pt x="7808" y="35606"/>
                    <a:pt x="21707" y="21707"/>
                  </a:cubicBezTo>
                  <a:cubicBezTo>
                    <a:pt x="35606" y="7808"/>
                    <a:pt x="54457" y="0"/>
                    <a:pt x="74113" y="0"/>
                  </a:cubicBezTo>
                  <a:close/>
                </a:path>
              </a:pathLst>
            </a:custGeom>
            <a:solidFill>
              <a:srgbClr val="EEA31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1770756" cy="8908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65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109194" y="4557483"/>
            <a:ext cx="5610523" cy="2480656"/>
            <a:chOff x="0" y="0"/>
            <a:chExt cx="1864828" cy="82452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864828" cy="824522"/>
            </a:xfrm>
            <a:custGeom>
              <a:avLst/>
              <a:gdLst/>
              <a:ahLst/>
              <a:cxnLst/>
              <a:rect l="l" t="t" r="r" b="b"/>
              <a:pathLst>
                <a:path w="1864828" h="824522">
                  <a:moveTo>
                    <a:pt x="70375" y="0"/>
                  </a:moveTo>
                  <a:lnTo>
                    <a:pt x="1794454" y="0"/>
                  </a:lnTo>
                  <a:cubicBezTo>
                    <a:pt x="1833321" y="0"/>
                    <a:pt x="1864828" y="31508"/>
                    <a:pt x="1864828" y="70375"/>
                  </a:cubicBezTo>
                  <a:lnTo>
                    <a:pt x="1864828" y="754147"/>
                  </a:lnTo>
                  <a:cubicBezTo>
                    <a:pt x="1864828" y="772812"/>
                    <a:pt x="1857414" y="790712"/>
                    <a:pt x="1844216" y="803910"/>
                  </a:cubicBezTo>
                  <a:cubicBezTo>
                    <a:pt x="1831018" y="817107"/>
                    <a:pt x="1813118" y="824522"/>
                    <a:pt x="1794454" y="824522"/>
                  </a:cubicBezTo>
                  <a:lnTo>
                    <a:pt x="70375" y="824522"/>
                  </a:lnTo>
                  <a:cubicBezTo>
                    <a:pt x="51710" y="824522"/>
                    <a:pt x="33810" y="817107"/>
                    <a:pt x="20612" y="803910"/>
                  </a:cubicBezTo>
                  <a:cubicBezTo>
                    <a:pt x="7414" y="790712"/>
                    <a:pt x="0" y="772812"/>
                    <a:pt x="0" y="754147"/>
                  </a:cubicBezTo>
                  <a:lnTo>
                    <a:pt x="0" y="70375"/>
                  </a:lnTo>
                  <a:cubicBezTo>
                    <a:pt x="0" y="51710"/>
                    <a:pt x="7414" y="33810"/>
                    <a:pt x="20612" y="20612"/>
                  </a:cubicBezTo>
                  <a:cubicBezTo>
                    <a:pt x="33810" y="7414"/>
                    <a:pt x="51710" y="0"/>
                    <a:pt x="70375" y="0"/>
                  </a:cubicBezTo>
                  <a:close/>
                </a:path>
              </a:pathLst>
            </a:custGeom>
            <a:solidFill>
              <a:srgbClr val="08A2D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66675"/>
              <a:ext cx="1864828" cy="8911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65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6130748" y="7981525"/>
            <a:ext cx="6026504" cy="1958614"/>
          </a:xfrm>
          <a:custGeom>
            <a:avLst/>
            <a:gdLst/>
            <a:ahLst/>
            <a:cxnLst/>
            <a:rect l="l" t="t" r="r" b="b"/>
            <a:pathLst>
              <a:path w="6026504" h="1958614">
                <a:moveTo>
                  <a:pt x="0" y="0"/>
                </a:moveTo>
                <a:lnTo>
                  <a:pt x="6026504" y="0"/>
                </a:lnTo>
                <a:lnTo>
                  <a:pt x="6026504" y="1958613"/>
                </a:lnTo>
                <a:lnTo>
                  <a:pt x="0" y="19586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14576602" y="8481278"/>
            <a:ext cx="3206298" cy="1218678"/>
          </a:xfrm>
          <a:custGeom>
            <a:avLst/>
            <a:gdLst/>
            <a:ahLst/>
            <a:cxnLst/>
            <a:rect l="l" t="t" r="r" b="b"/>
            <a:pathLst>
              <a:path w="3206298" h="1218678">
                <a:moveTo>
                  <a:pt x="0" y="0"/>
                </a:moveTo>
                <a:lnTo>
                  <a:pt x="3206298" y="0"/>
                </a:lnTo>
                <a:lnTo>
                  <a:pt x="3206298" y="1218679"/>
                </a:lnTo>
                <a:lnTo>
                  <a:pt x="0" y="12186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5072" b="-2526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 rot="-1644660">
            <a:off x="6305912" y="5288275"/>
            <a:ext cx="1537649" cy="1137860"/>
          </a:xfrm>
          <a:custGeom>
            <a:avLst/>
            <a:gdLst/>
            <a:ahLst/>
            <a:cxnLst/>
            <a:rect l="l" t="t" r="r" b="b"/>
            <a:pathLst>
              <a:path w="1537649" h="1137860">
                <a:moveTo>
                  <a:pt x="0" y="0"/>
                </a:moveTo>
                <a:lnTo>
                  <a:pt x="1537649" y="0"/>
                </a:lnTo>
                <a:lnTo>
                  <a:pt x="1537649" y="1137860"/>
                </a:lnTo>
                <a:lnTo>
                  <a:pt x="0" y="11378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TextBox 17"/>
          <p:cNvSpPr txBox="1"/>
          <p:nvPr/>
        </p:nvSpPr>
        <p:spPr>
          <a:xfrm>
            <a:off x="7828661" y="4729239"/>
            <a:ext cx="3804283" cy="2053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16"/>
              </a:lnSpc>
            </a:pPr>
            <a:r>
              <a:rPr lang="en-US" sz="3567" b="1">
                <a:solidFill>
                  <a:srgbClr val="0F213D"/>
                </a:solidFill>
                <a:latin typeface="Poppins Bold"/>
                <a:ea typeface="Poppins Bold"/>
                <a:cs typeface="Poppins Bold"/>
                <a:sym typeface="Poppins Bold"/>
              </a:rPr>
              <a:t>DEVELOPMENT TRENDS</a:t>
            </a:r>
          </a:p>
          <a:p>
            <a:pPr algn="l">
              <a:lnSpc>
                <a:spcPts val="3711"/>
              </a:lnSpc>
            </a:pPr>
            <a:r>
              <a:rPr lang="en-US" sz="3067">
                <a:solidFill>
                  <a:srgbClr val="0F213D"/>
                </a:solidFill>
                <a:latin typeface="Poppins"/>
                <a:ea typeface="Poppins"/>
                <a:cs typeface="Poppins"/>
                <a:sym typeface="Poppins"/>
              </a:rPr>
              <a:t>How does activity change over time?</a:t>
            </a:r>
          </a:p>
        </p:txBody>
      </p:sp>
      <p:sp>
        <p:nvSpPr>
          <p:cNvPr id="18" name="Freeform 18"/>
          <p:cNvSpPr/>
          <p:nvPr/>
        </p:nvSpPr>
        <p:spPr>
          <a:xfrm rot="-1644660">
            <a:off x="6248762" y="5261804"/>
            <a:ext cx="1537649" cy="1137860"/>
          </a:xfrm>
          <a:custGeom>
            <a:avLst/>
            <a:gdLst/>
            <a:ahLst/>
            <a:cxnLst/>
            <a:rect l="l" t="t" r="r" b="b"/>
            <a:pathLst>
              <a:path w="1537649" h="1137860">
                <a:moveTo>
                  <a:pt x="0" y="0"/>
                </a:moveTo>
                <a:lnTo>
                  <a:pt x="1537649" y="0"/>
                </a:lnTo>
                <a:lnTo>
                  <a:pt x="1537649" y="1137860"/>
                </a:lnTo>
                <a:lnTo>
                  <a:pt x="0" y="11378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6183" y="7794569"/>
            <a:ext cx="2243468" cy="2243468"/>
          </a:xfrm>
          <a:prstGeom prst="rect">
            <a:avLst/>
          </a:prstGeom>
        </p:spPr>
      </p:pic>
      <p:sp>
        <p:nvSpPr>
          <p:cNvPr id="20" name="Freeform 20"/>
          <p:cNvSpPr/>
          <p:nvPr/>
        </p:nvSpPr>
        <p:spPr>
          <a:xfrm>
            <a:off x="528495" y="4955247"/>
            <a:ext cx="1685127" cy="1685127"/>
          </a:xfrm>
          <a:custGeom>
            <a:avLst/>
            <a:gdLst/>
            <a:ahLst/>
            <a:cxnLst/>
            <a:rect l="l" t="t" r="r" b="b"/>
            <a:pathLst>
              <a:path w="1685127" h="1685127">
                <a:moveTo>
                  <a:pt x="0" y="0"/>
                </a:moveTo>
                <a:lnTo>
                  <a:pt x="1685127" y="0"/>
                </a:lnTo>
                <a:lnTo>
                  <a:pt x="1685127" y="1685128"/>
                </a:lnTo>
                <a:lnTo>
                  <a:pt x="0" y="16851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9695778" y="947465"/>
            <a:ext cx="2461474" cy="2043023"/>
          </a:xfrm>
          <a:custGeom>
            <a:avLst/>
            <a:gdLst/>
            <a:ahLst/>
            <a:cxnLst/>
            <a:rect l="l" t="t" r="r" b="b"/>
            <a:pathLst>
              <a:path w="2461474" h="2043023">
                <a:moveTo>
                  <a:pt x="0" y="0"/>
                </a:moveTo>
                <a:lnTo>
                  <a:pt x="2461474" y="0"/>
                </a:lnTo>
                <a:lnTo>
                  <a:pt x="2461474" y="2043023"/>
                </a:lnTo>
                <a:lnTo>
                  <a:pt x="0" y="20430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Freeform 22"/>
          <p:cNvSpPr/>
          <p:nvPr/>
        </p:nvSpPr>
        <p:spPr>
          <a:xfrm rot="5400000">
            <a:off x="12017161" y="5392436"/>
            <a:ext cx="1827179" cy="767415"/>
          </a:xfrm>
          <a:custGeom>
            <a:avLst/>
            <a:gdLst/>
            <a:ahLst/>
            <a:cxnLst/>
            <a:rect l="l" t="t" r="r" b="b"/>
            <a:pathLst>
              <a:path w="1827179" h="767415">
                <a:moveTo>
                  <a:pt x="0" y="0"/>
                </a:moveTo>
                <a:lnTo>
                  <a:pt x="1827178" y="0"/>
                </a:lnTo>
                <a:lnTo>
                  <a:pt x="1827178" y="767415"/>
                </a:lnTo>
                <a:lnTo>
                  <a:pt x="0" y="7674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3" name="TextBox 23"/>
          <p:cNvSpPr txBox="1"/>
          <p:nvPr/>
        </p:nvSpPr>
        <p:spPr>
          <a:xfrm>
            <a:off x="715846" y="858185"/>
            <a:ext cx="7700586" cy="2605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83"/>
              </a:lnSpc>
            </a:pPr>
            <a:r>
              <a:rPr lang="en-US" sz="9781" b="1">
                <a:solidFill>
                  <a:srgbClr val="0B213D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WHAT CAN </a:t>
            </a:r>
            <a:r>
              <a:rPr lang="en-US" sz="9781" b="1">
                <a:solidFill>
                  <a:srgbClr val="EEA31B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WE LEARN?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445656" y="4729239"/>
            <a:ext cx="3497842" cy="2034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16"/>
              </a:lnSpc>
            </a:pPr>
            <a:r>
              <a:rPr lang="en-US" sz="3567" b="1">
                <a:solidFill>
                  <a:srgbClr val="0B213D"/>
                </a:solidFill>
                <a:latin typeface="Poppins Bold"/>
                <a:ea typeface="Poppins Bold"/>
                <a:cs typeface="Poppins Bold"/>
                <a:sym typeface="Poppins Bold"/>
              </a:rPr>
              <a:t>PERMIT</a:t>
            </a:r>
          </a:p>
          <a:p>
            <a:pPr algn="l">
              <a:lnSpc>
                <a:spcPts val="4316"/>
              </a:lnSpc>
            </a:pPr>
            <a:r>
              <a:rPr lang="en-US" sz="3567" b="1">
                <a:solidFill>
                  <a:srgbClr val="0B213D"/>
                </a:solidFill>
                <a:latin typeface="Poppins Bold"/>
                <a:ea typeface="Poppins Bold"/>
                <a:cs typeface="Poppins Bold"/>
                <a:sym typeface="Poppins Bold"/>
              </a:rPr>
              <a:t>TIMELINES</a:t>
            </a:r>
          </a:p>
          <a:p>
            <a:pPr algn="l">
              <a:lnSpc>
                <a:spcPts val="3629"/>
              </a:lnSpc>
            </a:pPr>
            <a:r>
              <a:rPr lang="en-US" sz="3000">
                <a:solidFill>
                  <a:srgbClr val="0B213D"/>
                </a:solidFill>
                <a:latin typeface="Poppins"/>
                <a:ea typeface="Poppins"/>
                <a:cs typeface="Poppins"/>
                <a:sym typeface="Poppins"/>
              </a:rPr>
              <a:t>How long does the process take?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2432742" y="1148351"/>
            <a:ext cx="4878494" cy="15102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16"/>
              </a:lnSpc>
            </a:pPr>
            <a:r>
              <a:rPr lang="en-US" sz="3567" b="1">
                <a:solidFill>
                  <a:srgbClr val="EEA31B"/>
                </a:solidFill>
                <a:latin typeface="Poppins Bold"/>
                <a:ea typeface="Poppins Bold"/>
                <a:cs typeface="Poppins Bold"/>
                <a:sym typeface="Poppins Bold"/>
              </a:rPr>
              <a:t>PROJECT ACTIVITY</a:t>
            </a:r>
          </a:p>
          <a:p>
            <a:pPr algn="l">
              <a:lnSpc>
                <a:spcPts val="3711"/>
              </a:lnSpc>
            </a:pPr>
            <a:r>
              <a:rPr lang="en-US" sz="3067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What housing projects are moving forward?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3571431" y="4729239"/>
            <a:ext cx="4878494" cy="20531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16"/>
              </a:lnSpc>
            </a:pPr>
            <a:r>
              <a:rPr lang="en-US" sz="3567" b="1">
                <a:solidFill>
                  <a:srgbClr val="0B213D"/>
                </a:solidFill>
                <a:latin typeface="Poppins Bold"/>
                <a:ea typeface="Poppins Bold"/>
                <a:cs typeface="Poppins Bold"/>
                <a:sym typeface="Poppins Bold"/>
              </a:rPr>
              <a:t>POTENTIAL BOTTLENECKS</a:t>
            </a:r>
          </a:p>
          <a:p>
            <a:pPr algn="l">
              <a:lnSpc>
                <a:spcPts val="3711"/>
              </a:lnSpc>
            </a:pPr>
            <a:r>
              <a:rPr lang="en-US" sz="3067">
                <a:solidFill>
                  <a:srgbClr val="0B213D"/>
                </a:solidFill>
                <a:latin typeface="Poppins"/>
                <a:ea typeface="Poppins"/>
                <a:cs typeface="Poppins"/>
                <a:sym typeface="Poppins"/>
              </a:rPr>
              <a:t>WHERE should we investigate further??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28495" y="8054355"/>
            <a:ext cx="3332544" cy="1743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77"/>
              </a:lnSpc>
            </a:pPr>
            <a:r>
              <a:rPr lang="en-US" sz="5979" b="1">
                <a:solidFill>
                  <a:srgbClr val="EFA41E"/>
                </a:solidFill>
                <a:latin typeface="Poppins Bold"/>
                <a:ea typeface="Poppins Bold"/>
                <a:cs typeface="Poppins Bold"/>
                <a:sym typeface="Poppins Bold"/>
              </a:rPr>
              <a:t>SCAN</a:t>
            </a:r>
          </a:p>
          <a:p>
            <a:pPr algn="l">
              <a:lnSpc>
                <a:spcPts val="6577"/>
              </a:lnSpc>
            </a:pPr>
            <a:r>
              <a:rPr lang="en-US" sz="5979" b="1">
                <a:solidFill>
                  <a:srgbClr val="EFA41E"/>
                </a:solidFill>
                <a:latin typeface="Poppins Bold"/>
                <a:ea typeface="Poppins Bold"/>
                <a:cs typeface="Poppins Bold"/>
                <a:sym typeface="Poppins Bold"/>
              </a:rPr>
              <a:t>HERE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1371058" y="3511368"/>
            <a:ext cx="2732676" cy="104297"/>
            <a:chOff x="0" y="0"/>
            <a:chExt cx="719717" cy="27469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719717" cy="27469"/>
            </a:xfrm>
            <a:custGeom>
              <a:avLst/>
              <a:gdLst/>
              <a:ahLst/>
              <a:cxnLst/>
              <a:rect l="l" t="t" r="r" b="b"/>
              <a:pathLst>
                <a:path w="719717" h="27469">
                  <a:moveTo>
                    <a:pt x="13735" y="0"/>
                  </a:moveTo>
                  <a:lnTo>
                    <a:pt x="705982" y="0"/>
                  </a:lnTo>
                  <a:cubicBezTo>
                    <a:pt x="709625" y="0"/>
                    <a:pt x="713119" y="1447"/>
                    <a:pt x="715694" y="4023"/>
                  </a:cubicBezTo>
                  <a:cubicBezTo>
                    <a:pt x="718270" y="6599"/>
                    <a:pt x="719717" y="10092"/>
                    <a:pt x="719717" y="13735"/>
                  </a:cubicBezTo>
                  <a:lnTo>
                    <a:pt x="719717" y="13735"/>
                  </a:lnTo>
                  <a:cubicBezTo>
                    <a:pt x="719717" y="21320"/>
                    <a:pt x="713568" y="27469"/>
                    <a:pt x="705982" y="27469"/>
                  </a:cubicBezTo>
                  <a:lnTo>
                    <a:pt x="13735" y="27469"/>
                  </a:lnTo>
                  <a:cubicBezTo>
                    <a:pt x="10092" y="27469"/>
                    <a:pt x="6599" y="26022"/>
                    <a:pt x="4023" y="23446"/>
                  </a:cubicBezTo>
                  <a:cubicBezTo>
                    <a:pt x="1447" y="20871"/>
                    <a:pt x="0" y="17377"/>
                    <a:pt x="0" y="13735"/>
                  </a:cubicBezTo>
                  <a:lnTo>
                    <a:pt x="0" y="13735"/>
                  </a:lnTo>
                  <a:cubicBezTo>
                    <a:pt x="0" y="10092"/>
                    <a:pt x="1447" y="6599"/>
                    <a:pt x="4023" y="4023"/>
                  </a:cubicBezTo>
                  <a:cubicBezTo>
                    <a:pt x="6599" y="1447"/>
                    <a:pt x="10092" y="0"/>
                    <a:pt x="13735" y="0"/>
                  </a:cubicBezTo>
                  <a:close/>
                </a:path>
              </a:pathLst>
            </a:custGeom>
            <a:solidFill>
              <a:srgbClr val="EEA31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66675"/>
              <a:ext cx="719717" cy="941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65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1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17268" y="-576191"/>
            <a:ext cx="5718881" cy="11206376"/>
            <a:chOff x="0" y="0"/>
            <a:chExt cx="1900845" cy="372478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00845" cy="3724781"/>
            </a:xfrm>
            <a:custGeom>
              <a:avLst/>
              <a:gdLst/>
              <a:ahLst/>
              <a:cxnLst/>
              <a:rect l="l" t="t" r="r" b="b"/>
              <a:pathLst>
                <a:path w="1900845" h="3724781">
                  <a:moveTo>
                    <a:pt x="69041" y="0"/>
                  </a:moveTo>
                  <a:lnTo>
                    <a:pt x="1831804" y="0"/>
                  </a:lnTo>
                  <a:cubicBezTo>
                    <a:pt x="1869934" y="0"/>
                    <a:pt x="1900845" y="30911"/>
                    <a:pt x="1900845" y="69041"/>
                  </a:cubicBezTo>
                  <a:lnTo>
                    <a:pt x="1900845" y="3655740"/>
                  </a:lnTo>
                  <a:cubicBezTo>
                    <a:pt x="1900845" y="3693870"/>
                    <a:pt x="1869934" y="3724781"/>
                    <a:pt x="1831804" y="3724781"/>
                  </a:cubicBezTo>
                  <a:lnTo>
                    <a:pt x="69041" y="3724781"/>
                  </a:lnTo>
                  <a:cubicBezTo>
                    <a:pt x="30911" y="3724781"/>
                    <a:pt x="0" y="3693870"/>
                    <a:pt x="0" y="3655740"/>
                  </a:cubicBezTo>
                  <a:lnTo>
                    <a:pt x="0" y="69041"/>
                  </a:lnTo>
                  <a:cubicBezTo>
                    <a:pt x="0" y="30911"/>
                    <a:pt x="30911" y="0"/>
                    <a:pt x="69041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1900845" cy="37914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65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190" y="8005811"/>
            <a:ext cx="1950559" cy="1950559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754933" y="5164735"/>
            <a:ext cx="2732676" cy="104297"/>
            <a:chOff x="0" y="0"/>
            <a:chExt cx="719717" cy="2746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19717" cy="27469"/>
            </a:xfrm>
            <a:custGeom>
              <a:avLst/>
              <a:gdLst/>
              <a:ahLst/>
              <a:cxnLst/>
              <a:rect l="l" t="t" r="r" b="b"/>
              <a:pathLst>
                <a:path w="719717" h="27469">
                  <a:moveTo>
                    <a:pt x="13735" y="0"/>
                  </a:moveTo>
                  <a:lnTo>
                    <a:pt x="705982" y="0"/>
                  </a:lnTo>
                  <a:cubicBezTo>
                    <a:pt x="709625" y="0"/>
                    <a:pt x="713119" y="1447"/>
                    <a:pt x="715694" y="4023"/>
                  </a:cubicBezTo>
                  <a:cubicBezTo>
                    <a:pt x="718270" y="6599"/>
                    <a:pt x="719717" y="10092"/>
                    <a:pt x="719717" y="13735"/>
                  </a:cubicBezTo>
                  <a:lnTo>
                    <a:pt x="719717" y="13735"/>
                  </a:lnTo>
                  <a:cubicBezTo>
                    <a:pt x="719717" y="21320"/>
                    <a:pt x="713568" y="27469"/>
                    <a:pt x="705982" y="27469"/>
                  </a:cubicBezTo>
                  <a:lnTo>
                    <a:pt x="13735" y="27469"/>
                  </a:lnTo>
                  <a:cubicBezTo>
                    <a:pt x="10092" y="27469"/>
                    <a:pt x="6599" y="26022"/>
                    <a:pt x="4023" y="23446"/>
                  </a:cubicBezTo>
                  <a:cubicBezTo>
                    <a:pt x="1447" y="20871"/>
                    <a:pt x="0" y="17377"/>
                    <a:pt x="0" y="13735"/>
                  </a:cubicBezTo>
                  <a:lnTo>
                    <a:pt x="0" y="13735"/>
                  </a:lnTo>
                  <a:cubicBezTo>
                    <a:pt x="0" y="10092"/>
                    <a:pt x="1447" y="6599"/>
                    <a:pt x="4023" y="4023"/>
                  </a:cubicBezTo>
                  <a:cubicBezTo>
                    <a:pt x="6599" y="1447"/>
                    <a:pt x="10092" y="0"/>
                    <a:pt x="13735" y="0"/>
                  </a:cubicBezTo>
                  <a:close/>
                </a:path>
              </a:pathLst>
            </a:custGeom>
            <a:solidFill>
              <a:srgbClr val="EEA31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719717" cy="941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3165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19291" y="2299070"/>
            <a:ext cx="4032319" cy="2562010"/>
            <a:chOff x="0" y="0"/>
            <a:chExt cx="1340264" cy="85156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40264" cy="851562"/>
            </a:xfrm>
            <a:custGeom>
              <a:avLst/>
              <a:gdLst/>
              <a:ahLst/>
              <a:cxnLst/>
              <a:rect l="l" t="t" r="r" b="b"/>
              <a:pathLst>
                <a:path w="1340264" h="851562">
                  <a:moveTo>
                    <a:pt x="97918" y="0"/>
                  </a:moveTo>
                  <a:lnTo>
                    <a:pt x="1242346" y="0"/>
                  </a:lnTo>
                  <a:cubicBezTo>
                    <a:pt x="1296425" y="0"/>
                    <a:pt x="1340264" y="43840"/>
                    <a:pt x="1340264" y="97918"/>
                  </a:cubicBezTo>
                  <a:lnTo>
                    <a:pt x="1340264" y="753644"/>
                  </a:lnTo>
                  <a:cubicBezTo>
                    <a:pt x="1340264" y="807723"/>
                    <a:pt x="1296425" y="851562"/>
                    <a:pt x="1242346" y="851562"/>
                  </a:cubicBezTo>
                  <a:lnTo>
                    <a:pt x="97918" y="851562"/>
                  </a:lnTo>
                  <a:cubicBezTo>
                    <a:pt x="71949" y="851562"/>
                    <a:pt x="47043" y="841246"/>
                    <a:pt x="28680" y="822883"/>
                  </a:cubicBezTo>
                  <a:cubicBezTo>
                    <a:pt x="10316" y="804519"/>
                    <a:pt x="0" y="779613"/>
                    <a:pt x="0" y="753644"/>
                  </a:cubicBezTo>
                  <a:lnTo>
                    <a:pt x="0" y="97918"/>
                  </a:lnTo>
                  <a:cubicBezTo>
                    <a:pt x="0" y="43840"/>
                    <a:pt x="43840" y="0"/>
                    <a:pt x="97918" y="0"/>
                  </a:cubicBezTo>
                  <a:close/>
                </a:path>
              </a:pathLst>
            </a:custGeom>
            <a:solidFill>
              <a:srgbClr val="0A213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95250"/>
              <a:ext cx="1340264" cy="9468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61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0932717" y="6781018"/>
            <a:ext cx="4139063" cy="2197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7"/>
              </a:lnSpc>
            </a:pPr>
            <a:r>
              <a:rPr lang="en-US" sz="2925" b="1">
                <a:solidFill>
                  <a:srgbClr val="EFA41E"/>
                </a:solidFill>
                <a:latin typeface="Poppins Bold"/>
                <a:ea typeface="Poppins Bold"/>
                <a:cs typeface="Poppins Bold"/>
                <a:sym typeface="Poppins Bold"/>
              </a:rPr>
              <a:t>POLICYMAKERS &amp; CITY STAFF</a:t>
            </a:r>
          </a:p>
          <a:p>
            <a:pPr algn="l">
              <a:lnSpc>
                <a:spcPts val="1693"/>
              </a:lnSpc>
            </a:pPr>
            <a:endParaRPr lang="en-US" sz="2925" b="1">
              <a:solidFill>
                <a:srgbClr val="EFA41E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925"/>
              </a:lnSpc>
              <a:spcBef>
                <a:spcPct val="0"/>
              </a:spcBef>
            </a:pPr>
            <a:r>
              <a:rPr lang="en-US" sz="2925">
                <a:solidFill>
                  <a:srgbClr val="FBFBFC"/>
                </a:solidFill>
                <a:latin typeface="Poppins"/>
                <a:ea typeface="Poppins"/>
                <a:cs typeface="Poppins"/>
                <a:sym typeface="Poppins"/>
              </a:rPr>
              <a:t>Examine permit data and identify areas for further study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4648498" y="8733594"/>
            <a:ext cx="2610802" cy="1049412"/>
            <a:chOff x="0" y="0"/>
            <a:chExt cx="3481070" cy="1399217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1399217" cy="1399217"/>
              <a:chOff x="0" y="0"/>
              <a:chExt cx="812800" cy="8128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 l="-31337" t="-32537" r="-28492" b="-7713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6" name="TextBox 16"/>
            <p:cNvSpPr txBox="1"/>
            <p:nvPr/>
          </p:nvSpPr>
          <p:spPr>
            <a:xfrm>
              <a:off x="1435158" y="130099"/>
              <a:ext cx="2045911" cy="10000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70"/>
                </a:lnSpc>
              </a:pPr>
              <a:r>
                <a:rPr lang="en-US" sz="1948" b="1" spc="62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TOGETHER FOR HOMES</a:t>
              </a:r>
            </a:p>
            <a:p>
              <a:pPr algn="l">
                <a:lnSpc>
                  <a:spcPts val="2120"/>
                </a:lnSpc>
              </a:pPr>
              <a:r>
                <a:rPr lang="en-US" sz="1797" spc="84">
                  <a:solidFill>
                    <a:srgbClr val="FFFFFF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COALITION</a:t>
              </a:r>
            </a:p>
          </p:txBody>
        </p:sp>
      </p:grpSp>
      <p:sp>
        <p:nvSpPr>
          <p:cNvPr id="17" name="Freeform 17"/>
          <p:cNvSpPr/>
          <p:nvPr/>
        </p:nvSpPr>
        <p:spPr>
          <a:xfrm>
            <a:off x="11088243" y="315403"/>
            <a:ext cx="1348132" cy="1426595"/>
          </a:xfrm>
          <a:custGeom>
            <a:avLst/>
            <a:gdLst/>
            <a:ahLst/>
            <a:cxnLst/>
            <a:rect l="l" t="t" r="r" b="b"/>
            <a:pathLst>
              <a:path w="1348132" h="1426595">
                <a:moveTo>
                  <a:pt x="0" y="0"/>
                </a:moveTo>
                <a:lnTo>
                  <a:pt x="1348132" y="0"/>
                </a:lnTo>
                <a:lnTo>
                  <a:pt x="1348132" y="1426594"/>
                </a:lnTo>
                <a:lnTo>
                  <a:pt x="0" y="14265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14880865" y="1913786"/>
            <a:ext cx="1760691" cy="1743084"/>
          </a:xfrm>
          <a:custGeom>
            <a:avLst/>
            <a:gdLst/>
            <a:ahLst/>
            <a:cxnLst/>
            <a:rect l="l" t="t" r="r" b="b"/>
            <a:pathLst>
              <a:path w="1760691" h="1743084">
                <a:moveTo>
                  <a:pt x="0" y="0"/>
                </a:moveTo>
                <a:lnTo>
                  <a:pt x="1760691" y="0"/>
                </a:lnTo>
                <a:lnTo>
                  <a:pt x="1760691" y="1743084"/>
                </a:lnTo>
                <a:lnTo>
                  <a:pt x="0" y="17430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6019291" y="416511"/>
            <a:ext cx="2136332" cy="1495433"/>
          </a:xfrm>
          <a:custGeom>
            <a:avLst/>
            <a:gdLst/>
            <a:ahLst/>
            <a:cxnLst/>
            <a:rect l="l" t="t" r="r" b="b"/>
            <a:pathLst>
              <a:path w="2136332" h="1495433">
                <a:moveTo>
                  <a:pt x="0" y="0"/>
                </a:moveTo>
                <a:lnTo>
                  <a:pt x="2136332" y="0"/>
                </a:lnTo>
                <a:lnTo>
                  <a:pt x="2136332" y="1495432"/>
                </a:lnTo>
                <a:lnTo>
                  <a:pt x="0" y="14954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6019291" y="5130364"/>
            <a:ext cx="1461767" cy="1381370"/>
          </a:xfrm>
          <a:custGeom>
            <a:avLst/>
            <a:gdLst/>
            <a:ahLst/>
            <a:cxnLst/>
            <a:rect l="l" t="t" r="r" b="b"/>
            <a:pathLst>
              <a:path w="1461767" h="1381370">
                <a:moveTo>
                  <a:pt x="0" y="0"/>
                </a:moveTo>
                <a:lnTo>
                  <a:pt x="1461767" y="0"/>
                </a:lnTo>
                <a:lnTo>
                  <a:pt x="1461767" y="1381370"/>
                </a:lnTo>
                <a:lnTo>
                  <a:pt x="0" y="13813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10932717" y="5310123"/>
            <a:ext cx="1234149" cy="1184783"/>
          </a:xfrm>
          <a:custGeom>
            <a:avLst/>
            <a:gdLst/>
            <a:ahLst/>
            <a:cxnLst/>
            <a:rect l="l" t="t" r="r" b="b"/>
            <a:pathLst>
              <a:path w="1234149" h="1184783">
                <a:moveTo>
                  <a:pt x="0" y="0"/>
                </a:moveTo>
                <a:lnTo>
                  <a:pt x="1234149" y="0"/>
                </a:lnTo>
                <a:lnTo>
                  <a:pt x="1234149" y="1184783"/>
                </a:lnTo>
                <a:lnTo>
                  <a:pt x="0" y="11847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22"/>
          <p:cNvSpPr txBox="1"/>
          <p:nvPr/>
        </p:nvSpPr>
        <p:spPr>
          <a:xfrm>
            <a:off x="718745" y="1716645"/>
            <a:ext cx="4405196" cy="34041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23"/>
              </a:lnSpc>
            </a:pPr>
            <a:r>
              <a:rPr lang="en-US" sz="8710" b="1">
                <a:solidFill>
                  <a:srgbClr val="0F213D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WHO CAN</a:t>
            </a:r>
            <a:r>
              <a:rPr lang="en-US" sz="8710" b="1">
                <a:solidFill>
                  <a:srgbClr val="EEA31C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 USE IT?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518895" y="8093524"/>
            <a:ext cx="3409623" cy="1768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29"/>
              </a:lnSpc>
            </a:pPr>
            <a:r>
              <a:rPr lang="en-US" sz="6117" b="1">
                <a:solidFill>
                  <a:srgbClr val="EFA41E"/>
                </a:solidFill>
                <a:latin typeface="Poppins Bold"/>
                <a:ea typeface="Poppins Bold"/>
                <a:cs typeface="Poppins Bold"/>
                <a:sym typeface="Poppins Bold"/>
              </a:rPr>
              <a:t>SCAN</a:t>
            </a:r>
          </a:p>
          <a:p>
            <a:pPr algn="l">
              <a:lnSpc>
                <a:spcPts val="6729"/>
              </a:lnSpc>
            </a:pPr>
            <a:r>
              <a:rPr lang="en-US" sz="6117" b="1">
                <a:solidFill>
                  <a:srgbClr val="EFA41E"/>
                </a:solidFill>
                <a:latin typeface="Poppins Bold"/>
                <a:ea typeface="Poppins Bold"/>
                <a:cs typeface="Poppins Bold"/>
                <a:sym typeface="Poppins Bold"/>
              </a:rPr>
              <a:t>HERE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019291" y="2203820"/>
            <a:ext cx="4536476" cy="2025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  <a:spcBef>
                <a:spcPct val="0"/>
              </a:spcBef>
            </a:pPr>
            <a:r>
              <a:rPr lang="en-US" sz="3299" b="1">
                <a:solidFill>
                  <a:srgbClr val="EEA31C"/>
                </a:solidFill>
                <a:latin typeface="Poppins Bold"/>
                <a:ea typeface="Poppins Bold"/>
                <a:cs typeface="Poppins Bold"/>
                <a:sym typeface="Poppins Bold"/>
              </a:rPr>
              <a:t>RESIDENTS</a:t>
            </a:r>
          </a:p>
          <a:p>
            <a:pPr algn="l">
              <a:lnSpc>
                <a:spcPts val="2100"/>
              </a:lnSpc>
              <a:spcBef>
                <a:spcPct val="0"/>
              </a:spcBef>
            </a:pPr>
            <a:endParaRPr lang="en-US" sz="3299" b="1">
              <a:solidFill>
                <a:srgbClr val="EEA31C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871"/>
              </a:lnSpc>
            </a:pPr>
            <a:r>
              <a:rPr lang="en-US" sz="2900">
                <a:solidFill>
                  <a:srgbClr val="F7F6F5"/>
                </a:solidFill>
                <a:latin typeface="Poppins"/>
                <a:ea typeface="Poppins"/>
                <a:cs typeface="Poppins"/>
                <a:sym typeface="Poppins"/>
              </a:rPr>
              <a:t>Explore housing development in their neighborhood</a:t>
            </a:r>
            <a:r>
              <a:rPr lang="en-US" sz="2900">
                <a:solidFill>
                  <a:srgbClr val="0F213D"/>
                </a:solidFill>
                <a:latin typeface="Poppins"/>
                <a:ea typeface="Poppins"/>
                <a:cs typeface="Poppins"/>
                <a:sym typeface="Poppins"/>
              </a:rPr>
              <a:t>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4760986" y="4068866"/>
            <a:ext cx="3372235" cy="2501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1"/>
              </a:lnSpc>
            </a:pPr>
            <a:r>
              <a:rPr lang="en-US" sz="2925" b="1">
                <a:solidFill>
                  <a:srgbClr val="EEA31C"/>
                </a:solidFill>
                <a:latin typeface="Poppins Bold"/>
                <a:ea typeface="Poppins Bold"/>
                <a:cs typeface="Poppins Bold"/>
                <a:sym typeface="Poppins Bold"/>
              </a:rPr>
              <a:t>COMMUNITY ORGANIZATIONS &amp; ADVOCATES</a:t>
            </a:r>
          </a:p>
          <a:p>
            <a:pPr algn="l">
              <a:lnSpc>
                <a:spcPts val="1601"/>
              </a:lnSpc>
            </a:pPr>
            <a:endParaRPr lang="en-US" sz="2925" b="1">
              <a:solidFill>
                <a:srgbClr val="EEA31C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954"/>
              </a:lnSpc>
            </a:pPr>
            <a:r>
              <a:rPr lang="en-US" sz="2925">
                <a:solidFill>
                  <a:srgbClr val="F9FAF9"/>
                </a:solidFill>
                <a:latin typeface="Poppins"/>
                <a:ea typeface="Poppins"/>
                <a:cs typeface="Poppins"/>
                <a:sym typeface="Poppins"/>
              </a:rPr>
              <a:t>Support housing education and advocacy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019291" y="6790543"/>
            <a:ext cx="4167133" cy="2301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01"/>
              </a:lnSpc>
            </a:pPr>
            <a:r>
              <a:rPr lang="en-US" sz="2925" b="1">
                <a:solidFill>
                  <a:srgbClr val="EFA41E"/>
                </a:solidFill>
                <a:latin typeface="Poppins Bold"/>
                <a:ea typeface="Poppins Bold"/>
                <a:cs typeface="Poppins Bold"/>
                <a:sym typeface="Poppins Bold"/>
              </a:rPr>
              <a:t>DEVELOPERS &amp; HOUSING PROFESSIONALS</a:t>
            </a:r>
          </a:p>
          <a:p>
            <a:pPr algn="l">
              <a:lnSpc>
                <a:spcPts val="2695"/>
              </a:lnSpc>
              <a:spcBef>
                <a:spcPct val="0"/>
              </a:spcBef>
            </a:pPr>
            <a:endParaRPr lang="en-US" sz="2925" b="1">
              <a:solidFill>
                <a:srgbClr val="EFA41E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925"/>
              </a:lnSpc>
            </a:pPr>
            <a:r>
              <a:rPr lang="en-US" sz="2925">
                <a:solidFill>
                  <a:srgbClr val="F9FAF9"/>
                </a:solidFill>
                <a:latin typeface="Poppins"/>
                <a:ea typeface="Poppins"/>
                <a:cs typeface="Poppins"/>
                <a:sym typeface="Poppins"/>
              </a:rPr>
              <a:t>Explore permit activity and timelines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945905" y="2058058"/>
            <a:ext cx="3544434" cy="27743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06"/>
              </a:lnSpc>
            </a:pPr>
            <a:r>
              <a:rPr lang="en-US" sz="2925" b="1">
                <a:solidFill>
                  <a:srgbClr val="EFA41E"/>
                </a:solidFill>
                <a:latin typeface="Poppins Bold"/>
                <a:ea typeface="Poppins Bold"/>
                <a:cs typeface="Poppins Bold"/>
                <a:sym typeface="Poppins Bold"/>
              </a:rPr>
              <a:t>JOURNALISTS &amp; RESEARCHERS</a:t>
            </a:r>
          </a:p>
          <a:p>
            <a:pPr algn="l">
              <a:lnSpc>
                <a:spcPts val="3115"/>
              </a:lnSpc>
              <a:spcBef>
                <a:spcPct val="0"/>
              </a:spcBef>
            </a:pPr>
            <a:endParaRPr lang="en-US" sz="2925" b="1">
              <a:solidFill>
                <a:srgbClr val="EFA41E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925"/>
              </a:lnSpc>
            </a:pPr>
            <a:r>
              <a:rPr lang="en-US" sz="2925">
                <a:solidFill>
                  <a:srgbClr val="FBFBFC"/>
                </a:solidFill>
                <a:latin typeface="Poppins"/>
                <a:ea typeface="Poppins"/>
                <a:cs typeface="Poppins"/>
                <a:sym typeface="Poppins"/>
              </a:rPr>
              <a:t>Investigate housing activity and development trends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68409" y="1367940"/>
            <a:ext cx="19082547" cy="156598"/>
            <a:chOff x="0" y="0"/>
            <a:chExt cx="5025856" cy="412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25856" cy="41244"/>
            </a:xfrm>
            <a:custGeom>
              <a:avLst/>
              <a:gdLst/>
              <a:ahLst/>
              <a:cxnLst/>
              <a:rect l="l" t="t" r="r" b="b"/>
              <a:pathLst>
                <a:path w="5025856" h="41244">
                  <a:moveTo>
                    <a:pt x="20622" y="0"/>
                  </a:moveTo>
                  <a:lnTo>
                    <a:pt x="5005234" y="0"/>
                  </a:lnTo>
                  <a:cubicBezTo>
                    <a:pt x="5010703" y="0"/>
                    <a:pt x="5015948" y="2173"/>
                    <a:pt x="5019816" y="6040"/>
                  </a:cubicBezTo>
                  <a:cubicBezTo>
                    <a:pt x="5023683" y="9907"/>
                    <a:pt x="5025856" y="15153"/>
                    <a:pt x="5025856" y="20622"/>
                  </a:cubicBezTo>
                  <a:lnTo>
                    <a:pt x="5025856" y="20622"/>
                  </a:lnTo>
                  <a:cubicBezTo>
                    <a:pt x="5025856" y="32011"/>
                    <a:pt x="5016623" y="41244"/>
                    <a:pt x="5005234" y="41244"/>
                  </a:cubicBezTo>
                  <a:lnTo>
                    <a:pt x="20622" y="41244"/>
                  </a:lnTo>
                  <a:cubicBezTo>
                    <a:pt x="15153" y="41244"/>
                    <a:pt x="9907" y="39071"/>
                    <a:pt x="6040" y="35204"/>
                  </a:cubicBezTo>
                  <a:cubicBezTo>
                    <a:pt x="2173" y="31336"/>
                    <a:pt x="0" y="26091"/>
                    <a:pt x="0" y="20622"/>
                  </a:cubicBezTo>
                  <a:lnTo>
                    <a:pt x="0" y="20622"/>
                  </a:lnTo>
                  <a:cubicBezTo>
                    <a:pt x="0" y="15153"/>
                    <a:pt x="2173" y="9907"/>
                    <a:pt x="6040" y="6040"/>
                  </a:cubicBezTo>
                  <a:cubicBezTo>
                    <a:pt x="9907" y="2173"/>
                    <a:pt x="15153" y="0"/>
                    <a:pt x="20622" y="0"/>
                  </a:cubicBezTo>
                  <a:close/>
                </a:path>
              </a:pathLst>
            </a:custGeom>
            <a:solidFill>
              <a:srgbClr val="EEA31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5025856" cy="1079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65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97677" y="2736224"/>
            <a:ext cx="3804796" cy="5340249"/>
            <a:chOff x="0" y="0"/>
            <a:chExt cx="1002086" cy="140648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02086" cy="1406485"/>
            </a:xfrm>
            <a:custGeom>
              <a:avLst/>
              <a:gdLst/>
              <a:ahLst/>
              <a:cxnLst/>
              <a:rect l="l" t="t" r="r" b="b"/>
              <a:pathLst>
                <a:path w="1002086" h="1406485">
                  <a:moveTo>
                    <a:pt x="103774" y="0"/>
                  </a:moveTo>
                  <a:lnTo>
                    <a:pt x="898312" y="0"/>
                  </a:lnTo>
                  <a:cubicBezTo>
                    <a:pt x="925835" y="0"/>
                    <a:pt x="952230" y="10933"/>
                    <a:pt x="971691" y="30395"/>
                  </a:cubicBezTo>
                  <a:cubicBezTo>
                    <a:pt x="991153" y="49856"/>
                    <a:pt x="1002086" y="76251"/>
                    <a:pt x="1002086" y="103774"/>
                  </a:cubicBezTo>
                  <a:lnTo>
                    <a:pt x="1002086" y="1302712"/>
                  </a:lnTo>
                  <a:cubicBezTo>
                    <a:pt x="1002086" y="1360024"/>
                    <a:pt x="955625" y="1406485"/>
                    <a:pt x="898312" y="1406485"/>
                  </a:cubicBezTo>
                  <a:lnTo>
                    <a:pt x="103774" y="1406485"/>
                  </a:lnTo>
                  <a:cubicBezTo>
                    <a:pt x="46461" y="1406485"/>
                    <a:pt x="0" y="1360024"/>
                    <a:pt x="0" y="1302712"/>
                  </a:cubicBezTo>
                  <a:lnTo>
                    <a:pt x="0" y="103774"/>
                  </a:lnTo>
                  <a:cubicBezTo>
                    <a:pt x="0" y="46461"/>
                    <a:pt x="46461" y="0"/>
                    <a:pt x="103774" y="0"/>
                  </a:cubicBezTo>
                  <a:close/>
                </a:path>
              </a:pathLst>
            </a:custGeom>
            <a:solidFill>
              <a:srgbClr val="0B213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1002086" cy="14731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65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69925" y="4824284"/>
            <a:ext cx="4422201" cy="782997"/>
            <a:chOff x="0" y="0"/>
            <a:chExt cx="1164695" cy="20622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64695" cy="206222"/>
            </a:xfrm>
            <a:custGeom>
              <a:avLst/>
              <a:gdLst/>
              <a:ahLst/>
              <a:cxnLst/>
              <a:rect l="l" t="t" r="r" b="b"/>
              <a:pathLst>
                <a:path w="1164695" h="206222">
                  <a:moveTo>
                    <a:pt x="54272" y="0"/>
                  </a:moveTo>
                  <a:lnTo>
                    <a:pt x="1110423" y="0"/>
                  </a:lnTo>
                  <a:cubicBezTo>
                    <a:pt x="1140397" y="0"/>
                    <a:pt x="1164695" y="24298"/>
                    <a:pt x="1164695" y="54272"/>
                  </a:cubicBezTo>
                  <a:lnTo>
                    <a:pt x="1164695" y="151950"/>
                  </a:lnTo>
                  <a:cubicBezTo>
                    <a:pt x="1164695" y="166344"/>
                    <a:pt x="1158977" y="180148"/>
                    <a:pt x="1148799" y="190326"/>
                  </a:cubicBezTo>
                  <a:cubicBezTo>
                    <a:pt x="1138621" y="200504"/>
                    <a:pt x="1124817" y="206222"/>
                    <a:pt x="1110423" y="206222"/>
                  </a:cubicBezTo>
                  <a:lnTo>
                    <a:pt x="54272" y="206222"/>
                  </a:lnTo>
                  <a:cubicBezTo>
                    <a:pt x="39878" y="206222"/>
                    <a:pt x="26074" y="200504"/>
                    <a:pt x="15896" y="190326"/>
                  </a:cubicBezTo>
                  <a:cubicBezTo>
                    <a:pt x="5718" y="180148"/>
                    <a:pt x="0" y="166344"/>
                    <a:pt x="0" y="151950"/>
                  </a:cubicBezTo>
                  <a:lnTo>
                    <a:pt x="0" y="54272"/>
                  </a:lnTo>
                  <a:cubicBezTo>
                    <a:pt x="0" y="39878"/>
                    <a:pt x="5718" y="26074"/>
                    <a:pt x="15896" y="15896"/>
                  </a:cubicBezTo>
                  <a:cubicBezTo>
                    <a:pt x="26074" y="5718"/>
                    <a:pt x="39878" y="0"/>
                    <a:pt x="54272" y="0"/>
                  </a:cubicBezTo>
                  <a:close/>
                </a:path>
              </a:pathLst>
            </a:custGeom>
            <a:solidFill>
              <a:srgbClr val="08A2D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1164695" cy="2728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65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769093" y="2736224"/>
            <a:ext cx="3116789" cy="5266060"/>
            <a:chOff x="0" y="0"/>
            <a:chExt cx="820883" cy="138694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20883" cy="1386946"/>
            </a:xfrm>
            <a:custGeom>
              <a:avLst/>
              <a:gdLst/>
              <a:ahLst/>
              <a:cxnLst/>
              <a:rect l="l" t="t" r="r" b="b"/>
              <a:pathLst>
                <a:path w="820883" h="1386946">
                  <a:moveTo>
                    <a:pt x="126681" y="0"/>
                  </a:moveTo>
                  <a:lnTo>
                    <a:pt x="694202" y="0"/>
                  </a:lnTo>
                  <a:cubicBezTo>
                    <a:pt x="764166" y="0"/>
                    <a:pt x="820883" y="56717"/>
                    <a:pt x="820883" y="126681"/>
                  </a:cubicBezTo>
                  <a:lnTo>
                    <a:pt x="820883" y="1260265"/>
                  </a:lnTo>
                  <a:cubicBezTo>
                    <a:pt x="820883" y="1330229"/>
                    <a:pt x="764166" y="1386946"/>
                    <a:pt x="694202" y="1386946"/>
                  </a:cubicBezTo>
                  <a:lnTo>
                    <a:pt x="126681" y="1386946"/>
                  </a:lnTo>
                  <a:cubicBezTo>
                    <a:pt x="56717" y="1386946"/>
                    <a:pt x="0" y="1330229"/>
                    <a:pt x="0" y="1260265"/>
                  </a:cubicBezTo>
                  <a:lnTo>
                    <a:pt x="0" y="126681"/>
                  </a:lnTo>
                  <a:cubicBezTo>
                    <a:pt x="0" y="56717"/>
                    <a:pt x="56717" y="0"/>
                    <a:pt x="126681" y="0"/>
                  </a:cubicBezTo>
                  <a:close/>
                </a:path>
              </a:pathLst>
            </a:custGeom>
            <a:solidFill>
              <a:srgbClr val="0B213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66675"/>
              <a:ext cx="820883" cy="14536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65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618669" y="4824284"/>
            <a:ext cx="3517887" cy="782997"/>
            <a:chOff x="0" y="0"/>
            <a:chExt cx="926522" cy="20622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26522" cy="206222"/>
            </a:xfrm>
            <a:custGeom>
              <a:avLst/>
              <a:gdLst/>
              <a:ahLst/>
              <a:cxnLst/>
              <a:rect l="l" t="t" r="r" b="b"/>
              <a:pathLst>
                <a:path w="926522" h="206222">
                  <a:moveTo>
                    <a:pt x="68223" y="0"/>
                  </a:moveTo>
                  <a:lnTo>
                    <a:pt x="858299" y="0"/>
                  </a:lnTo>
                  <a:cubicBezTo>
                    <a:pt x="876393" y="0"/>
                    <a:pt x="893746" y="7188"/>
                    <a:pt x="906540" y="19982"/>
                  </a:cubicBezTo>
                  <a:cubicBezTo>
                    <a:pt x="919334" y="32776"/>
                    <a:pt x="926522" y="50129"/>
                    <a:pt x="926522" y="68223"/>
                  </a:cubicBezTo>
                  <a:lnTo>
                    <a:pt x="926522" y="137999"/>
                  </a:lnTo>
                  <a:cubicBezTo>
                    <a:pt x="926522" y="156093"/>
                    <a:pt x="919334" y="173445"/>
                    <a:pt x="906540" y="186240"/>
                  </a:cubicBezTo>
                  <a:cubicBezTo>
                    <a:pt x="893746" y="199034"/>
                    <a:pt x="876393" y="206222"/>
                    <a:pt x="858299" y="206222"/>
                  </a:cubicBezTo>
                  <a:lnTo>
                    <a:pt x="68223" y="206222"/>
                  </a:lnTo>
                  <a:cubicBezTo>
                    <a:pt x="50129" y="206222"/>
                    <a:pt x="32776" y="199034"/>
                    <a:pt x="19982" y="186240"/>
                  </a:cubicBezTo>
                  <a:cubicBezTo>
                    <a:pt x="7188" y="173445"/>
                    <a:pt x="0" y="156093"/>
                    <a:pt x="0" y="137999"/>
                  </a:cubicBezTo>
                  <a:lnTo>
                    <a:pt x="0" y="68223"/>
                  </a:lnTo>
                  <a:cubicBezTo>
                    <a:pt x="0" y="50129"/>
                    <a:pt x="7188" y="32776"/>
                    <a:pt x="19982" y="19982"/>
                  </a:cubicBezTo>
                  <a:cubicBezTo>
                    <a:pt x="32776" y="7188"/>
                    <a:pt x="50129" y="0"/>
                    <a:pt x="68223" y="0"/>
                  </a:cubicBezTo>
                  <a:close/>
                </a:path>
              </a:pathLst>
            </a:custGeom>
            <a:solidFill>
              <a:srgbClr val="EEA31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66675"/>
              <a:ext cx="926522" cy="2728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65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52502" y="2736224"/>
            <a:ext cx="3493325" cy="5266060"/>
            <a:chOff x="0" y="0"/>
            <a:chExt cx="920053" cy="13869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920053" cy="1386946"/>
            </a:xfrm>
            <a:custGeom>
              <a:avLst/>
              <a:gdLst/>
              <a:ahLst/>
              <a:cxnLst/>
              <a:rect l="l" t="t" r="r" b="b"/>
              <a:pathLst>
                <a:path w="920053" h="1386946">
                  <a:moveTo>
                    <a:pt x="113026" y="0"/>
                  </a:moveTo>
                  <a:lnTo>
                    <a:pt x="807026" y="0"/>
                  </a:lnTo>
                  <a:cubicBezTo>
                    <a:pt x="837003" y="0"/>
                    <a:pt x="865752" y="11908"/>
                    <a:pt x="886948" y="33105"/>
                  </a:cubicBezTo>
                  <a:cubicBezTo>
                    <a:pt x="908145" y="54301"/>
                    <a:pt x="920053" y="83050"/>
                    <a:pt x="920053" y="113026"/>
                  </a:cubicBezTo>
                  <a:lnTo>
                    <a:pt x="920053" y="1273920"/>
                  </a:lnTo>
                  <a:cubicBezTo>
                    <a:pt x="920053" y="1303896"/>
                    <a:pt x="908145" y="1332645"/>
                    <a:pt x="886948" y="1353841"/>
                  </a:cubicBezTo>
                  <a:cubicBezTo>
                    <a:pt x="865752" y="1375038"/>
                    <a:pt x="837003" y="1386946"/>
                    <a:pt x="807026" y="1386946"/>
                  </a:cubicBezTo>
                  <a:lnTo>
                    <a:pt x="113026" y="1386946"/>
                  </a:lnTo>
                  <a:cubicBezTo>
                    <a:pt x="83050" y="1386946"/>
                    <a:pt x="54301" y="1375038"/>
                    <a:pt x="33105" y="1353841"/>
                  </a:cubicBezTo>
                  <a:cubicBezTo>
                    <a:pt x="11908" y="1332645"/>
                    <a:pt x="0" y="1303896"/>
                    <a:pt x="0" y="1273920"/>
                  </a:cubicBezTo>
                  <a:lnTo>
                    <a:pt x="0" y="113026"/>
                  </a:lnTo>
                  <a:cubicBezTo>
                    <a:pt x="0" y="83050"/>
                    <a:pt x="11908" y="54301"/>
                    <a:pt x="33105" y="33105"/>
                  </a:cubicBezTo>
                  <a:cubicBezTo>
                    <a:pt x="54301" y="11908"/>
                    <a:pt x="83050" y="0"/>
                    <a:pt x="113026" y="0"/>
                  </a:cubicBezTo>
                  <a:close/>
                </a:path>
              </a:pathLst>
            </a:custGeom>
            <a:solidFill>
              <a:srgbClr val="0B213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66675"/>
              <a:ext cx="920053" cy="14536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65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667828" y="4824284"/>
            <a:ext cx="3970846" cy="782997"/>
            <a:chOff x="0" y="0"/>
            <a:chExt cx="1045819" cy="20622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045819" cy="206222"/>
            </a:xfrm>
            <a:custGeom>
              <a:avLst/>
              <a:gdLst/>
              <a:ahLst/>
              <a:cxnLst/>
              <a:rect l="l" t="t" r="r" b="b"/>
              <a:pathLst>
                <a:path w="1045819" h="206222">
                  <a:moveTo>
                    <a:pt x="60440" y="0"/>
                  </a:moveTo>
                  <a:lnTo>
                    <a:pt x="985379" y="0"/>
                  </a:lnTo>
                  <a:cubicBezTo>
                    <a:pt x="1018759" y="0"/>
                    <a:pt x="1045819" y="27060"/>
                    <a:pt x="1045819" y="60440"/>
                  </a:cubicBezTo>
                  <a:lnTo>
                    <a:pt x="1045819" y="145781"/>
                  </a:lnTo>
                  <a:cubicBezTo>
                    <a:pt x="1045819" y="179161"/>
                    <a:pt x="1018759" y="206222"/>
                    <a:pt x="985379" y="206222"/>
                  </a:cubicBezTo>
                  <a:lnTo>
                    <a:pt x="60440" y="206222"/>
                  </a:lnTo>
                  <a:cubicBezTo>
                    <a:pt x="27060" y="206222"/>
                    <a:pt x="0" y="179161"/>
                    <a:pt x="0" y="145781"/>
                  </a:cubicBezTo>
                  <a:lnTo>
                    <a:pt x="0" y="60440"/>
                  </a:lnTo>
                  <a:cubicBezTo>
                    <a:pt x="0" y="27060"/>
                    <a:pt x="27060" y="0"/>
                    <a:pt x="60440" y="0"/>
                  </a:cubicBezTo>
                  <a:close/>
                </a:path>
              </a:pathLst>
            </a:custGeom>
            <a:solidFill>
              <a:srgbClr val="08A2D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66675"/>
              <a:ext cx="1045819" cy="2728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65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4312447" y="2736224"/>
            <a:ext cx="3116789" cy="5266060"/>
            <a:chOff x="0" y="0"/>
            <a:chExt cx="820883" cy="138694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20883" cy="1386946"/>
            </a:xfrm>
            <a:custGeom>
              <a:avLst/>
              <a:gdLst/>
              <a:ahLst/>
              <a:cxnLst/>
              <a:rect l="l" t="t" r="r" b="b"/>
              <a:pathLst>
                <a:path w="820883" h="1386946">
                  <a:moveTo>
                    <a:pt x="126681" y="0"/>
                  </a:moveTo>
                  <a:lnTo>
                    <a:pt x="694202" y="0"/>
                  </a:lnTo>
                  <a:cubicBezTo>
                    <a:pt x="764166" y="0"/>
                    <a:pt x="820883" y="56717"/>
                    <a:pt x="820883" y="126681"/>
                  </a:cubicBezTo>
                  <a:lnTo>
                    <a:pt x="820883" y="1260265"/>
                  </a:lnTo>
                  <a:cubicBezTo>
                    <a:pt x="820883" y="1330229"/>
                    <a:pt x="764166" y="1386946"/>
                    <a:pt x="694202" y="1386946"/>
                  </a:cubicBezTo>
                  <a:lnTo>
                    <a:pt x="126681" y="1386946"/>
                  </a:lnTo>
                  <a:cubicBezTo>
                    <a:pt x="56717" y="1386946"/>
                    <a:pt x="0" y="1330229"/>
                    <a:pt x="0" y="1260265"/>
                  </a:cubicBezTo>
                  <a:lnTo>
                    <a:pt x="0" y="126681"/>
                  </a:lnTo>
                  <a:cubicBezTo>
                    <a:pt x="0" y="56717"/>
                    <a:pt x="56717" y="0"/>
                    <a:pt x="126681" y="0"/>
                  </a:cubicBezTo>
                  <a:close/>
                </a:path>
              </a:pathLst>
            </a:custGeom>
            <a:solidFill>
              <a:srgbClr val="0B213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66675"/>
              <a:ext cx="820883" cy="14536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65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138585" y="4824284"/>
            <a:ext cx="3517887" cy="782997"/>
            <a:chOff x="0" y="0"/>
            <a:chExt cx="926522" cy="20622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926522" cy="206222"/>
            </a:xfrm>
            <a:custGeom>
              <a:avLst/>
              <a:gdLst/>
              <a:ahLst/>
              <a:cxnLst/>
              <a:rect l="l" t="t" r="r" b="b"/>
              <a:pathLst>
                <a:path w="926522" h="206222">
                  <a:moveTo>
                    <a:pt x="68223" y="0"/>
                  </a:moveTo>
                  <a:lnTo>
                    <a:pt x="858299" y="0"/>
                  </a:lnTo>
                  <a:cubicBezTo>
                    <a:pt x="876393" y="0"/>
                    <a:pt x="893746" y="7188"/>
                    <a:pt x="906540" y="19982"/>
                  </a:cubicBezTo>
                  <a:cubicBezTo>
                    <a:pt x="919334" y="32776"/>
                    <a:pt x="926522" y="50129"/>
                    <a:pt x="926522" y="68223"/>
                  </a:cubicBezTo>
                  <a:lnTo>
                    <a:pt x="926522" y="137999"/>
                  </a:lnTo>
                  <a:cubicBezTo>
                    <a:pt x="926522" y="156093"/>
                    <a:pt x="919334" y="173445"/>
                    <a:pt x="906540" y="186240"/>
                  </a:cubicBezTo>
                  <a:cubicBezTo>
                    <a:pt x="893746" y="199034"/>
                    <a:pt x="876393" y="206222"/>
                    <a:pt x="858299" y="206222"/>
                  </a:cubicBezTo>
                  <a:lnTo>
                    <a:pt x="68223" y="206222"/>
                  </a:lnTo>
                  <a:cubicBezTo>
                    <a:pt x="50129" y="206222"/>
                    <a:pt x="32776" y="199034"/>
                    <a:pt x="19982" y="186240"/>
                  </a:cubicBezTo>
                  <a:cubicBezTo>
                    <a:pt x="7188" y="173445"/>
                    <a:pt x="0" y="156093"/>
                    <a:pt x="0" y="137999"/>
                  </a:cubicBezTo>
                  <a:lnTo>
                    <a:pt x="0" y="68223"/>
                  </a:lnTo>
                  <a:cubicBezTo>
                    <a:pt x="0" y="50129"/>
                    <a:pt x="7188" y="32776"/>
                    <a:pt x="19982" y="19982"/>
                  </a:cubicBezTo>
                  <a:cubicBezTo>
                    <a:pt x="32776" y="7188"/>
                    <a:pt x="50129" y="0"/>
                    <a:pt x="68223" y="0"/>
                  </a:cubicBezTo>
                  <a:close/>
                </a:path>
              </a:pathLst>
            </a:custGeom>
            <a:solidFill>
              <a:srgbClr val="EEA31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66675"/>
              <a:ext cx="926522" cy="2728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65"/>
                </a:lnSpc>
              </a:pPr>
              <a:endParaRPr/>
            </a:p>
          </p:txBody>
        </p:sp>
      </p:grpSp>
      <p:sp>
        <p:nvSpPr>
          <p:cNvPr id="29" name="Freeform 29"/>
          <p:cNvSpPr/>
          <p:nvPr/>
        </p:nvSpPr>
        <p:spPr>
          <a:xfrm>
            <a:off x="15103562" y="9117225"/>
            <a:ext cx="2645163" cy="1005397"/>
          </a:xfrm>
          <a:custGeom>
            <a:avLst/>
            <a:gdLst/>
            <a:ahLst/>
            <a:cxnLst/>
            <a:rect l="l" t="t" r="r" b="b"/>
            <a:pathLst>
              <a:path w="2645163" h="1005397">
                <a:moveTo>
                  <a:pt x="0" y="0"/>
                </a:moveTo>
                <a:lnTo>
                  <a:pt x="2645163" y="0"/>
                </a:lnTo>
                <a:lnTo>
                  <a:pt x="2645163" y="1005397"/>
                </a:lnTo>
                <a:lnTo>
                  <a:pt x="0" y="10053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072" b="-2526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0" name="AutoShape 30"/>
          <p:cNvSpPr/>
          <p:nvPr/>
        </p:nvSpPr>
        <p:spPr>
          <a:xfrm>
            <a:off x="3029950" y="8602896"/>
            <a:ext cx="4054138" cy="0"/>
          </a:xfrm>
          <a:prstGeom prst="line">
            <a:avLst/>
          </a:prstGeom>
          <a:ln w="123825" cap="flat">
            <a:solidFill>
              <a:srgbClr val="EEA31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31" name="Group 31"/>
          <p:cNvGrpSpPr/>
          <p:nvPr/>
        </p:nvGrpSpPr>
        <p:grpSpPr>
          <a:xfrm>
            <a:off x="2406482" y="8291162"/>
            <a:ext cx="623468" cy="623468"/>
            <a:chOff x="0" y="0"/>
            <a:chExt cx="812800" cy="8128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EA31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65"/>
                </a:lnSpc>
              </a:pPr>
              <a:endParaRPr/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558070" y="485550"/>
            <a:ext cx="5610340" cy="2045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68"/>
              </a:lnSpc>
            </a:pPr>
            <a:r>
              <a:rPr lang="en-US" sz="8583" b="1" spc="42">
                <a:solidFill>
                  <a:srgbClr val="0B213D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HOW IT </a:t>
            </a:r>
            <a:r>
              <a:rPr lang="en-US" sz="8583" b="1" spc="42">
                <a:solidFill>
                  <a:srgbClr val="EEA31B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WORKS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215524" y="6045431"/>
            <a:ext cx="3331002" cy="1181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61"/>
              </a:lnSpc>
            </a:pPr>
            <a:r>
              <a:rPr lang="en-US" sz="226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Permit records published by the City of Milwaukee. We don't create or edit them.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81416" y="3424153"/>
            <a:ext cx="4799219" cy="1018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2"/>
              </a:lnSpc>
            </a:pPr>
            <a:r>
              <a:rPr lang="en-US" sz="38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PUBLIC</a:t>
            </a:r>
          </a:p>
          <a:p>
            <a:pPr algn="ctr">
              <a:lnSpc>
                <a:spcPts val="3782"/>
              </a:lnSpc>
            </a:pPr>
            <a:r>
              <a:rPr lang="en-US" sz="38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DATA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90554" y="5042999"/>
            <a:ext cx="4780942" cy="374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19"/>
              </a:lnSpc>
            </a:pPr>
            <a:r>
              <a:rPr lang="en-US" sz="2700" b="1">
                <a:solidFill>
                  <a:srgbClr val="0B213D"/>
                </a:solidFill>
                <a:latin typeface="Poppins Bold"/>
                <a:ea typeface="Poppins Bold"/>
                <a:cs typeface="Poppins Bold"/>
                <a:sym typeface="Poppins Bold"/>
              </a:rPr>
              <a:t>DATA.MILWAUKEE.GOV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000124" y="6045431"/>
            <a:ext cx="2754978" cy="1464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83"/>
              </a:lnSpc>
            </a:pPr>
            <a:r>
              <a:rPr lang="en-US" sz="226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Pulls, cleans, and matches each permit to its aldermanic district.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5819219" y="3424153"/>
            <a:ext cx="3116789" cy="1018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2"/>
              </a:lnSpc>
            </a:pPr>
            <a:r>
              <a:rPr lang="en-US" sz="38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DATA PIPELINE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987142" y="4909289"/>
            <a:ext cx="4780942" cy="697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19"/>
              </a:lnSpc>
            </a:pPr>
            <a:r>
              <a:rPr lang="en-US" sz="2700" b="1">
                <a:solidFill>
                  <a:srgbClr val="0B213D"/>
                </a:solidFill>
                <a:latin typeface="Poppins Bold"/>
                <a:ea typeface="Poppins Bold"/>
                <a:cs typeface="Poppins Bold"/>
                <a:sym typeface="Poppins Bold"/>
              </a:rPr>
              <a:t> CHECKS EVERY </a:t>
            </a:r>
          </a:p>
          <a:p>
            <a:pPr algn="ctr">
              <a:lnSpc>
                <a:spcPts val="2619"/>
              </a:lnSpc>
            </a:pPr>
            <a:r>
              <a:rPr lang="en-US" sz="2700" b="1">
                <a:solidFill>
                  <a:srgbClr val="0B213D"/>
                </a:solidFill>
                <a:latin typeface="Poppins Bold"/>
                <a:ea typeface="Poppins Bold"/>
                <a:cs typeface="Poppins Bold"/>
                <a:sym typeface="Poppins Bold"/>
              </a:rPr>
              <a:t>12 HRS 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0323507" y="3662278"/>
            <a:ext cx="2659488" cy="5425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2"/>
              </a:lnSpc>
            </a:pPr>
            <a:r>
              <a:rPr lang="en-US" sz="38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WEB APP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9262780" y="5035315"/>
            <a:ext cx="4780942" cy="399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13"/>
              </a:lnSpc>
            </a:pPr>
            <a:r>
              <a:rPr lang="en-US" sz="2900" b="1">
                <a:solidFill>
                  <a:srgbClr val="0B213D"/>
                </a:solidFill>
                <a:latin typeface="Poppins Bold"/>
                <a:ea typeface="Poppins Bold"/>
                <a:cs typeface="Poppins Bold"/>
                <a:sym typeface="Poppins Bold"/>
              </a:rPr>
              <a:t>NEXT.JS + VERCEL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4345745" y="3424153"/>
            <a:ext cx="3070416" cy="1018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2"/>
              </a:lnSpc>
            </a:pPr>
            <a:r>
              <a:rPr lang="en-US" sz="38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SOURCE AUDIT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3507058" y="5029092"/>
            <a:ext cx="4780942" cy="411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0"/>
              </a:lnSpc>
            </a:pPr>
            <a:r>
              <a:rPr lang="en-US" sz="3000" b="1">
                <a:solidFill>
                  <a:srgbClr val="0B213D"/>
                </a:solidFill>
                <a:latin typeface="Poppins Bold"/>
                <a:ea typeface="Poppins Bold"/>
                <a:cs typeface="Poppins Bold"/>
                <a:sym typeface="Poppins Bold"/>
              </a:rPr>
              <a:t>LIVE SOURCES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4565027" y="6045431"/>
            <a:ext cx="2631850" cy="1752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61"/>
              </a:lnSpc>
            </a:pPr>
            <a:r>
              <a:rPr lang="en-US" sz="226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Shows which data sources are live and where each number comes from.</a:t>
            </a:r>
          </a:p>
          <a:p>
            <a:pPr algn="ctr">
              <a:lnSpc>
                <a:spcPts val="2261"/>
              </a:lnSpc>
            </a:pPr>
            <a:endParaRPr lang="en-US" sz="226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6" name="TextBox 46"/>
          <p:cNvSpPr txBox="1"/>
          <p:nvPr/>
        </p:nvSpPr>
        <p:spPr>
          <a:xfrm>
            <a:off x="10074833" y="6016856"/>
            <a:ext cx="3156836" cy="1648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5"/>
              </a:lnSpc>
            </a:pPr>
            <a:r>
              <a:rPr lang="en-US" sz="226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 standard web framework (not AI), hosted on Vercel, built to embed on the TFH website.</a:t>
            </a:r>
          </a:p>
        </p:txBody>
      </p:sp>
      <p:grpSp>
        <p:nvGrpSpPr>
          <p:cNvPr id="47" name="Group 47"/>
          <p:cNvGrpSpPr/>
          <p:nvPr/>
        </p:nvGrpSpPr>
        <p:grpSpPr>
          <a:xfrm>
            <a:off x="7084088" y="8291162"/>
            <a:ext cx="623468" cy="623468"/>
            <a:chOff x="0" y="0"/>
            <a:chExt cx="812800" cy="81280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EA31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65"/>
                </a:lnSpc>
              </a:pPr>
              <a:endParaRPr/>
            </a:p>
          </p:txBody>
        </p:sp>
      </p:grpSp>
      <p:sp>
        <p:nvSpPr>
          <p:cNvPr id="50" name="AutoShape 50"/>
          <p:cNvSpPr/>
          <p:nvPr/>
        </p:nvSpPr>
        <p:spPr>
          <a:xfrm>
            <a:off x="11748538" y="8597757"/>
            <a:ext cx="4054138" cy="0"/>
          </a:xfrm>
          <a:prstGeom prst="line">
            <a:avLst/>
          </a:prstGeom>
          <a:ln w="123825" cap="flat">
            <a:solidFill>
              <a:srgbClr val="EEA31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51" name="Group 51"/>
          <p:cNvGrpSpPr/>
          <p:nvPr/>
        </p:nvGrpSpPr>
        <p:grpSpPr>
          <a:xfrm>
            <a:off x="11125070" y="8286023"/>
            <a:ext cx="623468" cy="623468"/>
            <a:chOff x="0" y="0"/>
            <a:chExt cx="812800" cy="812800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EA31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65"/>
                </a:lnSpc>
              </a:pPr>
              <a:endParaRPr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15802676" y="8286023"/>
            <a:ext cx="623468" cy="623468"/>
            <a:chOff x="0" y="0"/>
            <a:chExt cx="812800" cy="812800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EA31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65"/>
                </a:lnSpc>
              </a:pPr>
              <a:endParaRPr/>
            </a:p>
          </p:txBody>
        </p:sp>
      </p:grpSp>
      <p:sp>
        <p:nvSpPr>
          <p:cNvPr id="57" name="AutoShape 57"/>
          <p:cNvSpPr/>
          <p:nvPr/>
        </p:nvSpPr>
        <p:spPr>
          <a:xfrm>
            <a:off x="7377613" y="8598100"/>
            <a:ext cx="4054138" cy="4454"/>
          </a:xfrm>
          <a:prstGeom prst="line">
            <a:avLst/>
          </a:prstGeom>
          <a:ln w="123825" cap="flat">
            <a:solidFill>
              <a:srgbClr val="EEA31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876427" y="7017089"/>
            <a:ext cx="5825038" cy="3902775"/>
          </a:xfrm>
          <a:custGeom>
            <a:avLst/>
            <a:gdLst/>
            <a:ahLst/>
            <a:cxnLst/>
            <a:rect l="l" t="t" r="r" b="b"/>
            <a:pathLst>
              <a:path w="5825038" h="3902775">
                <a:moveTo>
                  <a:pt x="0" y="0"/>
                </a:moveTo>
                <a:lnTo>
                  <a:pt x="5825037" y="0"/>
                </a:lnTo>
                <a:lnTo>
                  <a:pt x="5825037" y="3902775"/>
                </a:lnTo>
                <a:lnTo>
                  <a:pt x="0" y="39027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3655487" y="3841264"/>
            <a:ext cx="7940266" cy="4063760"/>
          </a:xfrm>
          <a:custGeom>
            <a:avLst/>
            <a:gdLst/>
            <a:ahLst/>
            <a:cxnLst/>
            <a:rect l="l" t="t" r="r" b="b"/>
            <a:pathLst>
              <a:path w="7940266" h="4063760">
                <a:moveTo>
                  <a:pt x="0" y="0"/>
                </a:moveTo>
                <a:lnTo>
                  <a:pt x="7940266" y="0"/>
                </a:lnTo>
                <a:lnTo>
                  <a:pt x="7940266" y="4063760"/>
                </a:lnTo>
                <a:lnTo>
                  <a:pt x="0" y="40637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993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5515866" y="-1162172"/>
            <a:ext cx="8464476" cy="5003436"/>
          </a:xfrm>
          <a:custGeom>
            <a:avLst/>
            <a:gdLst/>
            <a:ahLst/>
            <a:cxnLst/>
            <a:rect l="l" t="t" r="r" b="b"/>
            <a:pathLst>
              <a:path w="8464476" h="5003436">
                <a:moveTo>
                  <a:pt x="0" y="0"/>
                </a:moveTo>
                <a:lnTo>
                  <a:pt x="8464476" y="0"/>
                </a:lnTo>
                <a:lnTo>
                  <a:pt x="8464476" y="5003436"/>
                </a:lnTo>
                <a:lnTo>
                  <a:pt x="0" y="500343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1250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 rot="5400000">
            <a:off x="-2028972" y="3688852"/>
            <a:ext cx="13531969" cy="5580148"/>
            <a:chOff x="0" y="0"/>
            <a:chExt cx="762021" cy="3142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62021" cy="314233"/>
            </a:xfrm>
            <a:custGeom>
              <a:avLst/>
              <a:gdLst/>
              <a:ahLst/>
              <a:cxnLst/>
              <a:rect l="l" t="t" r="r" b="b"/>
              <a:pathLst>
                <a:path w="762021" h="314233">
                  <a:moveTo>
                    <a:pt x="0" y="0"/>
                  </a:moveTo>
                  <a:lnTo>
                    <a:pt x="762021" y="0"/>
                  </a:lnTo>
                  <a:lnTo>
                    <a:pt x="762021" y="314233"/>
                  </a:lnTo>
                  <a:lnTo>
                    <a:pt x="0" y="314233"/>
                  </a:lnTo>
                  <a:close/>
                </a:path>
              </a:pathLst>
            </a:custGeom>
            <a:solidFill>
              <a:srgbClr val="0B213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762021" cy="3713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AutoShape 8"/>
          <p:cNvSpPr/>
          <p:nvPr/>
        </p:nvSpPr>
        <p:spPr>
          <a:xfrm>
            <a:off x="2564814" y="6459876"/>
            <a:ext cx="1933666" cy="0"/>
          </a:xfrm>
          <a:prstGeom prst="line">
            <a:avLst/>
          </a:prstGeom>
          <a:ln w="85725" cap="flat">
            <a:solidFill>
              <a:srgbClr val="EEA31C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2160641" y="7231768"/>
            <a:ext cx="4675680" cy="2478110"/>
          </a:xfrm>
          <a:custGeom>
            <a:avLst/>
            <a:gdLst/>
            <a:ahLst/>
            <a:cxnLst/>
            <a:rect l="l" t="t" r="r" b="b"/>
            <a:pathLst>
              <a:path w="4675680" h="2478110">
                <a:moveTo>
                  <a:pt x="0" y="0"/>
                </a:moveTo>
                <a:lnTo>
                  <a:pt x="4675679" y="0"/>
                </a:lnTo>
                <a:lnTo>
                  <a:pt x="4675679" y="2478110"/>
                </a:lnTo>
                <a:lnTo>
                  <a:pt x="0" y="24781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3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8127825" y="1284173"/>
            <a:ext cx="1220252" cy="1220252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EA31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65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606588" y="3392318"/>
            <a:ext cx="5004778" cy="29133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815"/>
              </a:lnSpc>
            </a:pPr>
            <a:r>
              <a:rPr lang="en-US" sz="10815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NEXT </a:t>
            </a:r>
            <a:r>
              <a:rPr lang="en-US" sz="10815" b="1">
                <a:solidFill>
                  <a:srgbClr val="EEA31B"/>
                </a:solidFill>
                <a:latin typeface="Poppins Bold"/>
                <a:ea typeface="Poppins Bold"/>
                <a:cs typeface="Poppins Bold"/>
                <a:sym typeface="Poppins Bold"/>
              </a:rPr>
              <a:t>STEPS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7157" y="1105629"/>
            <a:ext cx="7462886" cy="1605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79"/>
              </a:lnSpc>
            </a:pPr>
            <a:r>
              <a:rPr lang="en-US" sz="3999" b="1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PARTNER WITH THE CITY TO APPROVE DATA COLLECTION AND PROCESSING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707157" y="3944400"/>
            <a:ext cx="7971288" cy="1605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79"/>
              </a:lnSpc>
            </a:pPr>
            <a:r>
              <a:rPr lang="en-US" sz="3999" b="1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CONTINUE TO COLLECT AND REVIEW COMMUNITY FEEDBACK TO STRENGTHEN THE TOOL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707157" y="6783172"/>
            <a:ext cx="8387007" cy="1697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7"/>
              </a:lnSpc>
            </a:pPr>
            <a:r>
              <a:rPr lang="en-US" sz="4242" b="1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REFINE THE DASHBOARD </a:t>
            </a:r>
          </a:p>
          <a:p>
            <a:pPr algn="l">
              <a:lnSpc>
                <a:spcPts val="4327"/>
              </a:lnSpc>
            </a:pPr>
            <a:r>
              <a:rPr lang="en-US" sz="4242" b="1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FOR GREATER ACCURACY USABILITY &amp; TRANSPARENCY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8093764" y="4122945"/>
            <a:ext cx="1220252" cy="1220252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EA31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65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127825" y="6966226"/>
            <a:ext cx="1220252" cy="1220252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EA31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65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8442413" y="1492717"/>
            <a:ext cx="610126" cy="874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5"/>
              </a:lnSpc>
            </a:pPr>
            <a:r>
              <a:rPr lang="en-US" sz="6295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1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413838" y="4331489"/>
            <a:ext cx="610126" cy="874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5"/>
              </a:lnSpc>
            </a:pPr>
            <a:r>
              <a:rPr lang="en-US" sz="6295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442413" y="7205887"/>
            <a:ext cx="610126" cy="874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5"/>
              </a:lnSpc>
            </a:pPr>
            <a:r>
              <a:rPr lang="en-US" sz="6295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3</a:t>
            </a:r>
          </a:p>
        </p:txBody>
      </p:sp>
      <p:sp>
        <p:nvSpPr>
          <p:cNvPr id="26" name="Freeform 26"/>
          <p:cNvSpPr/>
          <p:nvPr/>
        </p:nvSpPr>
        <p:spPr>
          <a:xfrm>
            <a:off x="15103562" y="9117225"/>
            <a:ext cx="2645163" cy="1005397"/>
          </a:xfrm>
          <a:custGeom>
            <a:avLst/>
            <a:gdLst/>
            <a:ahLst/>
            <a:cxnLst/>
            <a:rect l="l" t="t" r="r" b="b"/>
            <a:pathLst>
              <a:path w="2645163" h="1005397">
                <a:moveTo>
                  <a:pt x="0" y="0"/>
                </a:moveTo>
                <a:lnTo>
                  <a:pt x="2645163" y="0"/>
                </a:lnTo>
                <a:lnTo>
                  <a:pt x="2645163" y="1005397"/>
                </a:lnTo>
                <a:lnTo>
                  <a:pt x="0" y="100539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25072" b="-25268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1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861491" y="4496515"/>
            <a:ext cx="12642385" cy="4168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574"/>
              </a:lnSpc>
            </a:pPr>
            <a:r>
              <a:rPr lang="en-US" sz="15268" b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ADDITIONAL</a:t>
            </a:r>
          </a:p>
          <a:p>
            <a:pPr algn="ctr">
              <a:lnSpc>
                <a:spcPts val="15574"/>
              </a:lnSpc>
            </a:pPr>
            <a:r>
              <a:rPr lang="en-US" sz="15268" b="1">
                <a:solidFill>
                  <a:srgbClr val="EEA31B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COMMENTS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5085565" y="8419894"/>
            <a:ext cx="2610802" cy="1049412"/>
            <a:chOff x="0" y="0"/>
            <a:chExt cx="3481070" cy="1399217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1399217" cy="1399217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l="-31337" t="-32537" r="-28492" b="-7713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1435158" y="130099"/>
              <a:ext cx="2045911" cy="10000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70"/>
                </a:lnSpc>
              </a:pPr>
              <a:r>
                <a:rPr lang="en-US" sz="1948" b="1" spc="62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TOGETHER FOR HOMES</a:t>
              </a:r>
            </a:p>
            <a:p>
              <a:pPr algn="l">
                <a:lnSpc>
                  <a:spcPts val="2120"/>
                </a:lnSpc>
              </a:pPr>
              <a:r>
                <a:rPr lang="en-US" sz="1797" spc="84">
                  <a:solidFill>
                    <a:srgbClr val="FFFFFF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COALITION</a:t>
              </a:r>
            </a:p>
          </p:txBody>
        </p:sp>
      </p:grpSp>
      <p:sp>
        <p:nvSpPr>
          <p:cNvPr id="7" name="Freeform 7"/>
          <p:cNvSpPr/>
          <p:nvPr/>
        </p:nvSpPr>
        <p:spPr>
          <a:xfrm>
            <a:off x="7553325" y="1028700"/>
            <a:ext cx="3181350" cy="2592800"/>
          </a:xfrm>
          <a:custGeom>
            <a:avLst/>
            <a:gdLst/>
            <a:ahLst/>
            <a:cxnLst/>
            <a:rect l="l" t="t" r="r" b="b"/>
            <a:pathLst>
              <a:path w="3181350" h="2592800">
                <a:moveTo>
                  <a:pt x="0" y="0"/>
                </a:moveTo>
                <a:lnTo>
                  <a:pt x="3181350" y="0"/>
                </a:lnTo>
                <a:lnTo>
                  <a:pt x="3181350" y="2592800"/>
                </a:lnTo>
                <a:lnTo>
                  <a:pt x="0" y="2592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1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861491" y="4496515"/>
            <a:ext cx="12642385" cy="4168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574"/>
              </a:lnSpc>
            </a:pPr>
            <a:r>
              <a:rPr lang="en-US" sz="15268" b="1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ADDITIONAL</a:t>
            </a:r>
          </a:p>
          <a:p>
            <a:pPr algn="ctr">
              <a:lnSpc>
                <a:spcPts val="15574"/>
              </a:lnSpc>
            </a:pPr>
            <a:r>
              <a:rPr lang="en-US" sz="15268" b="1">
                <a:solidFill>
                  <a:srgbClr val="EEA31B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COMMENTS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5085565" y="8419894"/>
            <a:ext cx="2610802" cy="1049412"/>
            <a:chOff x="0" y="0"/>
            <a:chExt cx="3481070" cy="1399217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1399217" cy="1399217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l="-31337" t="-32537" r="-28492" b="-7713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1435158" y="130099"/>
              <a:ext cx="2045911" cy="10000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870"/>
                </a:lnSpc>
              </a:pPr>
              <a:r>
                <a:rPr lang="en-US" sz="1948" b="1" spc="62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TOGETHER FOR HOMES</a:t>
              </a:r>
            </a:p>
            <a:p>
              <a:pPr algn="l">
                <a:lnSpc>
                  <a:spcPts val="2120"/>
                </a:lnSpc>
              </a:pPr>
              <a:r>
                <a:rPr lang="en-US" sz="1797" spc="84">
                  <a:solidFill>
                    <a:srgbClr val="FFFFFF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COALITION</a:t>
              </a:r>
            </a:p>
          </p:txBody>
        </p:sp>
      </p:grpSp>
      <p:sp>
        <p:nvSpPr>
          <p:cNvPr id="7" name="Freeform 7"/>
          <p:cNvSpPr/>
          <p:nvPr/>
        </p:nvSpPr>
        <p:spPr>
          <a:xfrm>
            <a:off x="7553325" y="1028700"/>
            <a:ext cx="3181350" cy="2592800"/>
          </a:xfrm>
          <a:custGeom>
            <a:avLst/>
            <a:gdLst/>
            <a:ahLst/>
            <a:cxnLst/>
            <a:rect l="l" t="t" r="r" b="b"/>
            <a:pathLst>
              <a:path w="3181350" h="2592800">
                <a:moveTo>
                  <a:pt x="0" y="0"/>
                </a:moveTo>
                <a:lnTo>
                  <a:pt x="3181350" y="0"/>
                </a:lnTo>
                <a:lnTo>
                  <a:pt x="3181350" y="2592800"/>
                </a:lnTo>
                <a:lnTo>
                  <a:pt x="0" y="2592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063919" y="274664"/>
            <a:ext cx="10160162" cy="3861765"/>
          </a:xfrm>
          <a:custGeom>
            <a:avLst/>
            <a:gdLst/>
            <a:ahLst/>
            <a:cxnLst/>
            <a:rect l="l" t="t" r="r" b="b"/>
            <a:pathLst>
              <a:path w="10160162" h="3861765">
                <a:moveTo>
                  <a:pt x="0" y="0"/>
                </a:moveTo>
                <a:lnTo>
                  <a:pt x="10160162" y="0"/>
                </a:lnTo>
                <a:lnTo>
                  <a:pt x="10160162" y="3861765"/>
                </a:lnTo>
                <a:lnTo>
                  <a:pt x="0" y="38617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5072" b="-25268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789201" y="5677239"/>
            <a:ext cx="19250546" cy="3475561"/>
            <a:chOff x="0" y="0"/>
            <a:chExt cx="5070103" cy="91537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70103" cy="915374"/>
            </a:xfrm>
            <a:custGeom>
              <a:avLst/>
              <a:gdLst/>
              <a:ahLst/>
              <a:cxnLst/>
              <a:rect l="l" t="t" r="r" b="b"/>
              <a:pathLst>
                <a:path w="5070103" h="915374">
                  <a:moveTo>
                    <a:pt x="0" y="0"/>
                  </a:moveTo>
                  <a:lnTo>
                    <a:pt x="5070103" y="0"/>
                  </a:lnTo>
                  <a:lnTo>
                    <a:pt x="5070103" y="915374"/>
                  </a:lnTo>
                  <a:lnTo>
                    <a:pt x="0" y="915374"/>
                  </a:lnTo>
                  <a:close/>
                </a:path>
              </a:pathLst>
            </a:custGeom>
            <a:solidFill>
              <a:srgbClr val="0F213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5070103" cy="9725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645142" y="3775168"/>
            <a:ext cx="8997715" cy="15115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62"/>
              </a:lnSpc>
              <a:spcBef>
                <a:spcPct val="0"/>
              </a:spcBef>
            </a:pPr>
            <a:r>
              <a:rPr lang="en-US" sz="4885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414-207-8887</a:t>
            </a:r>
          </a:p>
          <a:p>
            <a:pPr algn="ctr">
              <a:lnSpc>
                <a:spcPts val="5862"/>
              </a:lnSpc>
              <a:spcBef>
                <a:spcPct val="0"/>
              </a:spcBef>
            </a:pPr>
            <a:r>
              <a:rPr lang="en-US" sz="4885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info@togetherforhomes.org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-962546" y="8962178"/>
            <a:ext cx="19250546" cy="1339124"/>
            <a:chOff x="0" y="0"/>
            <a:chExt cx="5070103" cy="35269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070103" cy="352691"/>
            </a:xfrm>
            <a:custGeom>
              <a:avLst/>
              <a:gdLst/>
              <a:ahLst/>
              <a:cxnLst/>
              <a:rect l="l" t="t" r="r" b="b"/>
              <a:pathLst>
                <a:path w="5070103" h="352691">
                  <a:moveTo>
                    <a:pt x="0" y="0"/>
                  </a:moveTo>
                  <a:lnTo>
                    <a:pt x="5070103" y="0"/>
                  </a:lnTo>
                  <a:lnTo>
                    <a:pt x="5070103" y="352691"/>
                  </a:lnTo>
                  <a:lnTo>
                    <a:pt x="0" y="352691"/>
                  </a:lnTo>
                  <a:close/>
                </a:path>
              </a:pathLst>
            </a:custGeom>
            <a:solidFill>
              <a:srgbClr val="DDA32C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57150"/>
              <a:ext cx="5070103" cy="4098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252154" y="9060373"/>
            <a:ext cx="7741801" cy="816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9"/>
              </a:lnSpc>
              <a:spcBef>
                <a:spcPct val="0"/>
              </a:spcBef>
            </a:pPr>
            <a:r>
              <a:rPr lang="en-US" sz="4599" b="1">
                <a:solidFill>
                  <a:srgbClr val="13213C"/>
                </a:solidFill>
                <a:latin typeface="Poppins Bold"/>
                <a:ea typeface="Poppins Bold"/>
                <a:cs typeface="Poppins Bold"/>
                <a:sym typeface="Poppins Bold"/>
              </a:rPr>
              <a:t>TOGETHERFORHOMES.ORG</a:t>
            </a: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1778" y="6027356"/>
            <a:ext cx="2775326" cy="2775326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>
            <a:off x="5516094" y="6384560"/>
            <a:ext cx="3938974" cy="20609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74"/>
              </a:lnSpc>
            </a:pPr>
            <a:r>
              <a:rPr lang="en-US" sz="7067" b="1">
                <a:solidFill>
                  <a:srgbClr val="EFA41E"/>
                </a:solidFill>
                <a:latin typeface="Poppins Bold"/>
                <a:ea typeface="Poppins Bold"/>
                <a:cs typeface="Poppins Bold"/>
                <a:sym typeface="Poppins Bold"/>
              </a:rPr>
              <a:t>SCAN</a:t>
            </a:r>
          </a:p>
          <a:p>
            <a:pPr algn="l">
              <a:lnSpc>
                <a:spcPts val="7774"/>
              </a:lnSpc>
            </a:pPr>
            <a:r>
              <a:rPr lang="en-US" sz="7067" b="1">
                <a:solidFill>
                  <a:srgbClr val="EFA41E"/>
                </a:solidFill>
                <a:latin typeface="Poppins Bold"/>
                <a:ea typeface="Poppins Bold"/>
                <a:cs typeface="Poppins Bold"/>
                <a:sym typeface="Poppins Bold"/>
              </a:rPr>
              <a:t>HERE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482</Words>
  <Application>Microsoft Office PowerPoint</Application>
  <PresentationFormat>Custom</PresentationFormat>
  <Paragraphs>139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Poppins Medium</vt:lpstr>
      <vt:lpstr>Poppins</vt:lpstr>
      <vt:lpstr>Arial</vt:lpstr>
      <vt:lpstr>Poppins Ultra-Bold</vt:lpstr>
      <vt:lpstr>Poppins Bold</vt:lpstr>
      <vt:lpstr>Poppins Semi-Bold</vt:lpstr>
      <vt:lpstr>Calibri</vt:lpstr>
      <vt:lpstr>Poppins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Presentation: From Permit to Home</dc:title>
  <cp:lastModifiedBy>Solana Patterson-Ramos</cp:lastModifiedBy>
  <cp:revision>3</cp:revision>
  <dcterms:created xsi:type="dcterms:W3CDTF">2006-08-16T00:00:00Z</dcterms:created>
  <dcterms:modified xsi:type="dcterms:W3CDTF">2026-09-26T01:47:59Z</dcterms:modified>
  <dc:identifier>DAHV1wcqxE8</dc:identifier>
</cp:coreProperties>
</file>