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69" r:id="rId16"/>
  </p:sldIdLst>
  <p:sldSz cx="18288000" cy="10287000"/>
  <p:notesSz cx="6858000" cy="9144000"/>
  <p:embeddedFontLst>
    <p:embeddedFont>
      <p:font typeface="Bebas Neue Bold" panose="020B0604020202020204" charset="0"/>
      <p:regular r:id="rId18"/>
    </p:embeddedFont>
    <p:embeddedFont>
      <p:font typeface="Monument Bold" panose="020B0604020202020204" charset="0"/>
      <p:regular r:id="rId19"/>
    </p:embeddedFont>
    <p:embeddedFont>
      <p:font typeface="Proxima Nova" panose="020B0604020202020204" charset="0"/>
      <p:regular r:id="rId20"/>
    </p:embeddedFont>
    <p:embeddedFont>
      <p:font typeface="Proxima Nova Bold" panose="020B0604020202020204" charset="0"/>
      <p:regular r:id="rId21"/>
    </p:embeddedFont>
    <p:embeddedFont>
      <p:font typeface="Proxima Nova Bold Italics" panose="020B0604020202020204" charset="0"/>
      <p:regular r:id="rId22"/>
    </p:embeddedFont>
    <p:embeddedFont>
      <p:font typeface="Proxima Nova Italics" panose="020B0604020202020204" charset="0"/>
      <p:regular r:id="rId23"/>
    </p:embeddedFont>
    <p:embeddedFont>
      <p:font typeface="TT Commons Pro" panose="020B0604020202020204" charset="0"/>
      <p:regular r:id="rId24"/>
    </p:embeddedFont>
    <p:embeddedFont>
      <p:font typeface="TT Commons Pro Bold" panose="020B0604020202020204" charset="0"/>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60" d="100"/>
          <a:sy n="60" d="100"/>
        </p:scale>
        <p:origin x="370"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25.09.2026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Hi, My name is Danika Hill-Paulus &amp; I'm co-executive director of MKE FreshAir collective. We are an environmental justice nonprofit in Milwaukee focused on air quality. and Today I'm going to talk about the wildfire smoke events and share some data to show just how significant these events are. </a:t>
            </a:r>
          </a:p>
          <a:p>
            <a:endParaRPr lang="en-US"/>
          </a:p>
          <a:p>
            <a:r>
              <a:rPr lang="en-US"/>
              <a:t> Learn how outdoor air pollution affects indoor air, including a case study of the IAQ inside my home during the most recent wildfire smoke events, and community solutions to future hazardous air quality events. </a:t>
            </a:r>
          </a:p>
          <a:p>
            <a:endParaRPr lang="en-US"/>
          </a:p>
          <a:p>
            <a:r>
              <a:rPr lang="en-US"/>
              <a:t>(3-4 s)</a:t>
            </a:r>
          </a:p>
          <a:p>
            <a:endParaRPr lang="en-US"/>
          </a:p>
          <a:p>
            <a:endParaRPr lang="en-US"/>
          </a:p>
          <a:p>
            <a:endParaRPr lang="en-US"/>
          </a:p>
          <a:p>
            <a:endParaRPr lang="en-US"/>
          </a:p>
          <a:p>
            <a:r>
              <a:rPr lang="en-US"/>
              <a:t>Summary: Wildfire smoke has impacted Milwaukee summers for three of the past four years. It’s not just outdoor air quality that becomes unhealthy - it’s often just as bad inside your home as well. Learn how outdoor air pollution affects indoor air, including a case study of the IAQ inside my home during the most recent wildfire smoke events, and community solutions to future hazardous air quality events.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is the AQI. It's color coded categorization of air pollution made by the EPA to make it easy to tell if your air is "good" or "bad" outside. </a:t>
            </a:r>
          </a:p>
          <a:p>
            <a:endParaRPr lang="en-US"/>
          </a:p>
          <a:p>
            <a:r>
              <a:rPr lang="en-US"/>
              <a:t>Orange - Unhealthy for sensitive groups</a:t>
            </a:r>
          </a:p>
          <a:p>
            <a:r>
              <a:rPr lang="en-US"/>
              <a:t>Red and above - unhealthy for everyone </a:t>
            </a:r>
          </a:p>
          <a:p>
            <a:endParaRPr lang="en-US"/>
          </a:p>
          <a:p>
            <a:r>
              <a:rPr lang="en-US"/>
              <a:t>-------</a:t>
            </a:r>
          </a:p>
          <a:p>
            <a:r>
              <a:rPr lang="en-US"/>
              <a:t>Caps at 300 - this summer AQI reached 500+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is a chart from the DNR showing air quality advisory days  for the past 13 years. You can see we've always had issues with ozone (blue line). SE WI is nonattainment zone for ozone.(that's another topic) </a:t>
            </a:r>
          </a:p>
          <a:p>
            <a:endParaRPr lang="en-US"/>
          </a:p>
          <a:p>
            <a:r>
              <a:rPr lang="en-US"/>
              <a:t>BUT PM2.5 days are much more rare UNTIL we get the wildfire smoke days in 2023 and 2025.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had a very significant wildfire smoke event this summer. These are screenshots from my phone on the IQ Air app showing the distribution of AQI across Milwaukee </a:t>
            </a:r>
          </a:p>
          <a:p>
            <a:endParaRPr lang="en-US"/>
          </a:p>
          <a:p>
            <a:r>
              <a:rPr lang="en-US"/>
              <a:t>You can see there can be a lot of variation across the City for where the wildfire smoke tends to "settle" or linger </a:t>
            </a:r>
          </a:p>
          <a:p>
            <a:endParaRPr lang="en-US"/>
          </a:p>
          <a:p>
            <a:r>
              <a:rPr lang="en-US"/>
              <a:t>A theme for this presentation - it's so important to know your neighborhood air quality because of that variation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chart has a lot going on - the black line is the average of all our sensors and the purple is the variation across all sensors. </a:t>
            </a:r>
          </a:p>
          <a:p>
            <a:endParaRPr lang="en-US"/>
          </a:p>
          <a:p>
            <a:r>
              <a:rPr lang="en-US"/>
              <a:t>The red bars are the air quality alert days from the DNR </a:t>
            </a:r>
          </a:p>
          <a:p>
            <a:endParaRPr lang="en-US"/>
          </a:p>
          <a:p>
            <a:r>
              <a:rPr lang="en-US"/>
              <a:t>Also this was made by Amanda Beavin with DYCU - shout out to her! It's in our 2025 Air Quality Report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These red circles show the air quality alert days that do not match our sensor's averages. There were days that the air quality spiked the day before or the day after the air quality event. </a:t>
            </a:r>
          </a:p>
          <a:p>
            <a:endParaRPr lang="en-US"/>
          </a:p>
          <a:p>
            <a:r>
              <a:rPr lang="en-US"/>
              <a:t>There's only 1 PM2.5 DNR sensor in Milwaukee and it's south of I94. </a:t>
            </a:r>
          </a:p>
          <a:p>
            <a:r>
              <a:rPr lang="en-US"/>
              <a:t>--------</a:t>
            </a:r>
          </a:p>
          <a:p>
            <a:r>
              <a:rPr lang="en-US"/>
              <a:t>Your weather app relies on modeling to tell you the air quality, but its missing what's actually happening on the ground. Our air quality sensor network helps fill in those gaps.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 wanted to talk a little bit about what I've noticed with the IAQ inside my home. Because of my job, I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 wanted to talk a little bit about what I've noticed with the IAQ inside my home.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Takeaways: outdoor air quality is worse during non-smoke AQAs and smoke AQAs, with a pretty direct relationship (as outdoor gets worse, so does indoor). Your indoor air purifiers are probably helping, since the relationship between indoor and outdoor is not linear (slope =1) and because the indoor air quality is actually better on days with non-smoke AQAs (my guess is you shut the windows and crank the purifiers when you get an alert, which probably is helping).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21.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7EB3"/>
        </a:solidFill>
        <a:effectLst/>
      </p:bgPr>
    </p:bg>
    <p:spTree>
      <p:nvGrpSpPr>
        <p:cNvPr id="1" name=""/>
        <p:cNvGrpSpPr/>
        <p:nvPr/>
      </p:nvGrpSpPr>
      <p:grpSpPr>
        <a:xfrm>
          <a:off x="0" y="0"/>
          <a:ext cx="0" cy="0"/>
          <a:chOff x="0" y="0"/>
          <a:chExt cx="0" cy="0"/>
        </a:xfrm>
      </p:grpSpPr>
      <p:sp>
        <p:nvSpPr>
          <p:cNvPr id="2" name="Freeform 2"/>
          <p:cNvSpPr/>
          <p:nvPr/>
        </p:nvSpPr>
        <p:spPr>
          <a:xfrm>
            <a:off x="476250" y="9146220"/>
            <a:ext cx="489267" cy="489267"/>
          </a:xfrm>
          <a:custGeom>
            <a:avLst/>
            <a:gdLst/>
            <a:ahLst/>
            <a:cxnLst/>
            <a:rect l="l" t="t" r="r" b="b"/>
            <a:pathLst>
              <a:path w="489267" h="489267">
                <a:moveTo>
                  <a:pt x="0" y="0"/>
                </a:moveTo>
                <a:lnTo>
                  <a:pt x="489267" y="0"/>
                </a:lnTo>
                <a:lnTo>
                  <a:pt x="489267" y="489268"/>
                </a:lnTo>
                <a:lnTo>
                  <a:pt x="0" y="48926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0" y="1930137"/>
            <a:ext cx="18288000" cy="5401336"/>
            <a:chOff x="0" y="0"/>
            <a:chExt cx="1296374" cy="382882"/>
          </a:xfrm>
        </p:grpSpPr>
        <p:sp>
          <p:nvSpPr>
            <p:cNvPr id="4" name="Freeform 4"/>
            <p:cNvSpPr/>
            <p:nvPr/>
          </p:nvSpPr>
          <p:spPr>
            <a:xfrm>
              <a:off x="0" y="0"/>
              <a:ext cx="1296374" cy="382882"/>
            </a:xfrm>
            <a:custGeom>
              <a:avLst/>
              <a:gdLst/>
              <a:ahLst/>
              <a:cxnLst/>
              <a:rect l="l" t="t" r="r" b="b"/>
              <a:pathLst>
                <a:path w="1296374" h="382882">
                  <a:moveTo>
                    <a:pt x="9737" y="0"/>
                  </a:moveTo>
                  <a:lnTo>
                    <a:pt x="1286637" y="0"/>
                  </a:lnTo>
                  <a:cubicBezTo>
                    <a:pt x="1289219" y="0"/>
                    <a:pt x="1291696" y="1026"/>
                    <a:pt x="1293522" y="2852"/>
                  </a:cubicBezTo>
                  <a:cubicBezTo>
                    <a:pt x="1295348" y="4678"/>
                    <a:pt x="1296374" y="7154"/>
                    <a:pt x="1296374" y="9737"/>
                  </a:cubicBezTo>
                  <a:lnTo>
                    <a:pt x="1296374" y="373146"/>
                  </a:lnTo>
                  <a:cubicBezTo>
                    <a:pt x="1296374" y="378523"/>
                    <a:pt x="1292015" y="382882"/>
                    <a:pt x="1286637" y="382882"/>
                  </a:cubicBezTo>
                  <a:lnTo>
                    <a:pt x="9737" y="382882"/>
                  </a:lnTo>
                  <a:cubicBezTo>
                    <a:pt x="4359" y="382882"/>
                    <a:pt x="0" y="378523"/>
                    <a:pt x="0" y="373146"/>
                  </a:cubicBezTo>
                  <a:lnTo>
                    <a:pt x="0" y="9737"/>
                  </a:lnTo>
                  <a:cubicBezTo>
                    <a:pt x="0" y="4359"/>
                    <a:pt x="4359" y="0"/>
                    <a:pt x="9737" y="0"/>
                  </a:cubicBezTo>
                  <a:close/>
                </a:path>
              </a:pathLst>
            </a:custGeom>
            <a:blipFill>
              <a:blip r:embed="rId4"/>
              <a:stretch>
                <a:fillRect t="-15309" r="-1351" b="-113461"/>
              </a:stretch>
            </a:blipFill>
            <a:ln w="38100" cap="rnd">
              <a:solidFill>
                <a:srgbClr val="8FC33E"/>
              </a:solidFill>
              <a:prstDash val="solid"/>
              <a:round/>
            </a:ln>
          </p:spPr>
          <p:txBody>
            <a:bodyPr/>
            <a:lstStyle/>
            <a:p>
              <a:endParaRPr lang="en-US"/>
            </a:p>
          </p:txBody>
        </p:sp>
      </p:grpSp>
      <p:sp>
        <p:nvSpPr>
          <p:cNvPr id="5" name="Freeform 5"/>
          <p:cNvSpPr/>
          <p:nvPr/>
        </p:nvSpPr>
        <p:spPr>
          <a:xfrm>
            <a:off x="13680258" y="7331473"/>
            <a:ext cx="4365643" cy="2455674"/>
          </a:xfrm>
          <a:custGeom>
            <a:avLst/>
            <a:gdLst/>
            <a:ahLst/>
            <a:cxnLst/>
            <a:rect l="l" t="t" r="r" b="b"/>
            <a:pathLst>
              <a:path w="4365643" h="2455674">
                <a:moveTo>
                  <a:pt x="0" y="0"/>
                </a:moveTo>
                <a:lnTo>
                  <a:pt x="4365643" y="0"/>
                </a:lnTo>
                <a:lnTo>
                  <a:pt x="4365643" y="2455674"/>
                </a:lnTo>
                <a:lnTo>
                  <a:pt x="0" y="2455674"/>
                </a:lnTo>
                <a:lnTo>
                  <a:pt x="0" y="0"/>
                </a:lnTo>
                <a:close/>
              </a:path>
            </a:pathLst>
          </a:custGeom>
          <a:blipFill>
            <a:blip r:embed="rId5"/>
            <a:stretch>
              <a:fillRect/>
            </a:stretch>
          </a:blipFill>
        </p:spPr>
        <p:txBody>
          <a:bodyPr/>
          <a:lstStyle/>
          <a:p>
            <a:endParaRPr lang="en-US"/>
          </a:p>
        </p:txBody>
      </p:sp>
      <p:sp>
        <p:nvSpPr>
          <p:cNvPr id="6" name="TextBox 6"/>
          <p:cNvSpPr txBox="1"/>
          <p:nvPr/>
        </p:nvSpPr>
        <p:spPr>
          <a:xfrm>
            <a:off x="476250" y="4937664"/>
            <a:ext cx="17335500" cy="769620"/>
          </a:xfrm>
          <a:prstGeom prst="rect">
            <a:avLst/>
          </a:prstGeom>
        </p:spPr>
        <p:txBody>
          <a:bodyPr lIns="0" tIns="0" rIns="0" bIns="0" rtlCol="0" anchor="t">
            <a:spAutoFit/>
          </a:bodyPr>
          <a:lstStyle/>
          <a:p>
            <a:pPr algn="l">
              <a:lnSpc>
                <a:spcPts val="5580"/>
              </a:lnSpc>
            </a:pPr>
            <a:r>
              <a:rPr lang="en-US" sz="6200">
                <a:solidFill>
                  <a:srgbClr val="FFFFFF"/>
                </a:solidFill>
                <a:latin typeface="Monument Bold"/>
                <a:ea typeface="Monument Bold"/>
                <a:cs typeface="Monument Bold"/>
                <a:sym typeface="Monument Bold"/>
              </a:rPr>
              <a:t>IS SOMETHING BURNING IN HERE? </a:t>
            </a:r>
          </a:p>
        </p:txBody>
      </p:sp>
      <p:sp>
        <p:nvSpPr>
          <p:cNvPr id="7" name="TextBox 7"/>
          <p:cNvSpPr txBox="1"/>
          <p:nvPr/>
        </p:nvSpPr>
        <p:spPr>
          <a:xfrm>
            <a:off x="5090482" y="339837"/>
            <a:ext cx="12955419" cy="1396389"/>
          </a:xfrm>
          <a:prstGeom prst="rect">
            <a:avLst/>
          </a:prstGeom>
        </p:spPr>
        <p:txBody>
          <a:bodyPr lIns="0" tIns="0" rIns="0" bIns="0" rtlCol="0" anchor="t">
            <a:spAutoFit/>
          </a:bodyPr>
          <a:lstStyle/>
          <a:p>
            <a:pPr algn="r">
              <a:lnSpc>
                <a:spcPts val="5310"/>
              </a:lnSpc>
            </a:pPr>
            <a:r>
              <a:rPr lang="en-US" sz="5900">
                <a:solidFill>
                  <a:srgbClr val="8FC33E"/>
                </a:solidFill>
                <a:latin typeface="Monument Bold"/>
                <a:ea typeface="Monument Bold"/>
                <a:cs typeface="Monument Bold"/>
                <a:sym typeface="Monument Bold"/>
              </a:rPr>
              <a:t>WEDNESDAY</a:t>
            </a:r>
          </a:p>
          <a:p>
            <a:pPr marL="0" lvl="0" indent="0" algn="r">
              <a:lnSpc>
                <a:spcPts val="5310"/>
              </a:lnSpc>
            </a:pPr>
            <a:r>
              <a:rPr lang="en-US" sz="5900">
                <a:solidFill>
                  <a:srgbClr val="8FC33E"/>
                </a:solidFill>
                <a:latin typeface="Monument Bold"/>
                <a:ea typeface="Monument Bold"/>
                <a:cs typeface="Monument Bold"/>
                <a:sym typeface="Monument Bold"/>
              </a:rPr>
              <a:t>OCTBER 7, 2026</a:t>
            </a:r>
          </a:p>
        </p:txBody>
      </p:sp>
      <p:sp>
        <p:nvSpPr>
          <p:cNvPr id="8" name="TextBox 8"/>
          <p:cNvSpPr txBox="1"/>
          <p:nvPr/>
        </p:nvSpPr>
        <p:spPr>
          <a:xfrm>
            <a:off x="1028700" y="9593154"/>
            <a:ext cx="11881215" cy="407035"/>
          </a:xfrm>
          <a:prstGeom prst="rect">
            <a:avLst/>
          </a:prstGeom>
        </p:spPr>
        <p:txBody>
          <a:bodyPr lIns="0" tIns="0" rIns="0" bIns="0" rtlCol="0" anchor="t">
            <a:spAutoFit/>
          </a:bodyPr>
          <a:lstStyle/>
          <a:p>
            <a:pPr marL="0" lvl="0" indent="0" algn="l">
              <a:lnSpc>
                <a:spcPts val="3079"/>
              </a:lnSpc>
              <a:spcBef>
                <a:spcPct val="0"/>
              </a:spcBef>
            </a:pPr>
            <a:r>
              <a:rPr lang="en-US" sz="2799" b="1">
                <a:solidFill>
                  <a:srgbClr val="FFFFFF"/>
                </a:solidFill>
                <a:latin typeface="TT Commons Pro Bold"/>
                <a:ea typeface="TT Commons Pro Bold"/>
                <a:cs typeface="TT Commons Pro Bold"/>
                <a:sym typeface="TT Commons Pro Bold"/>
              </a:rPr>
              <a:t>DATA DAY 2026</a:t>
            </a:r>
          </a:p>
        </p:txBody>
      </p:sp>
      <p:sp>
        <p:nvSpPr>
          <p:cNvPr id="9" name="TextBox 9"/>
          <p:cNvSpPr txBox="1"/>
          <p:nvPr/>
        </p:nvSpPr>
        <p:spPr>
          <a:xfrm>
            <a:off x="12255500" y="9574104"/>
            <a:ext cx="5556250" cy="371475"/>
          </a:xfrm>
          <a:prstGeom prst="rect">
            <a:avLst/>
          </a:prstGeom>
        </p:spPr>
        <p:txBody>
          <a:bodyPr lIns="0" tIns="0" rIns="0" bIns="0" rtlCol="0" anchor="t">
            <a:spAutoFit/>
          </a:bodyPr>
          <a:lstStyle/>
          <a:p>
            <a:pPr algn="r">
              <a:lnSpc>
                <a:spcPts val="2879"/>
              </a:lnSpc>
            </a:pPr>
            <a:r>
              <a:rPr lang="en-US" sz="2400">
                <a:solidFill>
                  <a:srgbClr val="FFFFFF"/>
                </a:solidFill>
                <a:latin typeface="TT Commons Pro"/>
                <a:ea typeface="TT Commons Pro"/>
                <a:cs typeface="TT Commons Pro"/>
                <a:sym typeface="TT Commons Pro"/>
              </a:rPr>
              <a:t>WWW.MKEFRESHAIR.COM</a:t>
            </a:r>
          </a:p>
        </p:txBody>
      </p:sp>
      <p:sp>
        <p:nvSpPr>
          <p:cNvPr id="10" name="TextBox 10"/>
          <p:cNvSpPr txBox="1"/>
          <p:nvPr/>
        </p:nvSpPr>
        <p:spPr>
          <a:xfrm>
            <a:off x="476250" y="5612034"/>
            <a:ext cx="15968909" cy="827405"/>
          </a:xfrm>
          <a:prstGeom prst="rect">
            <a:avLst/>
          </a:prstGeom>
        </p:spPr>
        <p:txBody>
          <a:bodyPr lIns="0" tIns="0" rIns="0" bIns="0" rtlCol="0" anchor="t">
            <a:spAutoFit/>
          </a:bodyPr>
          <a:lstStyle/>
          <a:p>
            <a:pPr algn="l">
              <a:lnSpc>
                <a:spcPts val="6719"/>
              </a:lnSpc>
            </a:pPr>
            <a:r>
              <a:rPr lang="en-US" sz="4800" b="1">
                <a:solidFill>
                  <a:srgbClr val="FFFFFF"/>
                </a:solidFill>
                <a:latin typeface="Bebas Neue Bold"/>
                <a:ea typeface="Bebas Neue Bold"/>
                <a:cs typeface="Bebas Neue Bold"/>
                <a:sym typeface="Bebas Neue Bold"/>
              </a:rPr>
              <a:t>hOW OUTDOOR AIR IMPACTS OUR INDOOR AIR QUALITY</a:t>
            </a:r>
          </a:p>
        </p:txBody>
      </p:sp>
      <p:sp>
        <p:nvSpPr>
          <p:cNvPr id="11" name="TextBox 11"/>
          <p:cNvSpPr txBox="1"/>
          <p:nvPr/>
        </p:nvSpPr>
        <p:spPr>
          <a:xfrm>
            <a:off x="476250" y="7343285"/>
            <a:ext cx="6040320" cy="1216025"/>
          </a:xfrm>
          <a:prstGeom prst="rect">
            <a:avLst/>
          </a:prstGeom>
        </p:spPr>
        <p:txBody>
          <a:bodyPr lIns="0" tIns="0" rIns="0" bIns="0" rtlCol="0" anchor="t">
            <a:spAutoFit/>
          </a:bodyPr>
          <a:lstStyle/>
          <a:p>
            <a:pPr algn="just">
              <a:lnSpc>
                <a:spcPts val="4900"/>
              </a:lnSpc>
            </a:pPr>
            <a:r>
              <a:rPr lang="en-US" sz="3500">
                <a:solidFill>
                  <a:srgbClr val="FFFFFF"/>
                </a:solidFill>
                <a:latin typeface="TT Commons Pro"/>
                <a:ea typeface="TT Commons Pro"/>
                <a:cs typeface="TT Commons Pro"/>
                <a:sym typeface="TT Commons Pro"/>
              </a:rPr>
              <a:t>Danika Hill-Paulus, MSc</a:t>
            </a:r>
          </a:p>
          <a:p>
            <a:pPr algn="just">
              <a:lnSpc>
                <a:spcPts val="4900"/>
              </a:lnSpc>
            </a:pPr>
            <a:r>
              <a:rPr lang="en-US" sz="3500">
                <a:solidFill>
                  <a:srgbClr val="FFFFFF"/>
                </a:solidFill>
                <a:latin typeface="TT Commons Pro"/>
                <a:ea typeface="TT Commons Pro"/>
                <a:cs typeface="TT Commons Pro"/>
                <a:sym typeface="TT Commons Pro"/>
              </a:rPr>
              <a:t>Co-Executive Director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7E1"/>
        </a:solidFill>
        <a:effectLst/>
      </p:bgPr>
    </p:bg>
    <p:spTree>
      <p:nvGrpSpPr>
        <p:cNvPr id="1" name=""/>
        <p:cNvGrpSpPr/>
        <p:nvPr/>
      </p:nvGrpSpPr>
      <p:grpSpPr>
        <a:xfrm>
          <a:off x="0" y="0"/>
          <a:ext cx="0" cy="0"/>
          <a:chOff x="0" y="0"/>
          <a:chExt cx="0" cy="0"/>
        </a:xfrm>
      </p:grpSpPr>
      <p:grpSp>
        <p:nvGrpSpPr>
          <p:cNvPr id="2" name="Group 2"/>
          <p:cNvGrpSpPr/>
          <p:nvPr/>
        </p:nvGrpSpPr>
        <p:grpSpPr>
          <a:xfrm>
            <a:off x="12314138" y="0"/>
            <a:ext cx="5973862" cy="10287000"/>
            <a:chOff x="0" y="0"/>
            <a:chExt cx="1581181" cy="2722797"/>
          </a:xfrm>
        </p:grpSpPr>
        <p:sp>
          <p:nvSpPr>
            <p:cNvPr id="3" name="Freeform 3"/>
            <p:cNvSpPr/>
            <p:nvPr/>
          </p:nvSpPr>
          <p:spPr>
            <a:xfrm>
              <a:off x="0" y="0"/>
              <a:ext cx="1581181" cy="2722797"/>
            </a:xfrm>
            <a:custGeom>
              <a:avLst/>
              <a:gdLst/>
              <a:ahLst/>
              <a:cxnLst/>
              <a:rect l="l" t="t" r="r" b="b"/>
              <a:pathLst>
                <a:path w="1581181" h="2722797">
                  <a:moveTo>
                    <a:pt x="0" y="0"/>
                  </a:moveTo>
                  <a:lnTo>
                    <a:pt x="1581181" y="0"/>
                  </a:lnTo>
                  <a:lnTo>
                    <a:pt x="1581181" y="2722797"/>
                  </a:lnTo>
                  <a:lnTo>
                    <a:pt x="0" y="2722797"/>
                  </a:lnTo>
                  <a:close/>
                </a:path>
              </a:pathLst>
            </a:custGeom>
            <a:solidFill>
              <a:srgbClr val="147EB3"/>
            </a:solidFill>
          </p:spPr>
          <p:txBody>
            <a:bodyPr/>
            <a:lstStyle/>
            <a:p>
              <a:endParaRPr lang="en-US"/>
            </a:p>
          </p:txBody>
        </p:sp>
        <p:sp>
          <p:nvSpPr>
            <p:cNvPr id="4" name="TextBox 4"/>
            <p:cNvSpPr txBox="1"/>
            <p:nvPr/>
          </p:nvSpPr>
          <p:spPr>
            <a:xfrm>
              <a:off x="0" y="0"/>
              <a:ext cx="1581181" cy="2722797"/>
            </a:xfrm>
            <a:prstGeom prst="rect">
              <a:avLst/>
            </a:prstGeom>
          </p:spPr>
          <p:txBody>
            <a:bodyPr lIns="50800" tIns="50800" rIns="50800" bIns="50800" rtlCol="0" anchor="ctr"/>
            <a:lstStyle/>
            <a:p>
              <a:pPr algn="ctr">
                <a:lnSpc>
                  <a:spcPts val="760"/>
                </a:lnSpc>
              </a:pPr>
              <a:endParaRPr/>
            </a:p>
          </p:txBody>
        </p:sp>
      </p:grpSp>
      <p:grpSp>
        <p:nvGrpSpPr>
          <p:cNvPr id="5" name="Group 5"/>
          <p:cNvGrpSpPr/>
          <p:nvPr/>
        </p:nvGrpSpPr>
        <p:grpSpPr>
          <a:xfrm>
            <a:off x="-197980" y="-483837"/>
            <a:ext cx="12512118" cy="11190463"/>
            <a:chOff x="0" y="0"/>
            <a:chExt cx="16682824" cy="14920617"/>
          </a:xfrm>
        </p:grpSpPr>
        <p:sp>
          <p:nvSpPr>
            <p:cNvPr id="6" name="Freeform 6"/>
            <p:cNvSpPr/>
            <p:nvPr/>
          </p:nvSpPr>
          <p:spPr>
            <a:xfrm>
              <a:off x="8037331" y="0"/>
              <a:ext cx="8645493" cy="14920617"/>
            </a:xfrm>
            <a:custGeom>
              <a:avLst/>
              <a:gdLst/>
              <a:ahLst/>
              <a:cxnLst/>
              <a:rect l="l" t="t" r="r" b="b"/>
              <a:pathLst>
                <a:path w="8645493" h="14920617">
                  <a:moveTo>
                    <a:pt x="0" y="0"/>
                  </a:moveTo>
                  <a:lnTo>
                    <a:pt x="8645493" y="0"/>
                  </a:lnTo>
                  <a:lnTo>
                    <a:pt x="8645493" y="14920617"/>
                  </a:lnTo>
                  <a:lnTo>
                    <a:pt x="0" y="14920617"/>
                  </a:lnTo>
                  <a:lnTo>
                    <a:pt x="0" y="0"/>
                  </a:lnTo>
                  <a:close/>
                </a:path>
              </a:pathLst>
            </a:custGeom>
            <a:blipFill>
              <a:blip r:embed="rId3"/>
              <a:stretch>
                <a:fillRect l="-137454"/>
              </a:stretch>
            </a:blipFill>
          </p:spPr>
          <p:txBody>
            <a:bodyPr/>
            <a:lstStyle/>
            <a:p>
              <a:endParaRPr lang="en-US"/>
            </a:p>
          </p:txBody>
        </p:sp>
        <p:sp>
          <p:nvSpPr>
            <p:cNvPr id="7" name="Freeform 7"/>
            <p:cNvSpPr/>
            <p:nvPr/>
          </p:nvSpPr>
          <p:spPr>
            <a:xfrm>
              <a:off x="0" y="0"/>
              <a:ext cx="8071803" cy="14920617"/>
            </a:xfrm>
            <a:custGeom>
              <a:avLst/>
              <a:gdLst/>
              <a:ahLst/>
              <a:cxnLst/>
              <a:rect l="l" t="t" r="r" b="b"/>
              <a:pathLst>
                <a:path w="8071803" h="14920617">
                  <a:moveTo>
                    <a:pt x="0" y="0"/>
                  </a:moveTo>
                  <a:lnTo>
                    <a:pt x="8071803" y="0"/>
                  </a:lnTo>
                  <a:lnTo>
                    <a:pt x="8071803" y="14920617"/>
                  </a:lnTo>
                  <a:lnTo>
                    <a:pt x="0" y="14920617"/>
                  </a:lnTo>
                  <a:lnTo>
                    <a:pt x="0" y="0"/>
                  </a:lnTo>
                  <a:close/>
                </a:path>
              </a:pathLst>
            </a:custGeom>
            <a:blipFill>
              <a:blip r:embed="rId3"/>
              <a:stretch>
                <a:fillRect r="-154330"/>
              </a:stretch>
            </a:blipFill>
          </p:spPr>
          <p:txBody>
            <a:bodyPr/>
            <a:lstStyle/>
            <a:p>
              <a:endParaRPr lang="en-US"/>
            </a:p>
          </p:txBody>
        </p:sp>
        <p:sp>
          <p:nvSpPr>
            <p:cNvPr id="8" name="Freeform 8"/>
            <p:cNvSpPr/>
            <p:nvPr/>
          </p:nvSpPr>
          <p:spPr>
            <a:xfrm>
              <a:off x="3682052" y="2293588"/>
              <a:ext cx="7817650" cy="605868"/>
            </a:xfrm>
            <a:custGeom>
              <a:avLst/>
              <a:gdLst/>
              <a:ahLst/>
              <a:cxnLst/>
              <a:rect l="l" t="t" r="r" b="b"/>
              <a:pathLst>
                <a:path w="7817650" h="605868">
                  <a:moveTo>
                    <a:pt x="0" y="0"/>
                  </a:moveTo>
                  <a:lnTo>
                    <a:pt x="7817650" y="0"/>
                  </a:lnTo>
                  <a:lnTo>
                    <a:pt x="7817650" y="605867"/>
                  </a:lnTo>
                  <a:lnTo>
                    <a:pt x="0" y="60586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TextBox 9"/>
            <p:cNvSpPr txBox="1"/>
            <p:nvPr/>
          </p:nvSpPr>
          <p:spPr>
            <a:xfrm>
              <a:off x="5146560" y="2348203"/>
              <a:ext cx="7213330" cy="407162"/>
            </a:xfrm>
            <a:prstGeom prst="rect">
              <a:avLst/>
            </a:prstGeom>
          </p:spPr>
          <p:txBody>
            <a:bodyPr lIns="0" tIns="0" rIns="0" bIns="0" rtlCol="0" anchor="t">
              <a:spAutoFit/>
            </a:bodyPr>
            <a:lstStyle/>
            <a:p>
              <a:pPr algn="ctr">
                <a:lnSpc>
                  <a:spcPts val="2692"/>
                </a:lnSpc>
              </a:pPr>
              <a:r>
                <a:rPr lang="en-US" sz="1923">
                  <a:solidFill>
                    <a:srgbClr val="FFFFFF"/>
                  </a:solidFill>
                  <a:latin typeface="Proxima Nova"/>
                  <a:ea typeface="Proxima Nova"/>
                  <a:cs typeface="Proxima Nova"/>
                  <a:sym typeface="Proxima Nova"/>
                </a:rPr>
                <a:t>WHO &amp; EPA Recommended Guidelines as of 2024</a:t>
              </a:r>
            </a:p>
          </p:txBody>
        </p:sp>
      </p:grpSp>
      <p:sp>
        <p:nvSpPr>
          <p:cNvPr id="10" name="TextBox 10"/>
          <p:cNvSpPr txBox="1"/>
          <p:nvPr/>
        </p:nvSpPr>
        <p:spPr>
          <a:xfrm>
            <a:off x="12775384" y="2336651"/>
            <a:ext cx="4920829" cy="6270834"/>
          </a:xfrm>
          <a:prstGeom prst="rect">
            <a:avLst/>
          </a:prstGeom>
        </p:spPr>
        <p:txBody>
          <a:bodyPr lIns="0" tIns="0" rIns="0" bIns="0" rtlCol="0" anchor="t">
            <a:spAutoFit/>
          </a:bodyPr>
          <a:lstStyle/>
          <a:p>
            <a:pPr algn="l">
              <a:lnSpc>
                <a:spcPts val="4538"/>
              </a:lnSpc>
              <a:spcBef>
                <a:spcPct val="0"/>
              </a:spcBef>
            </a:pPr>
            <a:r>
              <a:rPr lang="en-US" sz="3241" b="1" i="1">
                <a:solidFill>
                  <a:srgbClr val="FFFFFF"/>
                </a:solidFill>
                <a:latin typeface="Proxima Nova Bold Italics"/>
                <a:ea typeface="Proxima Nova Bold Italics"/>
                <a:cs typeface="Proxima Nova Bold Italics"/>
                <a:sym typeface="Proxima Nova Bold Italics"/>
              </a:rPr>
              <a:t>There is no safe level of air pollution! </a:t>
            </a:r>
          </a:p>
          <a:p>
            <a:pPr algn="l">
              <a:lnSpc>
                <a:spcPts val="4538"/>
              </a:lnSpc>
              <a:spcBef>
                <a:spcPct val="0"/>
              </a:spcBef>
            </a:pPr>
            <a:endParaRPr lang="en-US" sz="3241" b="1" i="1">
              <a:solidFill>
                <a:srgbClr val="FFFFFF"/>
              </a:solidFill>
              <a:latin typeface="Proxima Nova Bold Italics"/>
              <a:ea typeface="Proxima Nova Bold Italics"/>
              <a:cs typeface="Proxima Nova Bold Italics"/>
              <a:sym typeface="Proxima Nova Bold Italics"/>
            </a:endParaRPr>
          </a:p>
          <a:p>
            <a:pPr algn="l">
              <a:lnSpc>
                <a:spcPts val="4538"/>
              </a:lnSpc>
              <a:spcBef>
                <a:spcPct val="0"/>
              </a:spcBef>
            </a:pPr>
            <a:r>
              <a:rPr lang="en-US" sz="3241" i="1">
                <a:solidFill>
                  <a:srgbClr val="FFFFFF"/>
                </a:solidFill>
                <a:latin typeface="Proxima Nova Italics"/>
                <a:ea typeface="Proxima Nova Italics"/>
                <a:cs typeface="Proxima Nova Italics"/>
                <a:sym typeface="Proxima Nova Italics"/>
              </a:rPr>
              <a:t>As the Air Quality Index (AQI) reaches 100 and beyond, knowing whether the air we breathe is safe can help us take action to minimize the harmful health effects of air pollution.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7EB3"/>
        </a:solidFill>
        <a:effectLst/>
      </p:bgPr>
    </p:bg>
    <p:spTree>
      <p:nvGrpSpPr>
        <p:cNvPr id="1" name=""/>
        <p:cNvGrpSpPr/>
        <p:nvPr/>
      </p:nvGrpSpPr>
      <p:grpSpPr>
        <a:xfrm>
          <a:off x="0" y="0"/>
          <a:ext cx="0" cy="0"/>
          <a:chOff x="0" y="0"/>
          <a:chExt cx="0" cy="0"/>
        </a:xfrm>
      </p:grpSpPr>
      <p:sp>
        <p:nvSpPr>
          <p:cNvPr id="2" name="Freeform 2"/>
          <p:cNvSpPr/>
          <p:nvPr/>
        </p:nvSpPr>
        <p:spPr>
          <a:xfrm>
            <a:off x="4201817" y="2043651"/>
            <a:ext cx="10092500" cy="6888132"/>
          </a:xfrm>
          <a:custGeom>
            <a:avLst/>
            <a:gdLst/>
            <a:ahLst/>
            <a:cxnLst/>
            <a:rect l="l" t="t" r="r" b="b"/>
            <a:pathLst>
              <a:path w="10092500" h="6888132">
                <a:moveTo>
                  <a:pt x="0" y="0"/>
                </a:moveTo>
                <a:lnTo>
                  <a:pt x="10092500" y="0"/>
                </a:lnTo>
                <a:lnTo>
                  <a:pt x="10092500" y="6888132"/>
                </a:lnTo>
                <a:lnTo>
                  <a:pt x="0" y="6888132"/>
                </a:lnTo>
                <a:lnTo>
                  <a:pt x="0" y="0"/>
                </a:lnTo>
                <a:close/>
              </a:path>
            </a:pathLst>
          </a:custGeom>
          <a:blipFill>
            <a:blip r:embed="rId3"/>
            <a:stretch>
              <a:fillRect/>
            </a:stretch>
          </a:blipFill>
          <a:ln w="38100" cap="sq">
            <a:solidFill>
              <a:srgbClr val="000000"/>
            </a:solidFill>
            <a:prstDash val="solid"/>
            <a:miter/>
          </a:ln>
        </p:spPr>
        <p:txBody>
          <a:bodyPr/>
          <a:lstStyle/>
          <a:p>
            <a:endParaRPr lang="en-US"/>
          </a:p>
        </p:txBody>
      </p:sp>
      <p:sp>
        <p:nvSpPr>
          <p:cNvPr id="3" name="TextBox 3"/>
          <p:cNvSpPr txBox="1"/>
          <p:nvPr/>
        </p:nvSpPr>
        <p:spPr>
          <a:xfrm>
            <a:off x="2935233" y="9012436"/>
            <a:ext cx="12417535" cy="537845"/>
          </a:xfrm>
          <a:prstGeom prst="rect">
            <a:avLst/>
          </a:prstGeom>
        </p:spPr>
        <p:txBody>
          <a:bodyPr lIns="0" tIns="0" rIns="0" bIns="0" rtlCol="0" anchor="t">
            <a:spAutoFit/>
          </a:bodyPr>
          <a:lstStyle/>
          <a:p>
            <a:pPr algn="ctr">
              <a:lnSpc>
                <a:spcPts val="4480"/>
              </a:lnSpc>
            </a:pPr>
            <a:r>
              <a:rPr lang="en-US" sz="3200">
                <a:solidFill>
                  <a:srgbClr val="FFFFFF"/>
                </a:solidFill>
                <a:latin typeface="Proxima Nova"/>
                <a:ea typeface="Proxima Nova"/>
                <a:cs typeface="Proxima Nova"/>
                <a:sym typeface="Proxima Nova"/>
              </a:rPr>
              <a:t>Data from the Wisconsin Climatology Office</a:t>
            </a:r>
          </a:p>
        </p:txBody>
      </p:sp>
      <p:sp>
        <p:nvSpPr>
          <p:cNvPr id="4" name="Freeform 4"/>
          <p:cNvSpPr/>
          <p:nvPr/>
        </p:nvSpPr>
        <p:spPr>
          <a:xfrm>
            <a:off x="15054530" y="9146602"/>
            <a:ext cx="3004446" cy="913950"/>
          </a:xfrm>
          <a:custGeom>
            <a:avLst/>
            <a:gdLst/>
            <a:ahLst/>
            <a:cxnLst/>
            <a:rect l="l" t="t" r="r" b="b"/>
            <a:pathLst>
              <a:path w="3004446" h="913950">
                <a:moveTo>
                  <a:pt x="0" y="0"/>
                </a:moveTo>
                <a:lnTo>
                  <a:pt x="3004446" y="0"/>
                </a:lnTo>
                <a:lnTo>
                  <a:pt x="3004446" y="913950"/>
                </a:lnTo>
                <a:lnTo>
                  <a:pt x="0" y="913950"/>
                </a:lnTo>
                <a:lnTo>
                  <a:pt x="0" y="0"/>
                </a:lnTo>
                <a:close/>
              </a:path>
            </a:pathLst>
          </a:custGeom>
          <a:blipFill>
            <a:blip r:embed="rId4"/>
            <a:stretch>
              <a:fillRect/>
            </a:stretch>
          </a:blipFill>
        </p:spPr>
        <p:txBody>
          <a:bodyPr/>
          <a:lstStyle/>
          <a:p>
            <a:endParaRPr lang="en-US"/>
          </a:p>
        </p:txBody>
      </p:sp>
      <p:sp>
        <p:nvSpPr>
          <p:cNvPr id="5" name="Freeform 5"/>
          <p:cNvSpPr/>
          <p:nvPr/>
        </p:nvSpPr>
        <p:spPr>
          <a:xfrm>
            <a:off x="164865" y="8189045"/>
            <a:ext cx="2770367" cy="1947915"/>
          </a:xfrm>
          <a:custGeom>
            <a:avLst/>
            <a:gdLst/>
            <a:ahLst/>
            <a:cxnLst/>
            <a:rect l="l" t="t" r="r" b="b"/>
            <a:pathLst>
              <a:path w="2770367" h="1947915">
                <a:moveTo>
                  <a:pt x="0" y="0"/>
                </a:moveTo>
                <a:lnTo>
                  <a:pt x="2770368" y="0"/>
                </a:lnTo>
                <a:lnTo>
                  <a:pt x="2770368" y="1947915"/>
                </a:lnTo>
                <a:lnTo>
                  <a:pt x="0" y="1947915"/>
                </a:lnTo>
                <a:lnTo>
                  <a:pt x="0" y="0"/>
                </a:lnTo>
                <a:close/>
              </a:path>
            </a:pathLst>
          </a:custGeom>
          <a:blipFill>
            <a:blip r:embed="rId5"/>
            <a:stretch>
              <a:fillRect l="-32563" t="-12528" r="-23750" b="-12522"/>
            </a:stretch>
          </a:blipFill>
        </p:spPr>
        <p:txBody>
          <a:bodyPr/>
          <a:lstStyle/>
          <a:p>
            <a:endParaRPr lang="en-US"/>
          </a:p>
        </p:txBody>
      </p:sp>
      <p:sp>
        <p:nvSpPr>
          <p:cNvPr id="6" name="TextBox 6"/>
          <p:cNvSpPr txBox="1"/>
          <p:nvPr/>
        </p:nvSpPr>
        <p:spPr>
          <a:xfrm>
            <a:off x="0" y="839094"/>
            <a:ext cx="18288000" cy="868066"/>
          </a:xfrm>
          <a:prstGeom prst="rect">
            <a:avLst/>
          </a:prstGeom>
        </p:spPr>
        <p:txBody>
          <a:bodyPr lIns="0" tIns="0" rIns="0" bIns="0" rtlCol="0" anchor="t">
            <a:spAutoFit/>
          </a:bodyPr>
          <a:lstStyle/>
          <a:p>
            <a:pPr marL="0" lvl="0" indent="0" algn="ctr">
              <a:lnSpc>
                <a:spcPts val="6330"/>
              </a:lnSpc>
              <a:spcBef>
                <a:spcPct val="0"/>
              </a:spcBef>
            </a:pPr>
            <a:r>
              <a:rPr lang="en-US" sz="7033">
                <a:solidFill>
                  <a:srgbClr val="FFFFFF"/>
                </a:solidFill>
                <a:latin typeface="Monument Bold"/>
                <a:ea typeface="Monument Bold"/>
                <a:cs typeface="Monument Bold"/>
                <a:sym typeface="Monument Bold"/>
              </a:rPr>
              <a:t>AIR QUALITY ALERT DAYS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7EB3"/>
        </a:solidFill>
        <a:effectLst/>
      </p:bgPr>
    </p:bg>
    <p:spTree>
      <p:nvGrpSpPr>
        <p:cNvPr id="1" name=""/>
        <p:cNvGrpSpPr/>
        <p:nvPr/>
      </p:nvGrpSpPr>
      <p:grpSpPr>
        <a:xfrm>
          <a:off x="0" y="0"/>
          <a:ext cx="0" cy="0"/>
          <a:chOff x="0" y="0"/>
          <a:chExt cx="0" cy="0"/>
        </a:xfrm>
      </p:grpSpPr>
      <p:grpSp>
        <p:nvGrpSpPr>
          <p:cNvPr id="2" name="Group 2"/>
          <p:cNvGrpSpPr/>
          <p:nvPr/>
        </p:nvGrpSpPr>
        <p:grpSpPr>
          <a:xfrm>
            <a:off x="1064834" y="1581430"/>
            <a:ext cx="5246370" cy="7559802"/>
            <a:chOff x="0" y="0"/>
            <a:chExt cx="812800" cy="1171211"/>
          </a:xfrm>
        </p:grpSpPr>
        <p:sp>
          <p:nvSpPr>
            <p:cNvPr id="3" name="Freeform 3"/>
            <p:cNvSpPr/>
            <p:nvPr/>
          </p:nvSpPr>
          <p:spPr>
            <a:xfrm>
              <a:off x="0" y="0"/>
              <a:ext cx="812800" cy="1171211"/>
            </a:xfrm>
            <a:custGeom>
              <a:avLst/>
              <a:gdLst/>
              <a:ahLst/>
              <a:cxnLst/>
              <a:rect l="l" t="t" r="r" b="b"/>
              <a:pathLst>
                <a:path w="812800" h="1171211">
                  <a:moveTo>
                    <a:pt x="33940" y="0"/>
                  </a:moveTo>
                  <a:lnTo>
                    <a:pt x="778860" y="0"/>
                  </a:lnTo>
                  <a:cubicBezTo>
                    <a:pt x="797604" y="0"/>
                    <a:pt x="812800" y="15196"/>
                    <a:pt x="812800" y="33940"/>
                  </a:cubicBezTo>
                  <a:lnTo>
                    <a:pt x="812800" y="1137271"/>
                  </a:lnTo>
                  <a:cubicBezTo>
                    <a:pt x="812800" y="1156015"/>
                    <a:pt x="797604" y="1171211"/>
                    <a:pt x="778860" y="1171211"/>
                  </a:cubicBezTo>
                  <a:lnTo>
                    <a:pt x="33940" y="1171211"/>
                  </a:lnTo>
                  <a:cubicBezTo>
                    <a:pt x="15196" y="1171211"/>
                    <a:pt x="0" y="1156015"/>
                    <a:pt x="0" y="1137271"/>
                  </a:cubicBezTo>
                  <a:lnTo>
                    <a:pt x="0" y="33940"/>
                  </a:lnTo>
                  <a:cubicBezTo>
                    <a:pt x="0" y="15196"/>
                    <a:pt x="15196" y="0"/>
                    <a:pt x="33940" y="0"/>
                  </a:cubicBezTo>
                  <a:close/>
                </a:path>
              </a:pathLst>
            </a:custGeom>
            <a:blipFill>
              <a:blip r:embed="rId3"/>
              <a:stretch>
                <a:fillRect t="-27109" b="-27109"/>
              </a:stretch>
            </a:blipFill>
          </p:spPr>
          <p:txBody>
            <a:bodyPr/>
            <a:lstStyle/>
            <a:p>
              <a:endParaRPr lang="en-US"/>
            </a:p>
          </p:txBody>
        </p:sp>
      </p:grpSp>
      <p:sp>
        <p:nvSpPr>
          <p:cNvPr id="4" name="TextBox 4"/>
          <p:cNvSpPr txBox="1"/>
          <p:nvPr/>
        </p:nvSpPr>
        <p:spPr>
          <a:xfrm>
            <a:off x="0" y="810519"/>
            <a:ext cx="18288000" cy="770912"/>
          </a:xfrm>
          <a:prstGeom prst="rect">
            <a:avLst/>
          </a:prstGeom>
        </p:spPr>
        <p:txBody>
          <a:bodyPr lIns="0" tIns="0" rIns="0" bIns="0" rtlCol="0" anchor="t">
            <a:spAutoFit/>
          </a:bodyPr>
          <a:lstStyle/>
          <a:p>
            <a:pPr marL="0" lvl="0" indent="0" algn="ctr">
              <a:lnSpc>
                <a:spcPts val="5610"/>
              </a:lnSpc>
              <a:spcBef>
                <a:spcPct val="0"/>
              </a:spcBef>
            </a:pPr>
            <a:r>
              <a:rPr lang="en-US" sz="6233">
                <a:solidFill>
                  <a:srgbClr val="FFFFFF"/>
                </a:solidFill>
                <a:latin typeface="Monument Bold"/>
                <a:ea typeface="Monument Bold"/>
                <a:cs typeface="Monument Bold"/>
                <a:sym typeface="Monument Bold"/>
              </a:rPr>
              <a:t>WILDFIRE SMOKE VARIATION</a:t>
            </a:r>
          </a:p>
        </p:txBody>
      </p:sp>
      <p:grpSp>
        <p:nvGrpSpPr>
          <p:cNvPr id="5" name="Group 5"/>
          <p:cNvGrpSpPr/>
          <p:nvPr/>
        </p:nvGrpSpPr>
        <p:grpSpPr>
          <a:xfrm>
            <a:off x="6520876" y="1581430"/>
            <a:ext cx="5246370" cy="7559802"/>
            <a:chOff x="0" y="0"/>
            <a:chExt cx="812800" cy="1171211"/>
          </a:xfrm>
        </p:grpSpPr>
        <p:sp>
          <p:nvSpPr>
            <p:cNvPr id="6" name="Freeform 6"/>
            <p:cNvSpPr/>
            <p:nvPr/>
          </p:nvSpPr>
          <p:spPr>
            <a:xfrm>
              <a:off x="0" y="0"/>
              <a:ext cx="812800" cy="1171211"/>
            </a:xfrm>
            <a:custGeom>
              <a:avLst/>
              <a:gdLst/>
              <a:ahLst/>
              <a:cxnLst/>
              <a:rect l="l" t="t" r="r" b="b"/>
              <a:pathLst>
                <a:path w="812800" h="1171211">
                  <a:moveTo>
                    <a:pt x="33940" y="0"/>
                  </a:moveTo>
                  <a:lnTo>
                    <a:pt x="778860" y="0"/>
                  </a:lnTo>
                  <a:cubicBezTo>
                    <a:pt x="797604" y="0"/>
                    <a:pt x="812800" y="15196"/>
                    <a:pt x="812800" y="33940"/>
                  </a:cubicBezTo>
                  <a:lnTo>
                    <a:pt x="812800" y="1137271"/>
                  </a:lnTo>
                  <a:cubicBezTo>
                    <a:pt x="812800" y="1156015"/>
                    <a:pt x="797604" y="1171211"/>
                    <a:pt x="778860" y="1171211"/>
                  </a:cubicBezTo>
                  <a:lnTo>
                    <a:pt x="33940" y="1171211"/>
                  </a:lnTo>
                  <a:cubicBezTo>
                    <a:pt x="15196" y="1171211"/>
                    <a:pt x="0" y="1156015"/>
                    <a:pt x="0" y="1137271"/>
                  </a:cubicBezTo>
                  <a:lnTo>
                    <a:pt x="0" y="33940"/>
                  </a:lnTo>
                  <a:cubicBezTo>
                    <a:pt x="0" y="15196"/>
                    <a:pt x="15196" y="0"/>
                    <a:pt x="33940" y="0"/>
                  </a:cubicBezTo>
                  <a:close/>
                </a:path>
              </a:pathLst>
            </a:custGeom>
            <a:blipFill>
              <a:blip r:embed="rId4"/>
              <a:stretch>
                <a:fillRect t="-27109" b="-27109"/>
              </a:stretch>
            </a:blipFill>
          </p:spPr>
          <p:txBody>
            <a:bodyPr/>
            <a:lstStyle/>
            <a:p>
              <a:endParaRPr lang="en-US"/>
            </a:p>
          </p:txBody>
        </p:sp>
      </p:grpSp>
      <p:grpSp>
        <p:nvGrpSpPr>
          <p:cNvPr id="7" name="Group 7"/>
          <p:cNvGrpSpPr/>
          <p:nvPr/>
        </p:nvGrpSpPr>
        <p:grpSpPr>
          <a:xfrm>
            <a:off x="11976796" y="1581430"/>
            <a:ext cx="5246370" cy="7559802"/>
            <a:chOff x="0" y="0"/>
            <a:chExt cx="812800" cy="1171211"/>
          </a:xfrm>
        </p:grpSpPr>
        <p:sp>
          <p:nvSpPr>
            <p:cNvPr id="8" name="Freeform 8"/>
            <p:cNvSpPr/>
            <p:nvPr/>
          </p:nvSpPr>
          <p:spPr>
            <a:xfrm>
              <a:off x="0" y="0"/>
              <a:ext cx="812800" cy="1171211"/>
            </a:xfrm>
            <a:custGeom>
              <a:avLst/>
              <a:gdLst/>
              <a:ahLst/>
              <a:cxnLst/>
              <a:rect l="l" t="t" r="r" b="b"/>
              <a:pathLst>
                <a:path w="812800" h="1171211">
                  <a:moveTo>
                    <a:pt x="33940" y="0"/>
                  </a:moveTo>
                  <a:lnTo>
                    <a:pt x="778860" y="0"/>
                  </a:lnTo>
                  <a:cubicBezTo>
                    <a:pt x="797604" y="0"/>
                    <a:pt x="812800" y="15196"/>
                    <a:pt x="812800" y="33940"/>
                  </a:cubicBezTo>
                  <a:lnTo>
                    <a:pt x="812800" y="1137271"/>
                  </a:lnTo>
                  <a:cubicBezTo>
                    <a:pt x="812800" y="1156015"/>
                    <a:pt x="797604" y="1171211"/>
                    <a:pt x="778860" y="1171211"/>
                  </a:cubicBezTo>
                  <a:lnTo>
                    <a:pt x="33940" y="1171211"/>
                  </a:lnTo>
                  <a:cubicBezTo>
                    <a:pt x="15196" y="1171211"/>
                    <a:pt x="0" y="1156015"/>
                    <a:pt x="0" y="1137271"/>
                  </a:cubicBezTo>
                  <a:lnTo>
                    <a:pt x="0" y="33940"/>
                  </a:lnTo>
                  <a:cubicBezTo>
                    <a:pt x="0" y="15196"/>
                    <a:pt x="15196" y="0"/>
                    <a:pt x="33940" y="0"/>
                  </a:cubicBezTo>
                  <a:close/>
                </a:path>
              </a:pathLst>
            </a:custGeom>
            <a:blipFill>
              <a:blip r:embed="rId5"/>
              <a:stretch>
                <a:fillRect t="-27109" b="-27109"/>
              </a:stretch>
            </a:blipFill>
          </p:spPr>
          <p:txBody>
            <a:bodyPr/>
            <a:lstStyle/>
            <a:p>
              <a:endParaRPr lang="en-US"/>
            </a:p>
          </p:txBody>
        </p:sp>
      </p:grpSp>
      <p:sp>
        <p:nvSpPr>
          <p:cNvPr id="9" name="TextBox 9"/>
          <p:cNvSpPr txBox="1"/>
          <p:nvPr/>
        </p:nvSpPr>
        <p:spPr>
          <a:xfrm>
            <a:off x="1048887" y="9334500"/>
            <a:ext cx="5246370" cy="733425"/>
          </a:xfrm>
          <a:prstGeom prst="rect">
            <a:avLst/>
          </a:prstGeom>
        </p:spPr>
        <p:txBody>
          <a:bodyPr lIns="0" tIns="0" rIns="0" bIns="0" rtlCol="0" anchor="t">
            <a:spAutoFit/>
          </a:bodyPr>
          <a:lstStyle/>
          <a:p>
            <a:pPr algn="ctr">
              <a:lnSpc>
                <a:spcPts val="2700"/>
              </a:lnSpc>
            </a:pPr>
            <a:r>
              <a:rPr lang="en-US" sz="3000" dirty="0">
                <a:solidFill>
                  <a:srgbClr val="FFFFFF"/>
                </a:solidFill>
                <a:latin typeface="Monument Bold"/>
                <a:ea typeface="Monument Bold"/>
                <a:cs typeface="Monument Bold"/>
                <a:sym typeface="Monument Bold"/>
              </a:rPr>
              <a:t>07/15/26</a:t>
            </a:r>
          </a:p>
          <a:p>
            <a:pPr marL="0" lvl="0" indent="0" algn="ctr">
              <a:lnSpc>
                <a:spcPts val="2700"/>
              </a:lnSpc>
              <a:spcBef>
                <a:spcPct val="0"/>
              </a:spcBef>
            </a:pPr>
            <a:r>
              <a:rPr lang="en-US" sz="3000" dirty="0">
                <a:solidFill>
                  <a:srgbClr val="FFFFFF"/>
                </a:solidFill>
                <a:latin typeface="Monument Bold"/>
                <a:ea typeface="Monument Bold"/>
                <a:cs typeface="Monument Bold"/>
                <a:sym typeface="Monument Bold"/>
              </a:rPr>
              <a:t>7:13 PM </a:t>
            </a:r>
          </a:p>
        </p:txBody>
      </p:sp>
      <p:sp>
        <p:nvSpPr>
          <p:cNvPr id="10" name="TextBox 10"/>
          <p:cNvSpPr txBox="1"/>
          <p:nvPr/>
        </p:nvSpPr>
        <p:spPr>
          <a:xfrm>
            <a:off x="6504559" y="9334500"/>
            <a:ext cx="5246370" cy="733425"/>
          </a:xfrm>
          <a:prstGeom prst="rect">
            <a:avLst/>
          </a:prstGeom>
        </p:spPr>
        <p:txBody>
          <a:bodyPr lIns="0" tIns="0" rIns="0" bIns="0" rtlCol="0" anchor="t">
            <a:spAutoFit/>
          </a:bodyPr>
          <a:lstStyle/>
          <a:p>
            <a:pPr algn="ctr">
              <a:lnSpc>
                <a:spcPts val="2700"/>
              </a:lnSpc>
            </a:pPr>
            <a:r>
              <a:rPr lang="en-US" sz="3000" dirty="0">
                <a:solidFill>
                  <a:srgbClr val="FFFFFF"/>
                </a:solidFill>
                <a:latin typeface="Monument Bold"/>
                <a:ea typeface="Monument Bold"/>
                <a:cs typeface="Monument Bold"/>
                <a:sym typeface="Monument Bold"/>
              </a:rPr>
              <a:t>07/15/26</a:t>
            </a:r>
          </a:p>
          <a:p>
            <a:pPr marL="0" lvl="0" indent="0" algn="ctr">
              <a:lnSpc>
                <a:spcPts val="2700"/>
              </a:lnSpc>
              <a:spcBef>
                <a:spcPct val="0"/>
              </a:spcBef>
            </a:pPr>
            <a:r>
              <a:rPr lang="en-US" sz="3000" dirty="0">
                <a:solidFill>
                  <a:srgbClr val="FFFFFF"/>
                </a:solidFill>
                <a:latin typeface="Monument Bold"/>
                <a:ea typeface="Monument Bold"/>
                <a:cs typeface="Monument Bold"/>
                <a:sym typeface="Monument Bold"/>
              </a:rPr>
              <a:t>9:46 PM </a:t>
            </a:r>
          </a:p>
        </p:txBody>
      </p:sp>
      <p:sp>
        <p:nvSpPr>
          <p:cNvPr id="11" name="TextBox 11"/>
          <p:cNvSpPr txBox="1"/>
          <p:nvPr/>
        </p:nvSpPr>
        <p:spPr>
          <a:xfrm>
            <a:off x="11996674" y="9334500"/>
            <a:ext cx="5246370" cy="733425"/>
          </a:xfrm>
          <a:prstGeom prst="rect">
            <a:avLst/>
          </a:prstGeom>
        </p:spPr>
        <p:txBody>
          <a:bodyPr lIns="0" tIns="0" rIns="0" bIns="0" rtlCol="0" anchor="t">
            <a:spAutoFit/>
          </a:bodyPr>
          <a:lstStyle/>
          <a:p>
            <a:pPr algn="ctr">
              <a:lnSpc>
                <a:spcPts val="2700"/>
              </a:lnSpc>
            </a:pPr>
            <a:r>
              <a:rPr lang="en-US" sz="3000" dirty="0">
                <a:solidFill>
                  <a:srgbClr val="FFFFFF"/>
                </a:solidFill>
                <a:latin typeface="Monument Bold"/>
                <a:ea typeface="Monument Bold"/>
                <a:cs typeface="Monument Bold"/>
                <a:sym typeface="Monument Bold"/>
              </a:rPr>
              <a:t>07/16/26</a:t>
            </a:r>
          </a:p>
          <a:p>
            <a:pPr marL="0" lvl="0" indent="0" algn="ctr">
              <a:lnSpc>
                <a:spcPts val="2700"/>
              </a:lnSpc>
              <a:spcBef>
                <a:spcPct val="0"/>
              </a:spcBef>
            </a:pPr>
            <a:r>
              <a:rPr lang="en-US" sz="3000" dirty="0">
                <a:solidFill>
                  <a:srgbClr val="FFFFFF"/>
                </a:solidFill>
                <a:latin typeface="Monument Bold"/>
                <a:ea typeface="Monument Bold"/>
                <a:cs typeface="Monument Bold"/>
                <a:sym typeface="Monument Bold"/>
              </a:rPr>
              <a:t>5:57 AM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47EB3"/>
        </a:solidFill>
        <a:effectLst/>
      </p:bgPr>
    </p:bg>
    <p:spTree>
      <p:nvGrpSpPr>
        <p:cNvPr id="1" name=""/>
        <p:cNvGrpSpPr/>
        <p:nvPr/>
      </p:nvGrpSpPr>
      <p:grpSpPr>
        <a:xfrm>
          <a:off x="0" y="0"/>
          <a:ext cx="0" cy="0"/>
          <a:chOff x="0" y="0"/>
          <a:chExt cx="0" cy="0"/>
        </a:xfrm>
      </p:grpSpPr>
      <p:sp>
        <p:nvSpPr>
          <p:cNvPr id="2" name="Freeform 2"/>
          <p:cNvSpPr/>
          <p:nvPr/>
        </p:nvSpPr>
        <p:spPr>
          <a:xfrm>
            <a:off x="15054530" y="9146602"/>
            <a:ext cx="3004446" cy="913950"/>
          </a:xfrm>
          <a:custGeom>
            <a:avLst/>
            <a:gdLst/>
            <a:ahLst/>
            <a:cxnLst/>
            <a:rect l="l" t="t" r="r" b="b"/>
            <a:pathLst>
              <a:path w="3004446" h="913950">
                <a:moveTo>
                  <a:pt x="0" y="0"/>
                </a:moveTo>
                <a:lnTo>
                  <a:pt x="3004446" y="0"/>
                </a:lnTo>
                <a:lnTo>
                  <a:pt x="3004446" y="913950"/>
                </a:lnTo>
                <a:lnTo>
                  <a:pt x="0" y="913950"/>
                </a:lnTo>
                <a:lnTo>
                  <a:pt x="0" y="0"/>
                </a:lnTo>
                <a:close/>
              </a:path>
            </a:pathLst>
          </a:custGeom>
          <a:blipFill>
            <a:blip r:embed="rId3"/>
            <a:stretch>
              <a:fillRect/>
            </a:stretch>
          </a:blipFill>
        </p:spPr>
        <p:txBody>
          <a:bodyPr/>
          <a:lstStyle/>
          <a:p>
            <a:endParaRPr lang="en-US"/>
          </a:p>
        </p:txBody>
      </p:sp>
      <p:sp>
        <p:nvSpPr>
          <p:cNvPr id="3" name="Freeform 3"/>
          <p:cNvSpPr/>
          <p:nvPr/>
        </p:nvSpPr>
        <p:spPr>
          <a:xfrm>
            <a:off x="2279164" y="2051181"/>
            <a:ext cx="13300064" cy="6650032"/>
          </a:xfrm>
          <a:custGeom>
            <a:avLst/>
            <a:gdLst/>
            <a:ahLst/>
            <a:cxnLst/>
            <a:rect l="l" t="t" r="r" b="b"/>
            <a:pathLst>
              <a:path w="13300064" h="6650032">
                <a:moveTo>
                  <a:pt x="0" y="0"/>
                </a:moveTo>
                <a:lnTo>
                  <a:pt x="13300064" y="0"/>
                </a:lnTo>
                <a:lnTo>
                  <a:pt x="13300064" y="6650032"/>
                </a:lnTo>
                <a:lnTo>
                  <a:pt x="0" y="6650032"/>
                </a:lnTo>
                <a:lnTo>
                  <a:pt x="0" y="0"/>
                </a:lnTo>
                <a:close/>
              </a:path>
            </a:pathLst>
          </a:custGeom>
          <a:blipFill>
            <a:blip r:embed="rId4"/>
            <a:stretch>
              <a:fillRect/>
            </a:stretch>
          </a:blipFill>
          <a:ln w="76200" cap="sq">
            <a:solidFill>
              <a:srgbClr val="8FC33E"/>
            </a:solidFill>
            <a:prstDash val="solid"/>
            <a:miter/>
          </a:ln>
        </p:spPr>
        <p:txBody>
          <a:bodyPr/>
          <a:lstStyle/>
          <a:p>
            <a:endParaRPr lang="en-US"/>
          </a:p>
        </p:txBody>
      </p:sp>
      <p:grpSp>
        <p:nvGrpSpPr>
          <p:cNvPr id="4" name="Group 4"/>
          <p:cNvGrpSpPr/>
          <p:nvPr/>
        </p:nvGrpSpPr>
        <p:grpSpPr>
          <a:xfrm rot="-5400000">
            <a:off x="8256572" y="3849821"/>
            <a:ext cx="1345249" cy="11246050"/>
            <a:chOff x="0" y="0"/>
            <a:chExt cx="354304" cy="2961923"/>
          </a:xfrm>
        </p:grpSpPr>
        <p:sp>
          <p:nvSpPr>
            <p:cNvPr id="5" name="Freeform 5"/>
            <p:cNvSpPr/>
            <p:nvPr/>
          </p:nvSpPr>
          <p:spPr>
            <a:xfrm>
              <a:off x="0" y="0"/>
              <a:ext cx="354304" cy="2961923"/>
            </a:xfrm>
            <a:custGeom>
              <a:avLst/>
              <a:gdLst/>
              <a:ahLst/>
              <a:cxnLst/>
              <a:rect l="l" t="t" r="r" b="b"/>
              <a:pathLst>
                <a:path w="354304" h="2961923">
                  <a:moveTo>
                    <a:pt x="177152" y="0"/>
                  </a:moveTo>
                  <a:lnTo>
                    <a:pt x="177152" y="0"/>
                  </a:lnTo>
                  <a:cubicBezTo>
                    <a:pt x="274990" y="0"/>
                    <a:pt x="354304" y="79314"/>
                    <a:pt x="354304" y="177152"/>
                  </a:cubicBezTo>
                  <a:lnTo>
                    <a:pt x="354304" y="2784770"/>
                  </a:lnTo>
                  <a:cubicBezTo>
                    <a:pt x="354304" y="2831754"/>
                    <a:pt x="335640" y="2876813"/>
                    <a:pt x="302418" y="2910036"/>
                  </a:cubicBezTo>
                  <a:cubicBezTo>
                    <a:pt x="269195" y="2943258"/>
                    <a:pt x="224136" y="2961923"/>
                    <a:pt x="177152" y="2961923"/>
                  </a:cubicBezTo>
                  <a:lnTo>
                    <a:pt x="177152" y="2961923"/>
                  </a:lnTo>
                  <a:cubicBezTo>
                    <a:pt x="130168" y="2961923"/>
                    <a:pt x="85109" y="2943258"/>
                    <a:pt x="51887" y="2910036"/>
                  </a:cubicBezTo>
                  <a:cubicBezTo>
                    <a:pt x="18664" y="2876813"/>
                    <a:pt x="0" y="2831754"/>
                    <a:pt x="0" y="2784770"/>
                  </a:cubicBezTo>
                  <a:lnTo>
                    <a:pt x="0" y="177152"/>
                  </a:lnTo>
                  <a:cubicBezTo>
                    <a:pt x="0" y="130168"/>
                    <a:pt x="18664" y="85109"/>
                    <a:pt x="51887" y="51887"/>
                  </a:cubicBezTo>
                  <a:cubicBezTo>
                    <a:pt x="85109" y="18664"/>
                    <a:pt x="130168" y="0"/>
                    <a:pt x="177152" y="0"/>
                  </a:cubicBezTo>
                  <a:close/>
                </a:path>
              </a:pathLst>
            </a:custGeom>
            <a:solidFill>
              <a:srgbClr val="FFFFFF">
                <a:alpha val="89804"/>
              </a:srgbClr>
            </a:solidFill>
            <a:ln w="38100" cap="rnd">
              <a:solidFill>
                <a:srgbClr val="8FC33E">
                  <a:alpha val="89804"/>
                </a:srgbClr>
              </a:solidFill>
              <a:prstDash val="solid"/>
              <a:round/>
            </a:ln>
          </p:spPr>
          <p:txBody>
            <a:bodyPr/>
            <a:lstStyle/>
            <a:p>
              <a:endParaRPr lang="en-US"/>
            </a:p>
          </p:txBody>
        </p:sp>
        <p:sp>
          <p:nvSpPr>
            <p:cNvPr id="6" name="TextBox 6"/>
            <p:cNvSpPr txBox="1"/>
            <p:nvPr/>
          </p:nvSpPr>
          <p:spPr>
            <a:xfrm>
              <a:off x="0" y="-38100"/>
              <a:ext cx="354304" cy="3000023"/>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4007818" y="8957482"/>
            <a:ext cx="4418890" cy="1025900"/>
            <a:chOff x="0" y="0"/>
            <a:chExt cx="1163823" cy="270196"/>
          </a:xfrm>
        </p:grpSpPr>
        <p:sp>
          <p:nvSpPr>
            <p:cNvPr id="8" name="Freeform 8"/>
            <p:cNvSpPr/>
            <p:nvPr/>
          </p:nvSpPr>
          <p:spPr>
            <a:xfrm>
              <a:off x="0" y="0"/>
              <a:ext cx="1163823" cy="270196"/>
            </a:xfrm>
            <a:custGeom>
              <a:avLst/>
              <a:gdLst/>
              <a:ahLst/>
              <a:cxnLst/>
              <a:rect l="l" t="t" r="r" b="b"/>
              <a:pathLst>
                <a:path w="1163823" h="270196">
                  <a:moveTo>
                    <a:pt x="89352" y="0"/>
                  </a:moveTo>
                  <a:lnTo>
                    <a:pt x="1074471" y="0"/>
                  </a:lnTo>
                  <a:cubicBezTo>
                    <a:pt x="1123819" y="0"/>
                    <a:pt x="1163823" y="40004"/>
                    <a:pt x="1163823" y="89352"/>
                  </a:cubicBezTo>
                  <a:lnTo>
                    <a:pt x="1163823" y="180844"/>
                  </a:lnTo>
                  <a:cubicBezTo>
                    <a:pt x="1163823" y="204541"/>
                    <a:pt x="1154409" y="227268"/>
                    <a:pt x="1137652" y="244025"/>
                  </a:cubicBezTo>
                  <a:cubicBezTo>
                    <a:pt x="1120895" y="260782"/>
                    <a:pt x="1098168" y="270196"/>
                    <a:pt x="1074471" y="270196"/>
                  </a:cubicBezTo>
                  <a:lnTo>
                    <a:pt x="89352" y="270196"/>
                  </a:lnTo>
                  <a:cubicBezTo>
                    <a:pt x="65655" y="270196"/>
                    <a:pt x="42927" y="260782"/>
                    <a:pt x="26171" y="244025"/>
                  </a:cubicBezTo>
                  <a:cubicBezTo>
                    <a:pt x="9414" y="227268"/>
                    <a:pt x="0" y="204541"/>
                    <a:pt x="0" y="180844"/>
                  </a:cubicBezTo>
                  <a:lnTo>
                    <a:pt x="0" y="89352"/>
                  </a:lnTo>
                  <a:cubicBezTo>
                    <a:pt x="0" y="65655"/>
                    <a:pt x="9414" y="42927"/>
                    <a:pt x="26171" y="26171"/>
                  </a:cubicBezTo>
                  <a:cubicBezTo>
                    <a:pt x="42927" y="9414"/>
                    <a:pt x="65655" y="0"/>
                    <a:pt x="89352" y="0"/>
                  </a:cubicBezTo>
                  <a:close/>
                </a:path>
              </a:pathLst>
            </a:custGeom>
            <a:solidFill>
              <a:srgbClr val="FFFFFF"/>
            </a:solidFill>
          </p:spPr>
          <p:txBody>
            <a:bodyPr/>
            <a:lstStyle/>
            <a:p>
              <a:endParaRPr lang="en-US"/>
            </a:p>
          </p:txBody>
        </p:sp>
        <p:sp>
          <p:nvSpPr>
            <p:cNvPr id="9" name="TextBox 9"/>
            <p:cNvSpPr txBox="1"/>
            <p:nvPr/>
          </p:nvSpPr>
          <p:spPr>
            <a:xfrm>
              <a:off x="0" y="-38100"/>
              <a:ext cx="1163823" cy="308296"/>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11483815" y="8957482"/>
            <a:ext cx="2731374" cy="1060551"/>
            <a:chOff x="0" y="0"/>
            <a:chExt cx="719374" cy="279322"/>
          </a:xfrm>
        </p:grpSpPr>
        <p:sp>
          <p:nvSpPr>
            <p:cNvPr id="11" name="Freeform 11"/>
            <p:cNvSpPr/>
            <p:nvPr/>
          </p:nvSpPr>
          <p:spPr>
            <a:xfrm>
              <a:off x="0" y="0"/>
              <a:ext cx="719374" cy="279322"/>
            </a:xfrm>
            <a:custGeom>
              <a:avLst/>
              <a:gdLst/>
              <a:ahLst/>
              <a:cxnLst/>
              <a:rect l="l" t="t" r="r" b="b"/>
              <a:pathLst>
                <a:path w="719374" h="279322">
                  <a:moveTo>
                    <a:pt x="139661" y="0"/>
                  </a:moveTo>
                  <a:lnTo>
                    <a:pt x="579713" y="0"/>
                  </a:lnTo>
                  <a:cubicBezTo>
                    <a:pt x="616754" y="0"/>
                    <a:pt x="652277" y="14714"/>
                    <a:pt x="678468" y="40906"/>
                  </a:cubicBezTo>
                  <a:cubicBezTo>
                    <a:pt x="704660" y="67097"/>
                    <a:pt x="719374" y="102621"/>
                    <a:pt x="719374" y="139661"/>
                  </a:cubicBezTo>
                  <a:lnTo>
                    <a:pt x="719374" y="139661"/>
                  </a:lnTo>
                  <a:cubicBezTo>
                    <a:pt x="719374" y="176701"/>
                    <a:pt x="704660" y="212225"/>
                    <a:pt x="678468" y="238416"/>
                  </a:cubicBezTo>
                  <a:cubicBezTo>
                    <a:pt x="652277" y="264608"/>
                    <a:pt x="616754" y="279322"/>
                    <a:pt x="579713" y="279322"/>
                  </a:cubicBezTo>
                  <a:lnTo>
                    <a:pt x="139661" y="279322"/>
                  </a:lnTo>
                  <a:cubicBezTo>
                    <a:pt x="102621" y="279322"/>
                    <a:pt x="67097" y="264608"/>
                    <a:pt x="40906" y="238416"/>
                  </a:cubicBezTo>
                  <a:cubicBezTo>
                    <a:pt x="14714" y="212225"/>
                    <a:pt x="0" y="176701"/>
                    <a:pt x="0" y="139661"/>
                  </a:cubicBezTo>
                  <a:lnTo>
                    <a:pt x="0" y="139661"/>
                  </a:lnTo>
                  <a:cubicBezTo>
                    <a:pt x="0" y="102621"/>
                    <a:pt x="14714" y="67097"/>
                    <a:pt x="40906" y="40906"/>
                  </a:cubicBezTo>
                  <a:cubicBezTo>
                    <a:pt x="67097" y="14714"/>
                    <a:pt x="102621" y="0"/>
                    <a:pt x="139661" y="0"/>
                  </a:cubicBezTo>
                  <a:close/>
                </a:path>
              </a:pathLst>
            </a:custGeom>
            <a:solidFill>
              <a:srgbClr val="E8D7DF"/>
            </a:solidFill>
          </p:spPr>
          <p:txBody>
            <a:bodyPr/>
            <a:lstStyle/>
            <a:p>
              <a:endParaRPr lang="en-US"/>
            </a:p>
          </p:txBody>
        </p:sp>
        <p:sp>
          <p:nvSpPr>
            <p:cNvPr id="12" name="TextBox 12"/>
            <p:cNvSpPr txBox="1"/>
            <p:nvPr/>
          </p:nvSpPr>
          <p:spPr>
            <a:xfrm>
              <a:off x="0" y="-38100"/>
              <a:ext cx="719374" cy="317422"/>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8590516" y="8957482"/>
            <a:ext cx="2731374" cy="1025900"/>
            <a:chOff x="0" y="0"/>
            <a:chExt cx="719374" cy="270196"/>
          </a:xfrm>
        </p:grpSpPr>
        <p:sp>
          <p:nvSpPr>
            <p:cNvPr id="14" name="Freeform 14"/>
            <p:cNvSpPr/>
            <p:nvPr/>
          </p:nvSpPr>
          <p:spPr>
            <a:xfrm>
              <a:off x="0" y="0"/>
              <a:ext cx="719374" cy="270196"/>
            </a:xfrm>
            <a:custGeom>
              <a:avLst/>
              <a:gdLst/>
              <a:ahLst/>
              <a:cxnLst/>
              <a:rect l="l" t="t" r="r" b="b"/>
              <a:pathLst>
                <a:path w="719374" h="270196">
                  <a:moveTo>
                    <a:pt x="135098" y="0"/>
                  </a:moveTo>
                  <a:lnTo>
                    <a:pt x="584276" y="0"/>
                  </a:lnTo>
                  <a:cubicBezTo>
                    <a:pt x="620106" y="0"/>
                    <a:pt x="654469" y="14233"/>
                    <a:pt x="679805" y="39569"/>
                  </a:cubicBezTo>
                  <a:cubicBezTo>
                    <a:pt x="705141" y="64905"/>
                    <a:pt x="719374" y="99268"/>
                    <a:pt x="719374" y="135098"/>
                  </a:cubicBezTo>
                  <a:lnTo>
                    <a:pt x="719374" y="135098"/>
                  </a:lnTo>
                  <a:cubicBezTo>
                    <a:pt x="719374" y="170928"/>
                    <a:pt x="705141" y="205291"/>
                    <a:pt x="679805" y="230627"/>
                  </a:cubicBezTo>
                  <a:cubicBezTo>
                    <a:pt x="654469" y="255962"/>
                    <a:pt x="620106" y="270196"/>
                    <a:pt x="584276" y="270196"/>
                  </a:cubicBezTo>
                  <a:lnTo>
                    <a:pt x="135098" y="270196"/>
                  </a:lnTo>
                  <a:cubicBezTo>
                    <a:pt x="99268" y="270196"/>
                    <a:pt x="64905" y="255962"/>
                    <a:pt x="39569" y="230627"/>
                  </a:cubicBezTo>
                  <a:cubicBezTo>
                    <a:pt x="14233" y="205291"/>
                    <a:pt x="0" y="170928"/>
                    <a:pt x="0" y="135098"/>
                  </a:cubicBezTo>
                  <a:lnTo>
                    <a:pt x="0" y="135098"/>
                  </a:lnTo>
                  <a:cubicBezTo>
                    <a:pt x="0" y="99268"/>
                    <a:pt x="14233" y="64905"/>
                    <a:pt x="39569" y="39569"/>
                  </a:cubicBezTo>
                  <a:cubicBezTo>
                    <a:pt x="64905" y="14233"/>
                    <a:pt x="99268" y="0"/>
                    <a:pt x="135098" y="0"/>
                  </a:cubicBezTo>
                  <a:close/>
                </a:path>
              </a:pathLst>
            </a:custGeom>
            <a:solidFill>
              <a:srgbClr val="B5B4F9"/>
            </a:solidFill>
          </p:spPr>
          <p:txBody>
            <a:bodyPr/>
            <a:lstStyle/>
            <a:p>
              <a:endParaRPr lang="en-US"/>
            </a:p>
          </p:txBody>
        </p:sp>
        <p:sp>
          <p:nvSpPr>
            <p:cNvPr id="15" name="TextBox 15"/>
            <p:cNvSpPr txBox="1"/>
            <p:nvPr/>
          </p:nvSpPr>
          <p:spPr>
            <a:xfrm>
              <a:off x="0" y="-38100"/>
              <a:ext cx="719374" cy="308296"/>
            </a:xfrm>
            <a:prstGeom prst="rect">
              <a:avLst/>
            </a:prstGeom>
          </p:spPr>
          <p:txBody>
            <a:bodyPr lIns="50800" tIns="50800" rIns="50800" bIns="50800" rtlCol="0" anchor="ctr"/>
            <a:lstStyle/>
            <a:p>
              <a:pPr algn="ctr">
                <a:lnSpc>
                  <a:spcPts val="2659"/>
                </a:lnSpc>
              </a:pPr>
              <a:endParaRPr/>
            </a:p>
          </p:txBody>
        </p:sp>
      </p:grpSp>
      <p:sp>
        <p:nvSpPr>
          <p:cNvPr id="16" name="Freeform 16"/>
          <p:cNvSpPr/>
          <p:nvPr/>
        </p:nvSpPr>
        <p:spPr>
          <a:xfrm rot="1435686">
            <a:off x="4282880" y="9109533"/>
            <a:ext cx="884488" cy="635726"/>
          </a:xfrm>
          <a:custGeom>
            <a:avLst/>
            <a:gdLst/>
            <a:ahLst/>
            <a:cxnLst/>
            <a:rect l="l" t="t" r="r" b="b"/>
            <a:pathLst>
              <a:path w="884488" h="635726">
                <a:moveTo>
                  <a:pt x="0" y="0"/>
                </a:moveTo>
                <a:lnTo>
                  <a:pt x="884489" y="0"/>
                </a:lnTo>
                <a:lnTo>
                  <a:pt x="884489" y="635726"/>
                </a:lnTo>
                <a:lnTo>
                  <a:pt x="0" y="63572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7" name="TextBox 17"/>
          <p:cNvSpPr txBox="1"/>
          <p:nvPr/>
        </p:nvSpPr>
        <p:spPr>
          <a:xfrm>
            <a:off x="0" y="515244"/>
            <a:ext cx="18288000" cy="1295400"/>
          </a:xfrm>
          <a:prstGeom prst="rect">
            <a:avLst/>
          </a:prstGeom>
        </p:spPr>
        <p:txBody>
          <a:bodyPr lIns="0" tIns="0" rIns="0" bIns="0" rtlCol="0" anchor="t">
            <a:spAutoFit/>
          </a:bodyPr>
          <a:lstStyle/>
          <a:p>
            <a:pPr marL="0" lvl="0" indent="0" algn="ctr">
              <a:lnSpc>
                <a:spcPts val="4949"/>
              </a:lnSpc>
              <a:spcBef>
                <a:spcPct val="0"/>
              </a:spcBef>
            </a:pPr>
            <a:r>
              <a:rPr lang="en-US" sz="5499">
                <a:solidFill>
                  <a:srgbClr val="FFFFFF"/>
                </a:solidFill>
                <a:latin typeface="Monument Bold"/>
                <a:ea typeface="Monument Bold"/>
                <a:cs typeface="Monument Bold"/>
                <a:sym typeface="Monument Bold"/>
              </a:rPr>
              <a:t>2025 AIR QUALITY ALERT DAYS &amp; FRESHAIR SENSOR AVERAGES</a:t>
            </a:r>
          </a:p>
        </p:txBody>
      </p:sp>
      <p:sp>
        <p:nvSpPr>
          <p:cNvPr id="18" name="TextBox 18"/>
          <p:cNvSpPr txBox="1"/>
          <p:nvPr/>
        </p:nvSpPr>
        <p:spPr>
          <a:xfrm>
            <a:off x="5218657" y="9013512"/>
            <a:ext cx="3208051" cy="905510"/>
          </a:xfrm>
          <a:prstGeom prst="rect">
            <a:avLst/>
          </a:prstGeom>
        </p:spPr>
        <p:txBody>
          <a:bodyPr lIns="0" tIns="0" rIns="0" bIns="0" rtlCol="0" anchor="t">
            <a:spAutoFit/>
          </a:bodyPr>
          <a:lstStyle/>
          <a:p>
            <a:pPr algn="ctr">
              <a:lnSpc>
                <a:spcPts val="3640"/>
              </a:lnSpc>
            </a:pPr>
            <a:r>
              <a:rPr lang="en-US" sz="2600">
                <a:solidFill>
                  <a:srgbClr val="000000"/>
                </a:solidFill>
                <a:latin typeface="Proxima Nova"/>
                <a:ea typeface="Proxima Nova"/>
                <a:cs typeface="Proxima Nova"/>
                <a:sym typeface="Proxima Nova"/>
              </a:rPr>
              <a:t>Average AQI across all sensors</a:t>
            </a:r>
          </a:p>
        </p:txBody>
      </p:sp>
      <p:sp>
        <p:nvSpPr>
          <p:cNvPr id="19" name="TextBox 19"/>
          <p:cNvSpPr txBox="1"/>
          <p:nvPr/>
        </p:nvSpPr>
        <p:spPr>
          <a:xfrm>
            <a:off x="9007650" y="8980717"/>
            <a:ext cx="1897106" cy="905510"/>
          </a:xfrm>
          <a:prstGeom prst="rect">
            <a:avLst/>
          </a:prstGeom>
        </p:spPr>
        <p:txBody>
          <a:bodyPr lIns="0" tIns="0" rIns="0" bIns="0" rtlCol="0" anchor="t">
            <a:spAutoFit/>
          </a:bodyPr>
          <a:lstStyle/>
          <a:p>
            <a:pPr algn="ctr">
              <a:lnSpc>
                <a:spcPts val="3640"/>
              </a:lnSpc>
            </a:pPr>
            <a:r>
              <a:rPr lang="en-US" sz="2600" dirty="0">
                <a:latin typeface="Proxima Nova"/>
                <a:ea typeface="Proxima Nova"/>
                <a:cs typeface="Proxima Nova"/>
                <a:sym typeface="Proxima Nova"/>
              </a:rPr>
              <a:t>Variability each day</a:t>
            </a:r>
          </a:p>
        </p:txBody>
      </p:sp>
      <p:sp>
        <p:nvSpPr>
          <p:cNvPr id="20" name="TextBox 20"/>
          <p:cNvSpPr txBox="1"/>
          <p:nvPr/>
        </p:nvSpPr>
        <p:spPr>
          <a:xfrm>
            <a:off x="11902915" y="8980717"/>
            <a:ext cx="1897106" cy="905510"/>
          </a:xfrm>
          <a:prstGeom prst="rect">
            <a:avLst/>
          </a:prstGeom>
        </p:spPr>
        <p:txBody>
          <a:bodyPr lIns="0" tIns="0" rIns="0" bIns="0" rtlCol="0" anchor="t">
            <a:spAutoFit/>
          </a:bodyPr>
          <a:lstStyle/>
          <a:p>
            <a:pPr algn="ctr">
              <a:lnSpc>
                <a:spcPts val="3640"/>
              </a:lnSpc>
            </a:pPr>
            <a:r>
              <a:rPr lang="en-US" sz="2600" dirty="0">
                <a:latin typeface="Proxima Nova"/>
                <a:ea typeface="Proxima Nova"/>
                <a:cs typeface="Proxima Nova"/>
                <a:sym typeface="Proxima Nova"/>
              </a:rPr>
              <a:t>Air Quality Alert 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47EB3"/>
        </a:solidFill>
        <a:effectLst/>
      </p:bgPr>
    </p:bg>
    <p:spTree>
      <p:nvGrpSpPr>
        <p:cNvPr id="1" name=""/>
        <p:cNvGrpSpPr/>
        <p:nvPr/>
      </p:nvGrpSpPr>
      <p:grpSpPr>
        <a:xfrm>
          <a:off x="0" y="0"/>
          <a:ext cx="0" cy="0"/>
          <a:chOff x="0" y="0"/>
          <a:chExt cx="0" cy="0"/>
        </a:xfrm>
      </p:grpSpPr>
      <p:sp>
        <p:nvSpPr>
          <p:cNvPr id="2" name="Freeform 2"/>
          <p:cNvSpPr/>
          <p:nvPr/>
        </p:nvSpPr>
        <p:spPr>
          <a:xfrm>
            <a:off x="15054530" y="9146602"/>
            <a:ext cx="3004446" cy="913950"/>
          </a:xfrm>
          <a:custGeom>
            <a:avLst/>
            <a:gdLst/>
            <a:ahLst/>
            <a:cxnLst/>
            <a:rect l="l" t="t" r="r" b="b"/>
            <a:pathLst>
              <a:path w="3004446" h="913950">
                <a:moveTo>
                  <a:pt x="0" y="0"/>
                </a:moveTo>
                <a:lnTo>
                  <a:pt x="3004446" y="0"/>
                </a:lnTo>
                <a:lnTo>
                  <a:pt x="3004446" y="913950"/>
                </a:lnTo>
                <a:lnTo>
                  <a:pt x="0" y="913950"/>
                </a:lnTo>
                <a:lnTo>
                  <a:pt x="0" y="0"/>
                </a:lnTo>
                <a:close/>
              </a:path>
            </a:pathLst>
          </a:custGeom>
          <a:blipFill>
            <a:blip r:embed="rId3"/>
            <a:stretch>
              <a:fillRect/>
            </a:stretch>
          </a:blipFill>
        </p:spPr>
        <p:txBody>
          <a:bodyPr/>
          <a:lstStyle/>
          <a:p>
            <a:endParaRPr lang="en-US"/>
          </a:p>
        </p:txBody>
      </p:sp>
      <p:sp>
        <p:nvSpPr>
          <p:cNvPr id="3" name="Freeform 3"/>
          <p:cNvSpPr/>
          <p:nvPr/>
        </p:nvSpPr>
        <p:spPr>
          <a:xfrm>
            <a:off x="2279164" y="2051181"/>
            <a:ext cx="13300064" cy="6650032"/>
          </a:xfrm>
          <a:custGeom>
            <a:avLst/>
            <a:gdLst/>
            <a:ahLst/>
            <a:cxnLst/>
            <a:rect l="l" t="t" r="r" b="b"/>
            <a:pathLst>
              <a:path w="13300064" h="6650032">
                <a:moveTo>
                  <a:pt x="0" y="0"/>
                </a:moveTo>
                <a:lnTo>
                  <a:pt x="13300064" y="0"/>
                </a:lnTo>
                <a:lnTo>
                  <a:pt x="13300064" y="6650032"/>
                </a:lnTo>
                <a:lnTo>
                  <a:pt x="0" y="6650032"/>
                </a:lnTo>
                <a:lnTo>
                  <a:pt x="0" y="0"/>
                </a:lnTo>
                <a:close/>
              </a:path>
            </a:pathLst>
          </a:custGeom>
          <a:blipFill>
            <a:blip r:embed="rId4"/>
            <a:stretch>
              <a:fillRect/>
            </a:stretch>
          </a:blipFill>
          <a:ln w="76200" cap="sq">
            <a:solidFill>
              <a:srgbClr val="8FC33E"/>
            </a:solidFill>
            <a:prstDash val="solid"/>
            <a:miter/>
          </a:ln>
        </p:spPr>
        <p:txBody>
          <a:bodyPr/>
          <a:lstStyle/>
          <a:p>
            <a:endParaRPr lang="en-US"/>
          </a:p>
        </p:txBody>
      </p:sp>
      <p:grpSp>
        <p:nvGrpSpPr>
          <p:cNvPr id="4" name="Group 4"/>
          <p:cNvGrpSpPr/>
          <p:nvPr/>
        </p:nvGrpSpPr>
        <p:grpSpPr>
          <a:xfrm rot="-5400000">
            <a:off x="8256572" y="3849821"/>
            <a:ext cx="1345249" cy="11246050"/>
            <a:chOff x="0" y="0"/>
            <a:chExt cx="354304" cy="2961923"/>
          </a:xfrm>
        </p:grpSpPr>
        <p:sp>
          <p:nvSpPr>
            <p:cNvPr id="5" name="Freeform 5"/>
            <p:cNvSpPr/>
            <p:nvPr/>
          </p:nvSpPr>
          <p:spPr>
            <a:xfrm>
              <a:off x="0" y="0"/>
              <a:ext cx="354304" cy="2961923"/>
            </a:xfrm>
            <a:custGeom>
              <a:avLst/>
              <a:gdLst/>
              <a:ahLst/>
              <a:cxnLst/>
              <a:rect l="l" t="t" r="r" b="b"/>
              <a:pathLst>
                <a:path w="354304" h="2961923">
                  <a:moveTo>
                    <a:pt x="177152" y="0"/>
                  </a:moveTo>
                  <a:lnTo>
                    <a:pt x="177152" y="0"/>
                  </a:lnTo>
                  <a:cubicBezTo>
                    <a:pt x="274990" y="0"/>
                    <a:pt x="354304" y="79314"/>
                    <a:pt x="354304" y="177152"/>
                  </a:cubicBezTo>
                  <a:lnTo>
                    <a:pt x="354304" y="2784770"/>
                  </a:lnTo>
                  <a:cubicBezTo>
                    <a:pt x="354304" y="2831754"/>
                    <a:pt x="335640" y="2876813"/>
                    <a:pt x="302418" y="2910036"/>
                  </a:cubicBezTo>
                  <a:cubicBezTo>
                    <a:pt x="269195" y="2943258"/>
                    <a:pt x="224136" y="2961923"/>
                    <a:pt x="177152" y="2961923"/>
                  </a:cubicBezTo>
                  <a:lnTo>
                    <a:pt x="177152" y="2961923"/>
                  </a:lnTo>
                  <a:cubicBezTo>
                    <a:pt x="130168" y="2961923"/>
                    <a:pt x="85109" y="2943258"/>
                    <a:pt x="51887" y="2910036"/>
                  </a:cubicBezTo>
                  <a:cubicBezTo>
                    <a:pt x="18664" y="2876813"/>
                    <a:pt x="0" y="2831754"/>
                    <a:pt x="0" y="2784770"/>
                  </a:cubicBezTo>
                  <a:lnTo>
                    <a:pt x="0" y="177152"/>
                  </a:lnTo>
                  <a:cubicBezTo>
                    <a:pt x="0" y="130168"/>
                    <a:pt x="18664" y="85109"/>
                    <a:pt x="51887" y="51887"/>
                  </a:cubicBezTo>
                  <a:cubicBezTo>
                    <a:pt x="85109" y="18664"/>
                    <a:pt x="130168" y="0"/>
                    <a:pt x="177152" y="0"/>
                  </a:cubicBezTo>
                  <a:close/>
                </a:path>
              </a:pathLst>
            </a:custGeom>
            <a:solidFill>
              <a:srgbClr val="FFFFFF">
                <a:alpha val="89804"/>
              </a:srgbClr>
            </a:solidFill>
            <a:ln w="38100" cap="rnd">
              <a:solidFill>
                <a:srgbClr val="8FC33E">
                  <a:alpha val="89804"/>
                </a:srgbClr>
              </a:solidFill>
              <a:prstDash val="solid"/>
              <a:round/>
            </a:ln>
          </p:spPr>
          <p:txBody>
            <a:bodyPr/>
            <a:lstStyle/>
            <a:p>
              <a:endParaRPr lang="en-US"/>
            </a:p>
          </p:txBody>
        </p:sp>
        <p:sp>
          <p:nvSpPr>
            <p:cNvPr id="6" name="TextBox 6"/>
            <p:cNvSpPr txBox="1"/>
            <p:nvPr/>
          </p:nvSpPr>
          <p:spPr>
            <a:xfrm>
              <a:off x="0" y="-38100"/>
              <a:ext cx="354304" cy="3000023"/>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4007818" y="8957482"/>
            <a:ext cx="4418890" cy="1025900"/>
            <a:chOff x="0" y="0"/>
            <a:chExt cx="1163823" cy="270196"/>
          </a:xfrm>
        </p:grpSpPr>
        <p:sp>
          <p:nvSpPr>
            <p:cNvPr id="8" name="Freeform 8"/>
            <p:cNvSpPr/>
            <p:nvPr/>
          </p:nvSpPr>
          <p:spPr>
            <a:xfrm>
              <a:off x="0" y="0"/>
              <a:ext cx="1163823" cy="270196"/>
            </a:xfrm>
            <a:custGeom>
              <a:avLst/>
              <a:gdLst/>
              <a:ahLst/>
              <a:cxnLst/>
              <a:rect l="l" t="t" r="r" b="b"/>
              <a:pathLst>
                <a:path w="1163823" h="270196">
                  <a:moveTo>
                    <a:pt x="89352" y="0"/>
                  </a:moveTo>
                  <a:lnTo>
                    <a:pt x="1074471" y="0"/>
                  </a:lnTo>
                  <a:cubicBezTo>
                    <a:pt x="1123819" y="0"/>
                    <a:pt x="1163823" y="40004"/>
                    <a:pt x="1163823" y="89352"/>
                  </a:cubicBezTo>
                  <a:lnTo>
                    <a:pt x="1163823" y="180844"/>
                  </a:lnTo>
                  <a:cubicBezTo>
                    <a:pt x="1163823" y="204541"/>
                    <a:pt x="1154409" y="227268"/>
                    <a:pt x="1137652" y="244025"/>
                  </a:cubicBezTo>
                  <a:cubicBezTo>
                    <a:pt x="1120895" y="260782"/>
                    <a:pt x="1098168" y="270196"/>
                    <a:pt x="1074471" y="270196"/>
                  </a:cubicBezTo>
                  <a:lnTo>
                    <a:pt x="89352" y="270196"/>
                  </a:lnTo>
                  <a:cubicBezTo>
                    <a:pt x="65655" y="270196"/>
                    <a:pt x="42927" y="260782"/>
                    <a:pt x="26171" y="244025"/>
                  </a:cubicBezTo>
                  <a:cubicBezTo>
                    <a:pt x="9414" y="227268"/>
                    <a:pt x="0" y="204541"/>
                    <a:pt x="0" y="180844"/>
                  </a:cubicBezTo>
                  <a:lnTo>
                    <a:pt x="0" y="89352"/>
                  </a:lnTo>
                  <a:cubicBezTo>
                    <a:pt x="0" y="65655"/>
                    <a:pt x="9414" y="42927"/>
                    <a:pt x="26171" y="26171"/>
                  </a:cubicBezTo>
                  <a:cubicBezTo>
                    <a:pt x="42927" y="9414"/>
                    <a:pt x="65655" y="0"/>
                    <a:pt x="89352" y="0"/>
                  </a:cubicBezTo>
                  <a:close/>
                </a:path>
              </a:pathLst>
            </a:custGeom>
            <a:solidFill>
              <a:srgbClr val="FFFFFF"/>
            </a:solidFill>
          </p:spPr>
          <p:txBody>
            <a:bodyPr/>
            <a:lstStyle/>
            <a:p>
              <a:endParaRPr lang="en-US"/>
            </a:p>
          </p:txBody>
        </p:sp>
        <p:sp>
          <p:nvSpPr>
            <p:cNvPr id="9" name="TextBox 9"/>
            <p:cNvSpPr txBox="1"/>
            <p:nvPr/>
          </p:nvSpPr>
          <p:spPr>
            <a:xfrm>
              <a:off x="0" y="-38100"/>
              <a:ext cx="1163823" cy="308296"/>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11483815" y="8957482"/>
            <a:ext cx="2731374" cy="1060551"/>
            <a:chOff x="0" y="0"/>
            <a:chExt cx="719374" cy="279322"/>
          </a:xfrm>
        </p:grpSpPr>
        <p:sp>
          <p:nvSpPr>
            <p:cNvPr id="11" name="Freeform 11"/>
            <p:cNvSpPr/>
            <p:nvPr/>
          </p:nvSpPr>
          <p:spPr>
            <a:xfrm>
              <a:off x="0" y="0"/>
              <a:ext cx="719374" cy="279322"/>
            </a:xfrm>
            <a:custGeom>
              <a:avLst/>
              <a:gdLst/>
              <a:ahLst/>
              <a:cxnLst/>
              <a:rect l="l" t="t" r="r" b="b"/>
              <a:pathLst>
                <a:path w="719374" h="279322">
                  <a:moveTo>
                    <a:pt x="139661" y="0"/>
                  </a:moveTo>
                  <a:lnTo>
                    <a:pt x="579713" y="0"/>
                  </a:lnTo>
                  <a:cubicBezTo>
                    <a:pt x="616754" y="0"/>
                    <a:pt x="652277" y="14714"/>
                    <a:pt x="678468" y="40906"/>
                  </a:cubicBezTo>
                  <a:cubicBezTo>
                    <a:pt x="704660" y="67097"/>
                    <a:pt x="719374" y="102621"/>
                    <a:pt x="719374" y="139661"/>
                  </a:cubicBezTo>
                  <a:lnTo>
                    <a:pt x="719374" y="139661"/>
                  </a:lnTo>
                  <a:cubicBezTo>
                    <a:pt x="719374" y="176701"/>
                    <a:pt x="704660" y="212225"/>
                    <a:pt x="678468" y="238416"/>
                  </a:cubicBezTo>
                  <a:cubicBezTo>
                    <a:pt x="652277" y="264608"/>
                    <a:pt x="616754" y="279322"/>
                    <a:pt x="579713" y="279322"/>
                  </a:cubicBezTo>
                  <a:lnTo>
                    <a:pt x="139661" y="279322"/>
                  </a:lnTo>
                  <a:cubicBezTo>
                    <a:pt x="102621" y="279322"/>
                    <a:pt x="67097" y="264608"/>
                    <a:pt x="40906" y="238416"/>
                  </a:cubicBezTo>
                  <a:cubicBezTo>
                    <a:pt x="14714" y="212225"/>
                    <a:pt x="0" y="176701"/>
                    <a:pt x="0" y="139661"/>
                  </a:cubicBezTo>
                  <a:lnTo>
                    <a:pt x="0" y="139661"/>
                  </a:lnTo>
                  <a:cubicBezTo>
                    <a:pt x="0" y="102621"/>
                    <a:pt x="14714" y="67097"/>
                    <a:pt x="40906" y="40906"/>
                  </a:cubicBezTo>
                  <a:cubicBezTo>
                    <a:pt x="67097" y="14714"/>
                    <a:pt x="102621" y="0"/>
                    <a:pt x="139661" y="0"/>
                  </a:cubicBezTo>
                  <a:close/>
                </a:path>
              </a:pathLst>
            </a:custGeom>
            <a:solidFill>
              <a:srgbClr val="E8D7DF"/>
            </a:solidFill>
          </p:spPr>
          <p:txBody>
            <a:bodyPr/>
            <a:lstStyle/>
            <a:p>
              <a:endParaRPr lang="en-US"/>
            </a:p>
          </p:txBody>
        </p:sp>
        <p:sp>
          <p:nvSpPr>
            <p:cNvPr id="12" name="TextBox 12"/>
            <p:cNvSpPr txBox="1"/>
            <p:nvPr/>
          </p:nvSpPr>
          <p:spPr>
            <a:xfrm>
              <a:off x="0" y="-38100"/>
              <a:ext cx="719374" cy="317422"/>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8590516" y="8957482"/>
            <a:ext cx="2731374" cy="1025900"/>
            <a:chOff x="0" y="0"/>
            <a:chExt cx="719374" cy="270196"/>
          </a:xfrm>
        </p:grpSpPr>
        <p:sp>
          <p:nvSpPr>
            <p:cNvPr id="14" name="Freeform 14"/>
            <p:cNvSpPr/>
            <p:nvPr/>
          </p:nvSpPr>
          <p:spPr>
            <a:xfrm>
              <a:off x="0" y="0"/>
              <a:ext cx="719374" cy="270196"/>
            </a:xfrm>
            <a:custGeom>
              <a:avLst/>
              <a:gdLst/>
              <a:ahLst/>
              <a:cxnLst/>
              <a:rect l="l" t="t" r="r" b="b"/>
              <a:pathLst>
                <a:path w="719374" h="270196">
                  <a:moveTo>
                    <a:pt x="135098" y="0"/>
                  </a:moveTo>
                  <a:lnTo>
                    <a:pt x="584276" y="0"/>
                  </a:lnTo>
                  <a:cubicBezTo>
                    <a:pt x="620106" y="0"/>
                    <a:pt x="654469" y="14233"/>
                    <a:pt x="679805" y="39569"/>
                  </a:cubicBezTo>
                  <a:cubicBezTo>
                    <a:pt x="705141" y="64905"/>
                    <a:pt x="719374" y="99268"/>
                    <a:pt x="719374" y="135098"/>
                  </a:cubicBezTo>
                  <a:lnTo>
                    <a:pt x="719374" y="135098"/>
                  </a:lnTo>
                  <a:cubicBezTo>
                    <a:pt x="719374" y="170928"/>
                    <a:pt x="705141" y="205291"/>
                    <a:pt x="679805" y="230627"/>
                  </a:cubicBezTo>
                  <a:cubicBezTo>
                    <a:pt x="654469" y="255962"/>
                    <a:pt x="620106" y="270196"/>
                    <a:pt x="584276" y="270196"/>
                  </a:cubicBezTo>
                  <a:lnTo>
                    <a:pt x="135098" y="270196"/>
                  </a:lnTo>
                  <a:cubicBezTo>
                    <a:pt x="99268" y="270196"/>
                    <a:pt x="64905" y="255962"/>
                    <a:pt x="39569" y="230627"/>
                  </a:cubicBezTo>
                  <a:cubicBezTo>
                    <a:pt x="14233" y="205291"/>
                    <a:pt x="0" y="170928"/>
                    <a:pt x="0" y="135098"/>
                  </a:cubicBezTo>
                  <a:lnTo>
                    <a:pt x="0" y="135098"/>
                  </a:lnTo>
                  <a:cubicBezTo>
                    <a:pt x="0" y="99268"/>
                    <a:pt x="14233" y="64905"/>
                    <a:pt x="39569" y="39569"/>
                  </a:cubicBezTo>
                  <a:cubicBezTo>
                    <a:pt x="64905" y="14233"/>
                    <a:pt x="99268" y="0"/>
                    <a:pt x="135098" y="0"/>
                  </a:cubicBezTo>
                  <a:close/>
                </a:path>
              </a:pathLst>
            </a:custGeom>
            <a:solidFill>
              <a:srgbClr val="B5B4F9"/>
            </a:solidFill>
          </p:spPr>
          <p:txBody>
            <a:bodyPr/>
            <a:lstStyle/>
            <a:p>
              <a:endParaRPr lang="en-US"/>
            </a:p>
          </p:txBody>
        </p:sp>
        <p:sp>
          <p:nvSpPr>
            <p:cNvPr id="15" name="TextBox 15"/>
            <p:cNvSpPr txBox="1"/>
            <p:nvPr/>
          </p:nvSpPr>
          <p:spPr>
            <a:xfrm>
              <a:off x="0" y="-38100"/>
              <a:ext cx="719374" cy="308296"/>
            </a:xfrm>
            <a:prstGeom prst="rect">
              <a:avLst/>
            </a:prstGeom>
          </p:spPr>
          <p:txBody>
            <a:bodyPr lIns="50800" tIns="50800" rIns="50800" bIns="50800" rtlCol="0" anchor="ctr"/>
            <a:lstStyle/>
            <a:p>
              <a:pPr algn="ctr">
                <a:lnSpc>
                  <a:spcPts val="2659"/>
                </a:lnSpc>
              </a:pPr>
              <a:endParaRPr/>
            </a:p>
          </p:txBody>
        </p:sp>
      </p:grpSp>
      <p:sp>
        <p:nvSpPr>
          <p:cNvPr id="16" name="Freeform 16"/>
          <p:cNvSpPr/>
          <p:nvPr/>
        </p:nvSpPr>
        <p:spPr>
          <a:xfrm rot="1435686">
            <a:off x="4282880" y="9109533"/>
            <a:ext cx="884488" cy="635726"/>
          </a:xfrm>
          <a:custGeom>
            <a:avLst/>
            <a:gdLst/>
            <a:ahLst/>
            <a:cxnLst/>
            <a:rect l="l" t="t" r="r" b="b"/>
            <a:pathLst>
              <a:path w="884488" h="635726">
                <a:moveTo>
                  <a:pt x="0" y="0"/>
                </a:moveTo>
                <a:lnTo>
                  <a:pt x="884489" y="0"/>
                </a:lnTo>
                <a:lnTo>
                  <a:pt x="884489" y="635726"/>
                </a:lnTo>
                <a:lnTo>
                  <a:pt x="0" y="63572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7" name="TextBox 17"/>
          <p:cNvSpPr txBox="1"/>
          <p:nvPr/>
        </p:nvSpPr>
        <p:spPr>
          <a:xfrm>
            <a:off x="0" y="515244"/>
            <a:ext cx="18288000" cy="1295400"/>
          </a:xfrm>
          <a:prstGeom prst="rect">
            <a:avLst/>
          </a:prstGeom>
        </p:spPr>
        <p:txBody>
          <a:bodyPr lIns="0" tIns="0" rIns="0" bIns="0" rtlCol="0" anchor="t">
            <a:spAutoFit/>
          </a:bodyPr>
          <a:lstStyle/>
          <a:p>
            <a:pPr marL="0" lvl="0" indent="0" algn="ctr">
              <a:lnSpc>
                <a:spcPts val="4949"/>
              </a:lnSpc>
              <a:spcBef>
                <a:spcPct val="0"/>
              </a:spcBef>
            </a:pPr>
            <a:r>
              <a:rPr lang="en-US" sz="5499">
                <a:solidFill>
                  <a:srgbClr val="FFFFFF"/>
                </a:solidFill>
                <a:latin typeface="Monument Bold"/>
                <a:ea typeface="Monument Bold"/>
                <a:cs typeface="Monument Bold"/>
                <a:sym typeface="Monument Bold"/>
              </a:rPr>
              <a:t>2025 AIR QUALITY ALERT DAYS &amp; FRESHAIR SENSOR AVERAGES</a:t>
            </a:r>
          </a:p>
        </p:txBody>
      </p:sp>
      <p:sp>
        <p:nvSpPr>
          <p:cNvPr id="18" name="TextBox 18"/>
          <p:cNvSpPr txBox="1"/>
          <p:nvPr/>
        </p:nvSpPr>
        <p:spPr>
          <a:xfrm>
            <a:off x="5218657" y="9013512"/>
            <a:ext cx="3208051" cy="905510"/>
          </a:xfrm>
          <a:prstGeom prst="rect">
            <a:avLst/>
          </a:prstGeom>
        </p:spPr>
        <p:txBody>
          <a:bodyPr lIns="0" tIns="0" rIns="0" bIns="0" rtlCol="0" anchor="t">
            <a:spAutoFit/>
          </a:bodyPr>
          <a:lstStyle/>
          <a:p>
            <a:pPr algn="ctr">
              <a:lnSpc>
                <a:spcPts val="3640"/>
              </a:lnSpc>
            </a:pPr>
            <a:r>
              <a:rPr lang="en-US" sz="2600">
                <a:solidFill>
                  <a:srgbClr val="000000"/>
                </a:solidFill>
                <a:latin typeface="Proxima Nova"/>
                <a:ea typeface="Proxima Nova"/>
                <a:cs typeface="Proxima Nova"/>
                <a:sym typeface="Proxima Nova"/>
              </a:rPr>
              <a:t>Average AQI across all sensors</a:t>
            </a:r>
          </a:p>
        </p:txBody>
      </p:sp>
      <p:sp>
        <p:nvSpPr>
          <p:cNvPr id="19" name="TextBox 19"/>
          <p:cNvSpPr txBox="1"/>
          <p:nvPr/>
        </p:nvSpPr>
        <p:spPr>
          <a:xfrm>
            <a:off x="9007650" y="8980717"/>
            <a:ext cx="1897106" cy="905510"/>
          </a:xfrm>
          <a:prstGeom prst="rect">
            <a:avLst/>
          </a:prstGeom>
        </p:spPr>
        <p:txBody>
          <a:bodyPr lIns="0" tIns="0" rIns="0" bIns="0" rtlCol="0" anchor="t">
            <a:spAutoFit/>
          </a:bodyPr>
          <a:lstStyle/>
          <a:p>
            <a:pPr algn="ctr">
              <a:lnSpc>
                <a:spcPts val="3640"/>
              </a:lnSpc>
            </a:pPr>
            <a:r>
              <a:rPr lang="en-US" sz="2600" dirty="0">
                <a:latin typeface="Proxima Nova"/>
                <a:ea typeface="Proxima Nova"/>
                <a:cs typeface="Proxima Nova"/>
                <a:sym typeface="Proxima Nova"/>
              </a:rPr>
              <a:t>Variability each day</a:t>
            </a:r>
          </a:p>
        </p:txBody>
      </p:sp>
      <p:sp>
        <p:nvSpPr>
          <p:cNvPr id="20" name="TextBox 20"/>
          <p:cNvSpPr txBox="1"/>
          <p:nvPr/>
        </p:nvSpPr>
        <p:spPr>
          <a:xfrm>
            <a:off x="11902915" y="8980717"/>
            <a:ext cx="1897106" cy="905510"/>
          </a:xfrm>
          <a:prstGeom prst="rect">
            <a:avLst/>
          </a:prstGeom>
        </p:spPr>
        <p:txBody>
          <a:bodyPr lIns="0" tIns="0" rIns="0" bIns="0" rtlCol="0" anchor="t">
            <a:spAutoFit/>
          </a:bodyPr>
          <a:lstStyle/>
          <a:p>
            <a:pPr algn="ctr">
              <a:lnSpc>
                <a:spcPts val="3640"/>
              </a:lnSpc>
            </a:pPr>
            <a:r>
              <a:rPr lang="en-US" sz="2600" dirty="0">
                <a:latin typeface="Proxima Nova"/>
                <a:ea typeface="Proxima Nova"/>
                <a:cs typeface="Proxima Nova"/>
                <a:sym typeface="Proxima Nova"/>
              </a:rPr>
              <a:t>Air Quality Alert Day</a:t>
            </a:r>
          </a:p>
        </p:txBody>
      </p:sp>
      <p:sp>
        <p:nvSpPr>
          <p:cNvPr id="21" name="Freeform 21"/>
          <p:cNvSpPr/>
          <p:nvPr/>
        </p:nvSpPr>
        <p:spPr>
          <a:xfrm rot="5528210">
            <a:off x="5746750" y="6247301"/>
            <a:ext cx="1965042" cy="951408"/>
          </a:xfrm>
          <a:custGeom>
            <a:avLst/>
            <a:gdLst/>
            <a:ahLst/>
            <a:cxnLst/>
            <a:rect l="l" t="t" r="r" b="b"/>
            <a:pathLst>
              <a:path w="1965042" h="951408">
                <a:moveTo>
                  <a:pt x="0" y="0"/>
                </a:moveTo>
                <a:lnTo>
                  <a:pt x="1965041" y="0"/>
                </a:lnTo>
                <a:lnTo>
                  <a:pt x="1965041" y="951407"/>
                </a:lnTo>
                <a:lnTo>
                  <a:pt x="0" y="95140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2" name="Freeform 22"/>
          <p:cNvSpPr/>
          <p:nvPr/>
        </p:nvSpPr>
        <p:spPr>
          <a:xfrm rot="5528210">
            <a:off x="7718804" y="4777591"/>
            <a:ext cx="2591251" cy="1254598"/>
          </a:xfrm>
          <a:custGeom>
            <a:avLst/>
            <a:gdLst/>
            <a:ahLst/>
            <a:cxnLst/>
            <a:rect l="l" t="t" r="r" b="b"/>
            <a:pathLst>
              <a:path w="2591251" h="1254598">
                <a:moveTo>
                  <a:pt x="0" y="0"/>
                </a:moveTo>
                <a:lnTo>
                  <a:pt x="2591251" y="0"/>
                </a:lnTo>
                <a:lnTo>
                  <a:pt x="2591251" y="1254598"/>
                </a:lnTo>
                <a:lnTo>
                  <a:pt x="0" y="125459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3" name="Freeform 23"/>
          <p:cNvSpPr/>
          <p:nvPr/>
        </p:nvSpPr>
        <p:spPr>
          <a:xfrm rot="5528210">
            <a:off x="11904323" y="5763147"/>
            <a:ext cx="1790208" cy="866759"/>
          </a:xfrm>
          <a:custGeom>
            <a:avLst/>
            <a:gdLst/>
            <a:ahLst/>
            <a:cxnLst/>
            <a:rect l="l" t="t" r="r" b="b"/>
            <a:pathLst>
              <a:path w="1790208" h="866759">
                <a:moveTo>
                  <a:pt x="0" y="0"/>
                </a:moveTo>
                <a:lnTo>
                  <a:pt x="1790208" y="0"/>
                </a:lnTo>
                <a:lnTo>
                  <a:pt x="1790208" y="866759"/>
                </a:lnTo>
                <a:lnTo>
                  <a:pt x="0" y="86675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47EB3"/>
        </a:solidFill>
        <a:effectLst/>
      </p:bgPr>
    </p:bg>
    <p:spTree>
      <p:nvGrpSpPr>
        <p:cNvPr id="1" name=""/>
        <p:cNvGrpSpPr/>
        <p:nvPr/>
      </p:nvGrpSpPr>
      <p:grpSpPr>
        <a:xfrm>
          <a:off x="0" y="0"/>
          <a:ext cx="0" cy="0"/>
          <a:chOff x="0" y="0"/>
          <a:chExt cx="0" cy="0"/>
        </a:xfrm>
      </p:grpSpPr>
      <p:sp>
        <p:nvSpPr>
          <p:cNvPr id="2" name="Freeform 2"/>
          <p:cNvSpPr/>
          <p:nvPr/>
        </p:nvSpPr>
        <p:spPr>
          <a:xfrm>
            <a:off x="625989" y="1707159"/>
            <a:ext cx="7077223" cy="6498178"/>
          </a:xfrm>
          <a:custGeom>
            <a:avLst/>
            <a:gdLst/>
            <a:ahLst/>
            <a:cxnLst/>
            <a:rect l="l" t="t" r="r" b="b"/>
            <a:pathLst>
              <a:path w="7077223" h="6498178">
                <a:moveTo>
                  <a:pt x="0" y="0"/>
                </a:moveTo>
                <a:lnTo>
                  <a:pt x="7077223" y="0"/>
                </a:lnTo>
                <a:lnTo>
                  <a:pt x="7077223" y="6498178"/>
                </a:lnTo>
                <a:lnTo>
                  <a:pt x="0" y="6498178"/>
                </a:lnTo>
                <a:lnTo>
                  <a:pt x="0" y="0"/>
                </a:lnTo>
                <a:close/>
              </a:path>
            </a:pathLst>
          </a:custGeom>
          <a:blipFill>
            <a:blip r:embed="rId3"/>
            <a:stretch>
              <a:fillRect/>
            </a:stretch>
          </a:blipFill>
        </p:spPr>
        <p:txBody>
          <a:bodyPr/>
          <a:lstStyle/>
          <a:p>
            <a:endParaRPr lang="en-US"/>
          </a:p>
        </p:txBody>
      </p:sp>
      <p:sp>
        <p:nvSpPr>
          <p:cNvPr id="3" name="TextBox 3"/>
          <p:cNvSpPr txBox="1"/>
          <p:nvPr/>
        </p:nvSpPr>
        <p:spPr>
          <a:xfrm>
            <a:off x="0" y="839094"/>
            <a:ext cx="15110887" cy="868066"/>
          </a:xfrm>
          <a:prstGeom prst="rect">
            <a:avLst/>
          </a:prstGeom>
        </p:spPr>
        <p:txBody>
          <a:bodyPr lIns="0" tIns="0" rIns="0" bIns="0" rtlCol="0" anchor="t">
            <a:spAutoFit/>
          </a:bodyPr>
          <a:lstStyle/>
          <a:p>
            <a:pPr marL="0" lvl="0" indent="0" algn="ctr">
              <a:lnSpc>
                <a:spcPts val="6330"/>
              </a:lnSpc>
              <a:spcBef>
                <a:spcPct val="0"/>
              </a:spcBef>
            </a:pPr>
            <a:r>
              <a:rPr lang="en-US" sz="7033">
                <a:solidFill>
                  <a:srgbClr val="FFFFFF"/>
                </a:solidFill>
                <a:latin typeface="Monument Bold"/>
                <a:ea typeface="Monument Bold"/>
                <a:cs typeface="Monument Bold"/>
                <a:sym typeface="Monument Bold"/>
              </a:rPr>
              <a:t>CASE STUDY: MY HOUSE</a:t>
            </a:r>
          </a:p>
        </p:txBody>
      </p:sp>
      <p:sp>
        <p:nvSpPr>
          <p:cNvPr id="4" name="TextBox 4"/>
          <p:cNvSpPr txBox="1"/>
          <p:nvPr/>
        </p:nvSpPr>
        <p:spPr>
          <a:xfrm>
            <a:off x="7703212" y="2827655"/>
            <a:ext cx="8479681" cy="2971165"/>
          </a:xfrm>
          <a:prstGeom prst="rect">
            <a:avLst/>
          </a:prstGeom>
        </p:spPr>
        <p:txBody>
          <a:bodyPr lIns="0" tIns="0" rIns="0" bIns="0" rtlCol="0" anchor="t">
            <a:spAutoFit/>
          </a:bodyPr>
          <a:lstStyle/>
          <a:p>
            <a:pPr algn="l">
              <a:lnSpc>
                <a:spcPts val="4759"/>
              </a:lnSpc>
            </a:pPr>
            <a:r>
              <a:rPr lang="en-US" sz="3399" b="1">
                <a:solidFill>
                  <a:srgbClr val="FFFFFF"/>
                </a:solidFill>
                <a:latin typeface="Proxima Nova Bold"/>
                <a:ea typeface="Proxima Nova Bold"/>
                <a:cs typeface="Proxima Nova Bold"/>
                <a:sym typeface="Proxima Nova Bold"/>
              </a:rPr>
              <a:t>Details: </a:t>
            </a:r>
          </a:p>
          <a:p>
            <a:pPr marL="734056" lvl="1" indent="-367028" algn="l">
              <a:lnSpc>
                <a:spcPts val="4759"/>
              </a:lnSpc>
              <a:buFont typeface="Arial"/>
              <a:buChar char="•"/>
            </a:pPr>
            <a:r>
              <a:rPr lang="en-US" sz="3399" b="1">
                <a:solidFill>
                  <a:srgbClr val="FFFFFF"/>
                </a:solidFill>
                <a:latin typeface="Proxima Nova Bold"/>
                <a:ea typeface="Proxima Nova Bold"/>
                <a:cs typeface="Proxima Nova Bold"/>
                <a:sym typeface="Proxima Nova Bold"/>
              </a:rPr>
              <a:t>Built in 1900 </a:t>
            </a:r>
          </a:p>
          <a:p>
            <a:pPr marL="734056" lvl="1" indent="-367028" algn="l">
              <a:lnSpc>
                <a:spcPts val="4759"/>
              </a:lnSpc>
              <a:buFont typeface="Arial"/>
              <a:buChar char="•"/>
            </a:pPr>
            <a:r>
              <a:rPr lang="en-US" sz="3399" b="1">
                <a:solidFill>
                  <a:srgbClr val="FFFFFF"/>
                </a:solidFill>
                <a:latin typeface="Proxima Nova Bold"/>
                <a:ea typeface="Proxima Nova Bold"/>
                <a:cs typeface="Proxima Nova Bold"/>
                <a:sym typeface="Proxima Nova Bold"/>
              </a:rPr>
              <a:t>Single family, single floor, ~1,000 sq ft</a:t>
            </a:r>
          </a:p>
          <a:p>
            <a:pPr marL="734056" lvl="1" indent="-367028" algn="l">
              <a:lnSpc>
                <a:spcPts val="4759"/>
              </a:lnSpc>
              <a:buFont typeface="Arial"/>
              <a:buChar char="•"/>
            </a:pPr>
            <a:r>
              <a:rPr lang="en-US" sz="3399" b="1">
                <a:solidFill>
                  <a:srgbClr val="FFFFFF"/>
                </a:solidFill>
                <a:latin typeface="Proxima Nova Bold"/>
                <a:ea typeface="Proxima Nova Bold"/>
                <a:cs typeface="Proxima Nova Bold"/>
                <a:sym typeface="Proxima Nova Bold"/>
              </a:rPr>
              <a:t>2 HEPA Air Purifiers </a:t>
            </a:r>
          </a:p>
          <a:p>
            <a:pPr marL="734056" lvl="1" indent="-367028" algn="l">
              <a:lnSpc>
                <a:spcPts val="4759"/>
              </a:lnSpc>
              <a:buFont typeface="Arial"/>
              <a:buChar char="•"/>
            </a:pPr>
            <a:r>
              <a:rPr lang="en-US" sz="3399" b="1">
                <a:solidFill>
                  <a:srgbClr val="FFFFFF"/>
                </a:solidFill>
                <a:latin typeface="Proxima Nova Bold"/>
                <a:ea typeface="Proxima Nova Bold"/>
                <a:cs typeface="Proxima Nova Bold"/>
                <a:sym typeface="Proxima Nova Bold"/>
              </a:rPr>
              <a:t>2 Indoor Air Quality Sensors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47EB3"/>
        </a:solidFill>
        <a:effectLst/>
      </p:bgPr>
    </p:bg>
    <p:spTree>
      <p:nvGrpSpPr>
        <p:cNvPr id="1" name=""/>
        <p:cNvGrpSpPr/>
        <p:nvPr/>
      </p:nvGrpSpPr>
      <p:grpSpPr>
        <a:xfrm>
          <a:off x="0" y="0"/>
          <a:ext cx="0" cy="0"/>
          <a:chOff x="0" y="0"/>
          <a:chExt cx="0" cy="0"/>
        </a:xfrm>
      </p:grpSpPr>
      <p:sp>
        <p:nvSpPr>
          <p:cNvPr id="2" name="Freeform 2"/>
          <p:cNvSpPr/>
          <p:nvPr/>
        </p:nvSpPr>
        <p:spPr>
          <a:xfrm>
            <a:off x="625989" y="1707159"/>
            <a:ext cx="7077223" cy="6498178"/>
          </a:xfrm>
          <a:custGeom>
            <a:avLst/>
            <a:gdLst/>
            <a:ahLst/>
            <a:cxnLst/>
            <a:rect l="l" t="t" r="r" b="b"/>
            <a:pathLst>
              <a:path w="7077223" h="6498178">
                <a:moveTo>
                  <a:pt x="0" y="0"/>
                </a:moveTo>
                <a:lnTo>
                  <a:pt x="7077223" y="0"/>
                </a:lnTo>
                <a:lnTo>
                  <a:pt x="7077223" y="6498178"/>
                </a:lnTo>
                <a:lnTo>
                  <a:pt x="0" y="6498178"/>
                </a:lnTo>
                <a:lnTo>
                  <a:pt x="0" y="0"/>
                </a:lnTo>
                <a:close/>
              </a:path>
            </a:pathLst>
          </a:custGeom>
          <a:blipFill>
            <a:blip r:embed="rId3"/>
            <a:stretch>
              <a:fillRect/>
            </a:stretch>
          </a:blipFill>
        </p:spPr>
        <p:txBody>
          <a:bodyPr/>
          <a:lstStyle/>
          <a:p>
            <a:endParaRPr lang="en-US"/>
          </a:p>
        </p:txBody>
      </p:sp>
      <p:sp>
        <p:nvSpPr>
          <p:cNvPr id="3" name="TextBox 3"/>
          <p:cNvSpPr txBox="1"/>
          <p:nvPr/>
        </p:nvSpPr>
        <p:spPr>
          <a:xfrm>
            <a:off x="0" y="839094"/>
            <a:ext cx="15110887" cy="868066"/>
          </a:xfrm>
          <a:prstGeom prst="rect">
            <a:avLst/>
          </a:prstGeom>
        </p:spPr>
        <p:txBody>
          <a:bodyPr lIns="0" tIns="0" rIns="0" bIns="0" rtlCol="0" anchor="t">
            <a:spAutoFit/>
          </a:bodyPr>
          <a:lstStyle/>
          <a:p>
            <a:pPr marL="0" lvl="0" indent="0" algn="ctr">
              <a:lnSpc>
                <a:spcPts val="6330"/>
              </a:lnSpc>
              <a:spcBef>
                <a:spcPct val="0"/>
              </a:spcBef>
            </a:pPr>
            <a:r>
              <a:rPr lang="en-US" sz="7033">
                <a:solidFill>
                  <a:srgbClr val="FFFFFF"/>
                </a:solidFill>
                <a:latin typeface="Monument Bold"/>
                <a:ea typeface="Monument Bold"/>
                <a:cs typeface="Monument Bold"/>
                <a:sym typeface="Monument Bold"/>
              </a:rPr>
              <a:t>CASE STUDY: MY HOUSE</a:t>
            </a:r>
          </a:p>
        </p:txBody>
      </p:sp>
      <p:grpSp>
        <p:nvGrpSpPr>
          <p:cNvPr id="4" name="Group 4"/>
          <p:cNvGrpSpPr/>
          <p:nvPr/>
        </p:nvGrpSpPr>
        <p:grpSpPr>
          <a:xfrm rot="-539268">
            <a:off x="6876306" y="1840801"/>
            <a:ext cx="5308973" cy="5308973"/>
            <a:chOff x="0" y="0"/>
            <a:chExt cx="406400" cy="406400"/>
          </a:xfrm>
        </p:grpSpPr>
        <p:sp>
          <p:nvSpPr>
            <p:cNvPr id="5" name="Freeform 5"/>
            <p:cNvSpPr/>
            <p:nvPr/>
          </p:nvSpPr>
          <p:spPr>
            <a:xfrm>
              <a:off x="0" y="0"/>
              <a:ext cx="406400" cy="406400"/>
            </a:xfrm>
            <a:custGeom>
              <a:avLst/>
              <a:gdLst/>
              <a:ahLst/>
              <a:cxnLst/>
              <a:rect l="l" t="t" r="r" b="b"/>
              <a:pathLst>
                <a:path w="406400" h="406400">
                  <a:moveTo>
                    <a:pt x="203200" y="0"/>
                  </a:moveTo>
                  <a:cubicBezTo>
                    <a:pt x="315430" y="0"/>
                    <a:pt x="406400" y="90970"/>
                    <a:pt x="406400" y="203200"/>
                  </a:cubicBezTo>
                  <a:cubicBezTo>
                    <a:pt x="406400" y="315430"/>
                    <a:pt x="315430" y="406400"/>
                    <a:pt x="203200" y="406400"/>
                  </a:cubicBezTo>
                  <a:lnTo>
                    <a:pt x="203200" y="406400"/>
                  </a:lnTo>
                  <a:cubicBezTo>
                    <a:pt x="90970" y="406400"/>
                    <a:pt x="0" y="315430"/>
                    <a:pt x="0" y="203200"/>
                  </a:cubicBezTo>
                  <a:cubicBezTo>
                    <a:pt x="0" y="90970"/>
                    <a:pt x="90970" y="0"/>
                    <a:pt x="203200" y="0"/>
                  </a:cubicBezTo>
                  <a:lnTo>
                    <a:pt x="203200" y="0"/>
                  </a:lnTo>
                </a:path>
              </a:pathLst>
            </a:custGeom>
            <a:blipFill>
              <a:blip r:embed="rId4"/>
              <a:stretch>
                <a:fillRect l="-121216" b="-24434"/>
              </a:stretch>
            </a:blipFill>
            <a:ln w="38100" cap="sq">
              <a:solidFill>
                <a:srgbClr val="FFFFFF"/>
              </a:solidFill>
              <a:prstDash val="solid"/>
              <a:miter/>
            </a:ln>
          </p:spPr>
          <p:txBody>
            <a:bodyPr/>
            <a:lstStyle/>
            <a:p>
              <a:endParaRPr lang="en-US"/>
            </a:p>
          </p:txBody>
        </p:sp>
      </p:grpSp>
      <p:sp>
        <p:nvSpPr>
          <p:cNvPr id="6" name="TextBox 6"/>
          <p:cNvSpPr txBox="1"/>
          <p:nvPr/>
        </p:nvSpPr>
        <p:spPr>
          <a:xfrm>
            <a:off x="8013021" y="7299896"/>
            <a:ext cx="3724970" cy="396240"/>
          </a:xfrm>
          <a:prstGeom prst="rect">
            <a:avLst/>
          </a:prstGeom>
        </p:spPr>
        <p:txBody>
          <a:bodyPr lIns="0" tIns="0" rIns="0" bIns="0" rtlCol="0" anchor="t">
            <a:spAutoFit/>
          </a:bodyPr>
          <a:lstStyle/>
          <a:p>
            <a:pPr algn="l">
              <a:lnSpc>
                <a:spcPts val="3360"/>
              </a:lnSpc>
            </a:pPr>
            <a:r>
              <a:rPr lang="en-US" sz="2400" b="1">
                <a:solidFill>
                  <a:srgbClr val="FFFFFF"/>
                </a:solidFill>
                <a:latin typeface="Proxima Nova Bold"/>
                <a:ea typeface="Proxima Nova Bold"/>
                <a:cs typeface="Proxima Nova Bold"/>
                <a:sym typeface="Proxima Nova Bold"/>
              </a:rPr>
              <a:t>Thursday July 16th 2026</a:t>
            </a:r>
          </a:p>
        </p:txBody>
      </p:sp>
      <p:sp>
        <p:nvSpPr>
          <p:cNvPr id="7" name="TextBox 7"/>
          <p:cNvSpPr txBox="1"/>
          <p:nvPr/>
        </p:nvSpPr>
        <p:spPr>
          <a:xfrm>
            <a:off x="11978029" y="2172335"/>
            <a:ext cx="5645041" cy="2971165"/>
          </a:xfrm>
          <a:prstGeom prst="rect">
            <a:avLst/>
          </a:prstGeom>
        </p:spPr>
        <p:txBody>
          <a:bodyPr lIns="0" tIns="0" rIns="0" bIns="0" rtlCol="0" anchor="t">
            <a:spAutoFit/>
          </a:bodyPr>
          <a:lstStyle/>
          <a:p>
            <a:pPr algn="l">
              <a:lnSpc>
                <a:spcPts val="4759"/>
              </a:lnSpc>
            </a:pPr>
            <a:r>
              <a:rPr lang="en-US" sz="3399" b="1">
                <a:solidFill>
                  <a:srgbClr val="FFFFFF"/>
                </a:solidFill>
                <a:latin typeface="Proxima Nova Bold"/>
                <a:ea typeface="Proxima Nova Bold"/>
                <a:cs typeface="Proxima Nova Bold"/>
                <a:sym typeface="Proxima Nova Bold"/>
              </a:rPr>
              <a:t>Interventions:</a:t>
            </a:r>
          </a:p>
          <a:p>
            <a:pPr marL="734056" lvl="1" indent="-367028" algn="l">
              <a:lnSpc>
                <a:spcPts val="4759"/>
              </a:lnSpc>
              <a:buFont typeface="Arial"/>
              <a:buChar char="•"/>
            </a:pPr>
            <a:r>
              <a:rPr lang="en-US" sz="3399" b="1">
                <a:solidFill>
                  <a:srgbClr val="FFFFFF"/>
                </a:solidFill>
                <a:latin typeface="Proxima Nova Bold"/>
                <a:ea typeface="Proxima Nova Bold"/>
                <a:cs typeface="Proxima Nova Bold"/>
                <a:sym typeface="Proxima Nova Bold"/>
              </a:rPr>
              <a:t>Closed windows &amp; doors</a:t>
            </a:r>
          </a:p>
          <a:p>
            <a:pPr marL="734056" lvl="1" indent="-367028" algn="l">
              <a:lnSpc>
                <a:spcPts val="4759"/>
              </a:lnSpc>
              <a:buFont typeface="Arial"/>
              <a:buChar char="•"/>
            </a:pPr>
            <a:r>
              <a:rPr lang="en-US" sz="3399" b="1">
                <a:solidFill>
                  <a:srgbClr val="FFFFFF"/>
                </a:solidFill>
                <a:latin typeface="Proxima Nova Bold"/>
                <a:ea typeface="Proxima Nova Bold"/>
                <a:cs typeface="Proxima Nova Bold"/>
                <a:sym typeface="Proxima Nova Bold"/>
              </a:rPr>
              <a:t>Central A/C </a:t>
            </a:r>
          </a:p>
          <a:p>
            <a:pPr marL="734056" lvl="1" indent="-367028" algn="l">
              <a:lnSpc>
                <a:spcPts val="4759"/>
              </a:lnSpc>
              <a:buFont typeface="Arial"/>
              <a:buChar char="•"/>
            </a:pPr>
            <a:r>
              <a:rPr lang="en-US" sz="3399" b="1">
                <a:solidFill>
                  <a:srgbClr val="FFFFFF"/>
                </a:solidFill>
                <a:latin typeface="Proxima Nova Bold"/>
                <a:ea typeface="Proxima Nova Bold"/>
                <a:cs typeface="Proxima Nova Bold"/>
                <a:sym typeface="Proxima Nova Bold"/>
              </a:rPr>
              <a:t>HVAC fan ON </a:t>
            </a:r>
          </a:p>
          <a:p>
            <a:pPr marL="734056" lvl="1" indent="-367028" algn="l">
              <a:lnSpc>
                <a:spcPts val="4759"/>
              </a:lnSpc>
              <a:buFont typeface="Arial"/>
              <a:buChar char="•"/>
            </a:pPr>
            <a:r>
              <a:rPr lang="en-US" sz="3399" b="1">
                <a:solidFill>
                  <a:srgbClr val="FFFFFF"/>
                </a:solidFill>
                <a:latin typeface="Proxima Nova Bold"/>
                <a:ea typeface="Proxima Nova Bold"/>
                <a:cs typeface="Proxima Nova Bold"/>
                <a:sym typeface="Proxima Nova Bold"/>
              </a:rPr>
              <a:t>2 HEPA Air Purifiers</a:t>
            </a:r>
          </a:p>
        </p:txBody>
      </p:sp>
      <p:sp>
        <p:nvSpPr>
          <p:cNvPr id="8" name="TextBox 8"/>
          <p:cNvSpPr txBox="1"/>
          <p:nvPr/>
        </p:nvSpPr>
        <p:spPr>
          <a:xfrm>
            <a:off x="1028700" y="8364107"/>
            <a:ext cx="16230600" cy="1170940"/>
          </a:xfrm>
          <a:prstGeom prst="rect">
            <a:avLst/>
          </a:prstGeom>
        </p:spPr>
        <p:txBody>
          <a:bodyPr lIns="0" tIns="0" rIns="0" bIns="0" rtlCol="0" anchor="t">
            <a:spAutoFit/>
          </a:bodyPr>
          <a:lstStyle/>
          <a:p>
            <a:pPr algn="l">
              <a:lnSpc>
                <a:spcPts val="4759"/>
              </a:lnSpc>
            </a:pPr>
            <a:r>
              <a:rPr lang="en-US" sz="3399" b="1">
                <a:solidFill>
                  <a:srgbClr val="FFFFFF"/>
                </a:solidFill>
                <a:latin typeface="Proxima Nova Bold"/>
                <a:ea typeface="Proxima Nova Bold"/>
                <a:cs typeface="Proxima Nova Bold"/>
                <a:sym typeface="Proxima Nova Bold"/>
              </a:rPr>
              <a:t>How much smoke infiltrates our indoor air during hazardous days? </a:t>
            </a:r>
          </a:p>
          <a:p>
            <a:pPr algn="l">
              <a:lnSpc>
                <a:spcPts val="4759"/>
              </a:lnSpc>
            </a:pPr>
            <a:r>
              <a:rPr lang="en-US" sz="3399" b="1">
                <a:solidFill>
                  <a:srgbClr val="FFFFFF"/>
                </a:solidFill>
                <a:latin typeface="Proxima Nova Bold"/>
                <a:ea typeface="Proxima Nova Bold"/>
                <a:cs typeface="Proxima Nova Bold"/>
                <a:sym typeface="Proxima Nova Bold"/>
              </a:rPr>
              <a:t>How long does it take for infiltration to start?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47EB3"/>
        </a:solidFill>
        <a:effectLst/>
      </p:bgPr>
    </p:bg>
    <p:spTree>
      <p:nvGrpSpPr>
        <p:cNvPr id="1" name=""/>
        <p:cNvGrpSpPr/>
        <p:nvPr/>
      </p:nvGrpSpPr>
      <p:grpSpPr>
        <a:xfrm>
          <a:off x="0" y="0"/>
          <a:ext cx="0" cy="0"/>
          <a:chOff x="0" y="0"/>
          <a:chExt cx="0" cy="0"/>
        </a:xfrm>
      </p:grpSpPr>
      <p:sp>
        <p:nvSpPr>
          <p:cNvPr id="2" name="Freeform 2"/>
          <p:cNvSpPr/>
          <p:nvPr/>
        </p:nvSpPr>
        <p:spPr>
          <a:xfrm>
            <a:off x="362174" y="2645678"/>
            <a:ext cx="11136726" cy="5683253"/>
          </a:xfrm>
          <a:custGeom>
            <a:avLst/>
            <a:gdLst/>
            <a:ahLst/>
            <a:cxnLst/>
            <a:rect l="l" t="t" r="r" b="b"/>
            <a:pathLst>
              <a:path w="11136726" h="5683253">
                <a:moveTo>
                  <a:pt x="0" y="0"/>
                </a:moveTo>
                <a:lnTo>
                  <a:pt x="11136725" y="0"/>
                </a:lnTo>
                <a:lnTo>
                  <a:pt x="11136725" y="5683253"/>
                </a:lnTo>
                <a:lnTo>
                  <a:pt x="0" y="5683253"/>
                </a:lnTo>
                <a:lnTo>
                  <a:pt x="0" y="0"/>
                </a:lnTo>
                <a:close/>
              </a:path>
            </a:pathLst>
          </a:custGeom>
          <a:blipFill>
            <a:blip r:embed="rId2"/>
            <a:stretch>
              <a:fillRect/>
            </a:stretch>
          </a:blipFill>
        </p:spPr>
        <p:txBody>
          <a:bodyPr/>
          <a:lstStyle/>
          <a:p>
            <a:endParaRPr lang="en-US"/>
          </a:p>
        </p:txBody>
      </p:sp>
      <p:sp>
        <p:nvSpPr>
          <p:cNvPr id="3" name="Freeform 3"/>
          <p:cNvSpPr/>
          <p:nvPr/>
        </p:nvSpPr>
        <p:spPr>
          <a:xfrm>
            <a:off x="11663780" y="2645678"/>
            <a:ext cx="6262046" cy="3872032"/>
          </a:xfrm>
          <a:custGeom>
            <a:avLst/>
            <a:gdLst/>
            <a:ahLst/>
            <a:cxnLst/>
            <a:rect l="l" t="t" r="r" b="b"/>
            <a:pathLst>
              <a:path w="6262046" h="3872032">
                <a:moveTo>
                  <a:pt x="0" y="0"/>
                </a:moveTo>
                <a:lnTo>
                  <a:pt x="6262046" y="0"/>
                </a:lnTo>
                <a:lnTo>
                  <a:pt x="6262046" y="3872032"/>
                </a:lnTo>
                <a:lnTo>
                  <a:pt x="0" y="3872032"/>
                </a:lnTo>
                <a:lnTo>
                  <a:pt x="0" y="0"/>
                </a:lnTo>
                <a:close/>
              </a:path>
            </a:pathLst>
          </a:custGeom>
          <a:blipFill>
            <a:blip r:embed="rId3"/>
            <a:stretch>
              <a:fillRect/>
            </a:stretch>
          </a:blipFill>
        </p:spPr>
        <p:txBody>
          <a:bodyPr/>
          <a:lstStyle/>
          <a:p>
            <a:endParaRPr lang="en-US"/>
          </a:p>
        </p:txBody>
      </p:sp>
      <p:sp>
        <p:nvSpPr>
          <p:cNvPr id="4" name="TextBox 4"/>
          <p:cNvSpPr txBox="1"/>
          <p:nvPr/>
        </p:nvSpPr>
        <p:spPr>
          <a:xfrm>
            <a:off x="374254" y="1653540"/>
            <a:ext cx="14637901" cy="825493"/>
          </a:xfrm>
          <a:prstGeom prst="rect">
            <a:avLst/>
          </a:prstGeom>
        </p:spPr>
        <p:txBody>
          <a:bodyPr lIns="0" tIns="0" rIns="0" bIns="0" rtlCol="0" anchor="t">
            <a:spAutoFit/>
          </a:bodyPr>
          <a:lstStyle/>
          <a:p>
            <a:pPr marL="0" lvl="0" indent="0" algn="ctr">
              <a:lnSpc>
                <a:spcPts val="6021"/>
              </a:lnSpc>
              <a:spcBef>
                <a:spcPct val="0"/>
              </a:spcBef>
            </a:pPr>
            <a:r>
              <a:rPr lang="en-US" sz="6690">
                <a:solidFill>
                  <a:srgbClr val="FFFFFF"/>
                </a:solidFill>
                <a:latin typeface="Monument Bold"/>
                <a:ea typeface="Monument Bold"/>
                <a:cs typeface="Monument Bold"/>
                <a:sym typeface="Monument Bold"/>
              </a:rPr>
              <a:t>CASE STUDY, 2026 DATA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47EB3"/>
        </a:solidFill>
        <a:effectLst/>
      </p:bgPr>
    </p:bg>
    <p:spTree>
      <p:nvGrpSpPr>
        <p:cNvPr id="1" name=""/>
        <p:cNvGrpSpPr/>
        <p:nvPr/>
      </p:nvGrpSpPr>
      <p:grpSpPr>
        <a:xfrm>
          <a:off x="0" y="0"/>
          <a:ext cx="0" cy="0"/>
          <a:chOff x="0" y="0"/>
          <a:chExt cx="0" cy="0"/>
        </a:xfrm>
      </p:grpSpPr>
      <p:sp>
        <p:nvSpPr>
          <p:cNvPr id="2" name="Freeform 2"/>
          <p:cNvSpPr/>
          <p:nvPr/>
        </p:nvSpPr>
        <p:spPr>
          <a:xfrm>
            <a:off x="374254" y="2645678"/>
            <a:ext cx="10832771" cy="5528141"/>
          </a:xfrm>
          <a:custGeom>
            <a:avLst/>
            <a:gdLst/>
            <a:ahLst/>
            <a:cxnLst/>
            <a:rect l="l" t="t" r="r" b="b"/>
            <a:pathLst>
              <a:path w="10832771" h="5528141">
                <a:moveTo>
                  <a:pt x="0" y="0"/>
                </a:moveTo>
                <a:lnTo>
                  <a:pt x="10832772" y="0"/>
                </a:lnTo>
                <a:lnTo>
                  <a:pt x="10832772" y="5528140"/>
                </a:lnTo>
                <a:lnTo>
                  <a:pt x="0" y="5528140"/>
                </a:lnTo>
                <a:lnTo>
                  <a:pt x="0" y="0"/>
                </a:lnTo>
                <a:close/>
              </a:path>
            </a:pathLst>
          </a:custGeom>
          <a:blipFill>
            <a:blip r:embed="rId2"/>
            <a:stretch>
              <a:fillRect/>
            </a:stretch>
          </a:blipFill>
        </p:spPr>
        <p:txBody>
          <a:bodyPr/>
          <a:lstStyle/>
          <a:p>
            <a:endParaRPr lang="en-US"/>
          </a:p>
        </p:txBody>
      </p:sp>
      <p:sp>
        <p:nvSpPr>
          <p:cNvPr id="3" name="Freeform 3"/>
          <p:cNvSpPr/>
          <p:nvPr/>
        </p:nvSpPr>
        <p:spPr>
          <a:xfrm>
            <a:off x="11589684" y="2645678"/>
            <a:ext cx="6433537" cy="3978070"/>
          </a:xfrm>
          <a:custGeom>
            <a:avLst/>
            <a:gdLst/>
            <a:ahLst/>
            <a:cxnLst/>
            <a:rect l="l" t="t" r="r" b="b"/>
            <a:pathLst>
              <a:path w="6433537" h="3978070">
                <a:moveTo>
                  <a:pt x="0" y="0"/>
                </a:moveTo>
                <a:lnTo>
                  <a:pt x="6433537" y="0"/>
                </a:lnTo>
                <a:lnTo>
                  <a:pt x="6433537" y="3978070"/>
                </a:lnTo>
                <a:lnTo>
                  <a:pt x="0" y="3978070"/>
                </a:lnTo>
                <a:lnTo>
                  <a:pt x="0" y="0"/>
                </a:lnTo>
                <a:close/>
              </a:path>
            </a:pathLst>
          </a:custGeom>
          <a:blipFill>
            <a:blip r:embed="rId3"/>
            <a:stretch>
              <a:fillRect/>
            </a:stretch>
          </a:blipFill>
        </p:spPr>
        <p:txBody>
          <a:bodyPr/>
          <a:lstStyle/>
          <a:p>
            <a:endParaRPr lang="en-US"/>
          </a:p>
        </p:txBody>
      </p:sp>
      <p:sp>
        <p:nvSpPr>
          <p:cNvPr id="4" name="TextBox 4"/>
          <p:cNvSpPr txBox="1"/>
          <p:nvPr/>
        </p:nvSpPr>
        <p:spPr>
          <a:xfrm>
            <a:off x="374254" y="1653540"/>
            <a:ext cx="14637901" cy="825493"/>
          </a:xfrm>
          <a:prstGeom prst="rect">
            <a:avLst/>
          </a:prstGeom>
        </p:spPr>
        <p:txBody>
          <a:bodyPr lIns="0" tIns="0" rIns="0" bIns="0" rtlCol="0" anchor="t">
            <a:spAutoFit/>
          </a:bodyPr>
          <a:lstStyle/>
          <a:p>
            <a:pPr marL="0" lvl="0" indent="0" algn="ctr">
              <a:lnSpc>
                <a:spcPts val="6021"/>
              </a:lnSpc>
              <a:spcBef>
                <a:spcPct val="0"/>
              </a:spcBef>
            </a:pPr>
            <a:r>
              <a:rPr lang="en-US" sz="6690">
                <a:solidFill>
                  <a:srgbClr val="FFFFFF"/>
                </a:solidFill>
                <a:latin typeface="Monument Bold"/>
                <a:ea typeface="Monument Bold"/>
                <a:cs typeface="Monument Bold"/>
                <a:sym typeface="Monument Bold"/>
              </a:rPr>
              <a:t>CASE STUDY, 2025 DATA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47EB3"/>
        </a:solidFill>
        <a:effectLst/>
      </p:bgPr>
    </p:bg>
    <p:spTree>
      <p:nvGrpSpPr>
        <p:cNvPr id="1" name=""/>
        <p:cNvGrpSpPr/>
        <p:nvPr/>
      </p:nvGrpSpPr>
      <p:grpSpPr>
        <a:xfrm>
          <a:off x="0" y="0"/>
          <a:ext cx="0" cy="0"/>
          <a:chOff x="0" y="0"/>
          <a:chExt cx="0" cy="0"/>
        </a:xfrm>
      </p:grpSpPr>
      <p:sp>
        <p:nvSpPr>
          <p:cNvPr id="2" name="Freeform 2"/>
          <p:cNvSpPr/>
          <p:nvPr/>
        </p:nvSpPr>
        <p:spPr>
          <a:xfrm>
            <a:off x="374254" y="1274078"/>
            <a:ext cx="8945345" cy="4564956"/>
          </a:xfrm>
          <a:custGeom>
            <a:avLst/>
            <a:gdLst/>
            <a:ahLst/>
            <a:cxnLst/>
            <a:rect l="l" t="t" r="r" b="b"/>
            <a:pathLst>
              <a:path w="8945345" h="4564956">
                <a:moveTo>
                  <a:pt x="0" y="0"/>
                </a:moveTo>
                <a:lnTo>
                  <a:pt x="8945345" y="0"/>
                </a:lnTo>
                <a:lnTo>
                  <a:pt x="8945345" y="4564956"/>
                </a:lnTo>
                <a:lnTo>
                  <a:pt x="0" y="4564956"/>
                </a:lnTo>
                <a:lnTo>
                  <a:pt x="0" y="0"/>
                </a:lnTo>
                <a:close/>
              </a:path>
            </a:pathLst>
          </a:custGeom>
          <a:blipFill>
            <a:blip r:embed="rId3"/>
            <a:stretch>
              <a:fillRect/>
            </a:stretch>
          </a:blipFill>
        </p:spPr>
        <p:txBody>
          <a:bodyPr/>
          <a:lstStyle/>
          <a:p>
            <a:endParaRPr lang="en-US"/>
          </a:p>
        </p:txBody>
      </p:sp>
      <p:sp>
        <p:nvSpPr>
          <p:cNvPr id="3" name="Freeform 3"/>
          <p:cNvSpPr/>
          <p:nvPr/>
        </p:nvSpPr>
        <p:spPr>
          <a:xfrm>
            <a:off x="9530891" y="1274078"/>
            <a:ext cx="8407016" cy="5198338"/>
          </a:xfrm>
          <a:custGeom>
            <a:avLst/>
            <a:gdLst/>
            <a:ahLst/>
            <a:cxnLst/>
            <a:rect l="l" t="t" r="r" b="b"/>
            <a:pathLst>
              <a:path w="8407016" h="5198338">
                <a:moveTo>
                  <a:pt x="0" y="0"/>
                </a:moveTo>
                <a:lnTo>
                  <a:pt x="8407016" y="0"/>
                </a:lnTo>
                <a:lnTo>
                  <a:pt x="8407016" y="5198338"/>
                </a:lnTo>
                <a:lnTo>
                  <a:pt x="0" y="5198338"/>
                </a:lnTo>
                <a:lnTo>
                  <a:pt x="0" y="0"/>
                </a:lnTo>
                <a:close/>
              </a:path>
            </a:pathLst>
          </a:custGeom>
          <a:blipFill>
            <a:blip r:embed="rId4"/>
            <a:stretch>
              <a:fillRect/>
            </a:stretch>
          </a:blipFill>
        </p:spPr>
        <p:txBody>
          <a:bodyPr/>
          <a:lstStyle/>
          <a:p>
            <a:endParaRPr lang="en-US"/>
          </a:p>
        </p:txBody>
      </p:sp>
      <p:sp>
        <p:nvSpPr>
          <p:cNvPr id="4" name="TextBox 4"/>
          <p:cNvSpPr txBox="1"/>
          <p:nvPr/>
        </p:nvSpPr>
        <p:spPr>
          <a:xfrm>
            <a:off x="374254" y="448585"/>
            <a:ext cx="15415141" cy="825493"/>
          </a:xfrm>
          <a:prstGeom prst="rect">
            <a:avLst/>
          </a:prstGeom>
        </p:spPr>
        <p:txBody>
          <a:bodyPr lIns="0" tIns="0" rIns="0" bIns="0" rtlCol="0" anchor="t">
            <a:spAutoFit/>
          </a:bodyPr>
          <a:lstStyle/>
          <a:p>
            <a:pPr marL="0" lvl="0" indent="0" algn="ctr">
              <a:lnSpc>
                <a:spcPts val="6021"/>
              </a:lnSpc>
              <a:spcBef>
                <a:spcPct val="0"/>
              </a:spcBef>
            </a:pPr>
            <a:r>
              <a:rPr lang="en-US" sz="6690">
                <a:solidFill>
                  <a:srgbClr val="FFFFFF"/>
                </a:solidFill>
                <a:latin typeface="Monument Bold"/>
                <a:ea typeface="Monument Bold"/>
                <a:cs typeface="Monument Bold"/>
                <a:sym typeface="Monument Bold"/>
              </a:rPr>
              <a:t>CASE STUDY, 2025 &amp; 2026</a:t>
            </a:r>
          </a:p>
        </p:txBody>
      </p:sp>
      <p:sp>
        <p:nvSpPr>
          <p:cNvPr id="5" name="TextBox 5"/>
          <p:cNvSpPr txBox="1"/>
          <p:nvPr/>
        </p:nvSpPr>
        <p:spPr>
          <a:xfrm>
            <a:off x="374254" y="6653391"/>
            <a:ext cx="9497400" cy="2867661"/>
          </a:xfrm>
          <a:prstGeom prst="rect">
            <a:avLst/>
          </a:prstGeom>
        </p:spPr>
        <p:txBody>
          <a:bodyPr lIns="0" tIns="0" rIns="0" bIns="0" rtlCol="0" anchor="t">
            <a:spAutoFit/>
          </a:bodyPr>
          <a:lstStyle/>
          <a:p>
            <a:pPr algn="l">
              <a:lnSpc>
                <a:spcPts val="5739"/>
              </a:lnSpc>
            </a:pPr>
            <a:r>
              <a:rPr lang="en-US" sz="4099" b="1">
                <a:solidFill>
                  <a:srgbClr val="FFFFFF"/>
                </a:solidFill>
                <a:latin typeface="Proxima Nova Bold"/>
                <a:ea typeface="Proxima Nova Bold"/>
                <a:cs typeface="Proxima Nova Bold"/>
                <a:sym typeface="Proxima Nova Bold"/>
              </a:rPr>
              <a:t>Take Home Message: </a:t>
            </a:r>
          </a:p>
          <a:p>
            <a:pPr algn="l">
              <a:lnSpc>
                <a:spcPts val="5739"/>
              </a:lnSpc>
            </a:pPr>
            <a:r>
              <a:rPr lang="en-US" sz="4099" b="1">
                <a:solidFill>
                  <a:srgbClr val="FFFFFF"/>
                </a:solidFill>
                <a:latin typeface="Proxima Nova Bold"/>
                <a:ea typeface="Proxima Nova Bold"/>
                <a:cs typeface="Proxima Nova Bold"/>
                <a:sym typeface="Proxima Nova Bold"/>
              </a:rPr>
              <a:t>For every AQI point increase outside, my home had an approximately </a:t>
            </a:r>
          </a:p>
          <a:p>
            <a:pPr algn="l">
              <a:lnSpc>
                <a:spcPts val="5739"/>
              </a:lnSpc>
            </a:pPr>
            <a:r>
              <a:rPr lang="en-US" sz="4099" b="1">
                <a:solidFill>
                  <a:srgbClr val="FFFFFF"/>
                </a:solidFill>
                <a:latin typeface="Proxima Nova Bold"/>
                <a:ea typeface="Proxima Nova Bold"/>
                <a:cs typeface="Proxima Nova Bold"/>
                <a:sym typeface="Proxima Nova Bold"/>
              </a:rPr>
              <a:t>⅓ AQI point increase inside.</a:t>
            </a:r>
          </a:p>
        </p:txBody>
      </p:sp>
      <p:sp>
        <p:nvSpPr>
          <p:cNvPr id="6" name="TextBox 6"/>
          <p:cNvSpPr txBox="1"/>
          <p:nvPr/>
        </p:nvSpPr>
        <p:spPr>
          <a:xfrm>
            <a:off x="14722326" y="6123166"/>
            <a:ext cx="3215580" cy="349250"/>
          </a:xfrm>
          <a:prstGeom prst="rect">
            <a:avLst/>
          </a:prstGeom>
        </p:spPr>
        <p:txBody>
          <a:bodyPr lIns="0" tIns="0" rIns="0" bIns="0" rtlCol="0" anchor="t">
            <a:spAutoFit/>
          </a:bodyPr>
          <a:lstStyle/>
          <a:p>
            <a:pPr algn="l">
              <a:lnSpc>
                <a:spcPts val="2800"/>
              </a:lnSpc>
            </a:pPr>
            <a:r>
              <a:rPr lang="en-US" sz="2000">
                <a:solidFill>
                  <a:srgbClr val="000000"/>
                </a:solidFill>
                <a:latin typeface="Proxima Nova"/>
                <a:ea typeface="Proxima Nova"/>
                <a:cs typeface="Proxima Nova"/>
                <a:sym typeface="Proxima Nova"/>
              </a:rPr>
              <a:t>2026: 0.34 point increase</a:t>
            </a:r>
          </a:p>
        </p:txBody>
      </p:sp>
      <p:sp>
        <p:nvSpPr>
          <p:cNvPr id="7" name="Freeform 7"/>
          <p:cNvSpPr/>
          <p:nvPr/>
        </p:nvSpPr>
        <p:spPr>
          <a:xfrm>
            <a:off x="14425081" y="6472416"/>
            <a:ext cx="3459977" cy="3459977"/>
          </a:xfrm>
          <a:custGeom>
            <a:avLst/>
            <a:gdLst/>
            <a:ahLst/>
            <a:cxnLst/>
            <a:rect l="l" t="t" r="r" b="b"/>
            <a:pathLst>
              <a:path w="3459977" h="3459977">
                <a:moveTo>
                  <a:pt x="0" y="0"/>
                </a:moveTo>
                <a:lnTo>
                  <a:pt x="3459977" y="0"/>
                </a:lnTo>
                <a:lnTo>
                  <a:pt x="3459977" y="3459977"/>
                </a:lnTo>
                <a:lnTo>
                  <a:pt x="0" y="3459977"/>
                </a:lnTo>
                <a:lnTo>
                  <a:pt x="0" y="0"/>
                </a:lnTo>
                <a:close/>
              </a:path>
            </a:pathLst>
          </a:custGeom>
          <a:blipFill>
            <a:blip r:embed="rId5"/>
            <a:stretch>
              <a:fillRect/>
            </a:stretch>
          </a:blipFill>
        </p:spPr>
        <p:txBody>
          <a:bodyPr/>
          <a:lstStyle/>
          <a:p>
            <a:endParaRPr lang="en-US"/>
          </a:p>
        </p:txBody>
      </p:sp>
      <p:sp>
        <p:nvSpPr>
          <p:cNvPr id="8" name="TextBox 8"/>
          <p:cNvSpPr txBox="1"/>
          <p:nvPr/>
        </p:nvSpPr>
        <p:spPr>
          <a:xfrm>
            <a:off x="14669478" y="9733955"/>
            <a:ext cx="3565674" cy="349250"/>
          </a:xfrm>
          <a:prstGeom prst="rect">
            <a:avLst/>
          </a:prstGeom>
        </p:spPr>
        <p:txBody>
          <a:bodyPr lIns="0" tIns="0" rIns="0" bIns="0" rtlCol="0" anchor="t">
            <a:spAutoFit/>
          </a:bodyPr>
          <a:lstStyle/>
          <a:p>
            <a:pPr algn="l">
              <a:lnSpc>
                <a:spcPts val="2800"/>
              </a:lnSpc>
            </a:pPr>
            <a:r>
              <a:rPr lang="en-US" sz="2000">
                <a:solidFill>
                  <a:srgbClr val="FFFFFF"/>
                </a:solidFill>
                <a:latin typeface="Proxima Nova"/>
                <a:ea typeface="Proxima Nova"/>
                <a:cs typeface="Proxima Nova"/>
                <a:sym typeface="Proxima Nova"/>
              </a:rPr>
              <a:t>2025: 0.38 point increase</a:t>
            </a:r>
          </a:p>
        </p:txBody>
      </p:sp>
      <p:sp>
        <p:nvSpPr>
          <p:cNvPr id="9" name="Freeform 9"/>
          <p:cNvSpPr/>
          <p:nvPr/>
        </p:nvSpPr>
        <p:spPr>
          <a:xfrm>
            <a:off x="9625565" y="6729591"/>
            <a:ext cx="4799516" cy="2967701"/>
          </a:xfrm>
          <a:custGeom>
            <a:avLst/>
            <a:gdLst/>
            <a:ahLst/>
            <a:cxnLst/>
            <a:rect l="l" t="t" r="r" b="b"/>
            <a:pathLst>
              <a:path w="4799516" h="2967701">
                <a:moveTo>
                  <a:pt x="0" y="0"/>
                </a:moveTo>
                <a:lnTo>
                  <a:pt x="4799516" y="0"/>
                </a:lnTo>
                <a:lnTo>
                  <a:pt x="4799516" y="2967701"/>
                </a:lnTo>
                <a:lnTo>
                  <a:pt x="0" y="2967701"/>
                </a:lnTo>
                <a:lnTo>
                  <a:pt x="0" y="0"/>
                </a:lnTo>
                <a:close/>
              </a:path>
            </a:pathLst>
          </a:custGeom>
          <a:blipFill>
            <a:blip r:embed="rId6"/>
            <a:stretch>
              <a:fillRect/>
            </a:stretch>
          </a:blipFill>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47EB3"/>
        </a:solidFill>
        <a:effectLst/>
      </p:bgPr>
    </p:bg>
    <p:spTree>
      <p:nvGrpSpPr>
        <p:cNvPr id="1" name=""/>
        <p:cNvGrpSpPr/>
        <p:nvPr/>
      </p:nvGrpSpPr>
      <p:grpSpPr>
        <a:xfrm>
          <a:off x="0" y="0"/>
          <a:ext cx="0" cy="0"/>
          <a:chOff x="0" y="0"/>
          <a:chExt cx="0" cy="0"/>
        </a:xfrm>
      </p:grpSpPr>
      <p:sp>
        <p:nvSpPr>
          <p:cNvPr id="2" name="Freeform 2"/>
          <p:cNvSpPr/>
          <p:nvPr/>
        </p:nvSpPr>
        <p:spPr>
          <a:xfrm>
            <a:off x="869974" y="1915659"/>
            <a:ext cx="5085567" cy="6356958"/>
          </a:xfrm>
          <a:custGeom>
            <a:avLst/>
            <a:gdLst/>
            <a:ahLst/>
            <a:cxnLst/>
            <a:rect l="l" t="t" r="r" b="b"/>
            <a:pathLst>
              <a:path w="5085567" h="6356958">
                <a:moveTo>
                  <a:pt x="0" y="0"/>
                </a:moveTo>
                <a:lnTo>
                  <a:pt x="5085566" y="0"/>
                </a:lnTo>
                <a:lnTo>
                  <a:pt x="5085566" y="6356959"/>
                </a:lnTo>
                <a:lnTo>
                  <a:pt x="0" y="6356959"/>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12331953" y="1915659"/>
            <a:ext cx="5246370" cy="6356958"/>
            <a:chOff x="0" y="0"/>
            <a:chExt cx="812800" cy="984859"/>
          </a:xfrm>
        </p:grpSpPr>
        <p:sp>
          <p:nvSpPr>
            <p:cNvPr id="4" name="Freeform 4"/>
            <p:cNvSpPr/>
            <p:nvPr/>
          </p:nvSpPr>
          <p:spPr>
            <a:xfrm>
              <a:off x="0" y="0"/>
              <a:ext cx="812800" cy="984859"/>
            </a:xfrm>
            <a:custGeom>
              <a:avLst/>
              <a:gdLst/>
              <a:ahLst/>
              <a:cxnLst/>
              <a:rect l="l" t="t" r="r" b="b"/>
              <a:pathLst>
                <a:path w="812800" h="984859">
                  <a:moveTo>
                    <a:pt x="0" y="0"/>
                  </a:moveTo>
                  <a:lnTo>
                    <a:pt x="812800" y="0"/>
                  </a:lnTo>
                  <a:lnTo>
                    <a:pt x="812800" y="984859"/>
                  </a:lnTo>
                  <a:lnTo>
                    <a:pt x="0" y="984859"/>
                  </a:lnTo>
                  <a:close/>
                </a:path>
              </a:pathLst>
            </a:custGeom>
            <a:blipFill>
              <a:blip r:embed="rId3"/>
              <a:stretch>
                <a:fillRect l="-30644" r="-30644"/>
              </a:stretch>
            </a:blipFill>
            <a:ln w="76200" cap="sq">
              <a:solidFill>
                <a:srgbClr val="FFFFFF"/>
              </a:solidFill>
              <a:prstDash val="solid"/>
              <a:miter/>
            </a:ln>
          </p:spPr>
          <p:txBody>
            <a:bodyPr/>
            <a:lstStyle/>
            <a:p>
              <a:endParaRPr lang="en-US"/>
            </a:p>
          </p:txBody>
        </p:sp>
      </p:grpSp>
      <p:grpSp>
        <p:nvGrpSpPr>
          <p:cNvPr id="5" name="Group 5"/>
          <p:cNvGrpSpPr/>
          <p:nvPr/>
        </p:nvGrpSpPr>
        <p:grpSpPr>
          <a:xfrm>
            <a:off x="6520562" y="1915659"/>
            <a:ext cx="5246370" cy="6356958"/>
            <a:chOff x="0" y="0"/>
            <a:chExt cx="812800" cy="984859"/>
          </a:xfrm>
        </p:grpSpPr>
        <p:sp>
          <p:nvSpPr>
            <p:cNvPr id="6" name="Freeform 6"/>
            <p:cNvSpPr/>
            <p:nvPr/>
          </p:nvSpPr>
          <p:spPr>
            <a:xfrm>
              <a:off x="0" y="0"/>
              <a:ext cx="812800" cy="984859"/>
            </a:xfrm>
            <a:custGeom>
              <a:avLst/>
              <a:gdLst/>
              <a:ahLst/>
              <a:cxnLst/>
              <a:rect l="l" t="t" r="r" b="b"/>
              <a:pathLst>
                <a:path w="812800" h="984859">
                  <a:moveTo>
                    <a:pt x="0" y="0"/>
                  </a:moveTo>
                  <a:lnTo>
                    <a:pt x="812800" y="0"/>
                  </a:lnTo>
                  <a:lnTo>
                    <a:pt x="812800" y="984859"/>
                  </a:lnTo>
                  <a:lnTo>
                    <a:pt x="0" y="984859"/>
                  </a:lnTo>
                  <a:close/>
                </a:path>
              </a:pathLst>
            </a:custGeom>
            <a:blipFill>
              <a:blip r:embed="rId4"/>
              <a:stretch>
                <a:fillRect t="-5086" b="-5086"/>
              </a:stretch>
            </a:blipFill>
            <a:ln w="76200" cap="sq">
              <a:solidFill>
                <a:srgbClr val="FFFFFF"/>
              </a:solidFill>
              <a:prstDash val="solid"/>
              <a:miter/>
            </a:ln>
          </p:spPr>
          <p:txBody>
            <a:bodyPr/>
            <a:lstStyle/>
            <a:p>
              <a:endParaRPr lang="en-US"/>
            </a:p>
          </p:txBody>
        </p:sp>
      </p:grpSp>
      <p:sp>
        <p:nvSpPr>
          <p:cNvPr id="7" name="TextBox 7"/>
          <p:cNvSpPr txBox="1"/>
          <p:nvPr/>
        </p:nvSpPr>
        <p:spPr>
          <a:xfrm>
            <a:off x="0" y="839094"/>
            <a:ext cx="18288000" cy="868066"/>
          </a:xfrm>
          <a:prstGeom prst="rect">
            <a:avLst/>
          </a:prstGeom>
        </p:spPr>
        <p:txBody>
          <a:bodyPr lIns="0" tIns="0" rIns="0" bIns="0" rtlCol="0" anchor="t">
            <a:spAutoFit/>
          </a:bodyPr>
          <a:lstStyle/>
          <a:p>
            <a:pPr marL="0" lvl="0" indent="0" algn="ctr">
              <a:lnSpc>
                <a:spcPts val="6330"/>
              </a:lnSpc>
              <a:spcBef>
                <a:spcPct val="0"/>
              </a:spcBef>
            </a:pPr>
            <a:r>
              <a:rPr lang="en-US" sz="7033">
                <a:solidFill>
                  <a:srgbClr val="FFFFFF"/>
                </a:solidFill>
                <a:latin typeface="Monument Bold"/>
                <a:ea typeface="Monument Bold"/>
                <a:cs typeface="Monument Bold"/>
                <a:sym typeface="Monument Bold"/>
              </a:rPr>
              <a:t>COMMUNITY SOLUTIONS</a:t>
            </a:r>
          </a:p>
        </p:txBody>
      </p:sp>
      <p:sp>
        <p:nvSpPr>
          <p:cNvPr id="8" name="TextBox 8"/>
          <p:cNvSpPr txBox="1"/>
          <p:nvPr/>
        </p:nvSpPr>
        <p:spPr>
          <a:xfrm>
            <a:off x="869974" y="8653618"/>
            <a:ext cx="5085567" cy="396240"/>
          </a:xfrm>
          <a:prstGeom prst="rect">
            <a:avLst/>
          </a:prstGeom>
        </p:spPr>
        <p:txBody>
          <a:bodyPr lIns="0" tIns="0" rIns="0" bIns="0" rtlCol="0" anchor="t">
            <a:spAutoFit/>
          </a:bodyPr>
          <a:lstStyle/>
          <a:p>
            <a:pPr algn="ctr">
              <a:lnSpc>
                <a:spcPts val="3360"/>
              </a:lnSpc>
            </a:pPr>
            <a:r>
              <a:rPr lang="en-US" sz="2400" b="1">
                <a:solidFill>
                  <a:srgbClr val="FFFFFF"/>
                </a:solidFill>
                <a:latin typeface="Proxima Nova Bold"/>
                <a:ea typeface="Proxima Nova Bold"/>
                <a:cs typeface="Proxima Nova Bold"/>
                <a:sym typeface="Proxima Nova Bold"/>
              </a:rPr>
              <a:t>Messaging &amp; Public Outreach</a:t>
            </a:r>
          </a:p>
        </p:txBody>
      </p:sp>
      <p:sp>
        <p:nvSpPr>
          <p:cNvPr id="9" name="TextBox 9"/>
          <p:cNvSpPr txBox="1"/>
          <p:nvPr/>
        </p:nvSpPr>
        <p:spPr>
          <a:xfrm>
            <a:off x="12331953" y="8442960"/>
            <a:ext cx="5246370" cy="815340"/>
          </a:xfrm>
          <a:prstGeom prst="rect">
            <a:avLst/>
          </a:prstGeom>
        </p:spPr>
        <p:txBody>
          <a:bodyPr lIns="0" tIns="0" rIns="0" bIns="0" rtlCol="0" anchor="t">
            <a:spAutoFit/>
          </a:bodyPr>
          <a:lstStyle/>
          <a:p>
            <a:pPr algn="ctr">
              <a:lnSpc>
                <a:spcPts val="3360"/>
              </a:lnSpc>
            </a:pPr>
            <a:r>
              <a:rPr lang="en-US" sz="2400" b="1">
                <a:solidFill>
                  <a:srgbClr val="FFFFFF"/>
                </a:solidFill>
                <a:latin typeface="Proxima Nova Bold"/>
                <a:ea typeface="Proxima Nova Bold"/>
                <a:cs typeface="Proxima Nova Bold"/>
                <a:sym typeface="Proxima Nova Bold"/>
              </a:rPr>
              <a:t>Workshops: Education &amp; </a:t>
            </a:r>
          </a:p>
          <a:p>
            <a:pPr algn="ctr">
              <a:lnSpc>
                <a:spcPts val="3360"/>
              </a:lnSpc>
            </a:pPr>
            <a:r>
              <a:rPr lang="en-US" sz="2400" b="1">
                <a:solidFill>
                  <a:srgbClr val="FFFFFF"/>
                </a:solidFill>
                <a:latin typeface="Proxima Nova Bold"/>
                <a:ea typeface="Proxima Nova Bold"/>
                <a:cs typeface="Proxima Nova Bold"/>
                <a:sym typeface="Proxima Nova Bold"/>
              </a:rPr>
              <a:t>DIY Air Cleaners</a:t>
            </a:r>
          </a:p>
        </p:txBody>
      </p:sp>
      <p:sp>
        <p:nvSpPr>
          <p:cNvPr id="10" name="TextBox 10"/>
          <p:cNvSpPr txBox="1"/>
          <p:nvPr/>
        </p:nvSpPr>
        <p:spPr>
          <a:xfrm>
            <a:off x="6520562" y="8442960"/>
            <a:ext cx="5246370" cy="815340"/>
          </a:xfrm>
          <a:prstGeom prst="rect">
            <a:avLst/>
          </a:prstGeom>
        </p:spPr>
        <p:txBody>
          <a:bodyPr lIns="0" tIns="0" rIns="0" bIns="0" rtlCol="0" anchor="t">
            <a:spAutoFit/>
          </a:bodyPr>
          <a:lstStyle/>
          <a:p>
            <a:pPr algn="ctr">
              <a:lnSpc>
                <a:spcPts val="3360"/>
              </a:lnSpc>
            </a:pPr>
            <a:r>
              <a:rPr lang="en-US" sz="2400" b="1">
                <a:solidFill>
                  <a:srgbClr val="FFFFFF"/>
                </a:solidFill>
                <a:latin typeface="Proxima Nova Bold"/>
                <a:ea typeface="Proxima Nova Bold"/>
                <a:cs typeface="Proxima Nova Bold"/>
                <a:sym typeface="Proxima Nova Bold"/>
              </a:rPr>
              <a:t>Real-time Neighborhood-level</a:t>
            </a:r>
          </a:p>
          <a:p>
            <a:pPr algn="ctr">
              <a:lnSpc>
                <a:spcPts val="3360"/>
              </a:lnSpc>
            </a:pPr>
            <a:r>
              <a:rPr lang="en-US" sz="2400" b="1">
                <a:solidFill>
                  <a:srgbClr val="FFFFFF"/>
                </a:solidFill>
                <a:latin typeface="Proxima Nova Bold"/>
                <a:ea typeface="Proxima Nova Bold"/>
                <a:cs typeface="Proxima Nova Bold"/>
                <a:sym typeface="Proxima Nova Bold"/>
              </a:rPr>
              <a:t>Air Quality Data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47EB3"/>
        </a:solidFill>
        <a:effectLst/>
      </p:bgPr>
    </p:bg>
    <p:spTree>
      <p:nvGrpSpPr>
        <p:cNvPr id="1" name=""/>
        <p:cNvGrpSpPr/>
        <p:nvPr/>
      </p:nvGrpSpPr>
      <p:grpSpPr>
        <a:xfrm>
          <a:off x="0" y="0"/>
          <a:ext cx="0" cy="0"/>
          <a:chOff x="0" y="0"/>
          <a:chExt cx="0" cy="0"/>
        </a:xfrm>
      </p:grpSpPr>
      <p:sp>
        <p:nvSpPr>
          <p:cNvPr id="2" name="Freeform 2"/>
          <p:cNvSpPr/>
          <p:nvPr/>
        </p:nvSpPr>
        <p:spPr>
          <a:xfrm>
            <a:off x="1050198" y="1804956"/>
            <a:ext cx="6617554" cy="8188674"/>
          </a:xfrm>
          <a:custGeom>
            <a:avLst/>
            <a:gdLst/>
            <a:ahLst/>
            <a:cxnLst/>
            <a:rect l="l" t="t" r="r" b="b"/>
            <a:pathLst>
              <a:path w="6617554" h="8188674">
                <a:moveTo>
                  <a:pt x="0" y="0"/>
                </a:moveTo>
                <a:lnTo>
                  <a:pt x="6617554" y="0"/>
                </a:lnTo>
                <a:lnTo>
                  <a:pt x="6617554" y="8188674"/>
                </a:lnTo>
                <a:lnTo>
                  <a:pt x="0" y="8188674"/>
                </a:lnTo>
                <a:lnTo>
                  <a:pt x="0" y="0"/>
                </a:lnTo>
                <a:close/>
              </a:path>
            </a:pathLst>
          </a:custGeom>
          <a:blipFill>
            <a:blip r:embed="rId2"/>
            <a:stretch>
              <a:fillRect/>
            </a:stretch>
          </a:blipFill>
          <a:ln w="38100" cap="sq">
            <a:solidFill>
              <a:srgbClr val="FFFFFF"/>
            </a:solidFill>
            <a:prstDash val="solid"/>
            <a:miter/>
          </a:ln>
        </p:spPr>
        <p:txBody>
          <a:bodyPr/>
          <a:lstStyle/>
          <a:p>
            <a:endParaRPr lang="en-US"/>
          </a:p>
        </p:txBody>
      </p:sp>
      <p:sp>
        <p:nvSpPr>
          <p:cNvPr id="3" name="Freeform 3"/>
          <p:cNvSpPr/>
          <p:nvPr/>
        </p:nvSpPr>
        <p:spPr>
          <a:xfrm>
            <a:off x="7909031" y="1804956"/>
            <a:ext cx="9957017" cy="3682427"/>
          </a:xfrm>
          <a:custGeom>
            <a:avLst/>
            <a:gdLst/>
            <a:ahLst/>
            <a:cxnLst/>
            <a:rect l="l" t="t" r="r" b="b"/>
            <a:pathLst>
              <a:path w="9957017" h="3682427">
                <a:moveTo>
                  <a:pt x="0" y="0"/>
                </a:moveTo>
                <a:lnTo>
                  <a:pt x="9957017" y="0"/>
                </a:lnTo>
                <a:lnTo>
                  <a:pt x="9957017" y="3682428"/>
                </a:lnTo>
                <a:lnTo>
                  <a:pt x="0" y="3682428"/>
                </a:lnTo>
                <a:lnTo>
                  <a:pt x="0" y="0"/>
                </a:lnTo>
                <a:close/>
              </a:path>
            </a:pathLst>
          </a:custGeom>
          <a:blipFill>
            <a:blip r:embed="rId3"/>
            <a:stretch>
              <a:fillRect/>
            </a:stretch>
          </a:blipFill>
          <a:ln w="38100" cap="sq">
            <a:solidFill>
              <a:srgbClr val="FFFFFF"/>
            </a:solidFill>
            <a:prstDash val="solid"/>
            <a:miter/>
          </a:ln>
        </p:spPr>
        <p:txBody>
          <a:bodyPr/>
          <a:lstStyle/>
          <a:p>
            <a:endParaRPr lang="en-US"/>
          </a:p>
        </p:txBody>
      </p:sp>
      <p:grpSp>
        <p:nvGrpSpPr>
          <p:cNvPr id="4" name="Group 4"/>
          <p:cNvGrpSpPr/>
          <p:nvPr/>
        </p:nvGrpSpPr>
        <p:grpSpPr>
          <a:xfrm>
            <a:off x="8390818" y="5735034"/>
            <a:ext cx="4258596" cy="4258596"/>
            <a:chOff x="0" y="0"/>
            <a:chExt cx="812800" cy="812800"/>
          </a:xfrm>
        </p:grpSpPr>
        <p:sp>
          <p:nvSpPr>
            <p:cNvPr id="5" name="Freeform 5"/>
            <p:cNvSpPr/>
            <p:nvPr/>
          </p:nvSpPr>
          <p:spPr>
            <a:xfrm>
              <a:off x="0" y="0"/>
              <a:ext cx="812800" cy="812800"/>
            </a:xfrm>
            <a:custGeom>
              <a:avLst/>
              <a:gdLst/>
              <a:ahLst/>
              <a:cxnLst/>
              <a:rect l="l" t="t" r="r" b="b"/>
              <a:pathLst>
                <a:path w="812800" h="812800">
                  <a:moveTo>
                    <a:pt x="41813" y="0"/>
                  </a:moveTo>
                  <a:lnTo>
                    <a:pt x="770987" y="0"/>
                  </a:lnTo>
                  <a:cubicBezTo>
                    <a:pt x="782077" y="0"/>
                    <a:pt x="792712" y="4405"/>
                    <a:pt x="800553" y="12247"/>
                  </a:cubicBezTo>
                  <a:cubicBezTo>
                    <a:pt x="808395" y="20088"/>
                    <a:pt x="812800" y="30723"/>
                    <a:pt x="812800" y="41813"/>
                  </a:cubicBezTo>
                  <a:lnTo>
                    <a:pt x="812800" y="770987"/>
                  </a:lnTo>
                  <a:cubicBezTo>
                    <a:pt x="812800" y="782077"/>
                    <a:pt x="808395" y="792712"/>
                    <a:pt x="800553" y="800553"/>
                  </a:cubicBezTo>
                  <a:cubicBezTo>
                    <a:pt x="792712" y="808395"/>
                    <a:pt x="782077" y="812800"/>
                    <a:pt x="770987" y="812800"/>
                  </a:cubicBezTo>
                  <a:lnTo>
                    <a:pt x="41813" y="812800"/>
                  </a:lnTo>
                  <a:cubicBezTo>
                    <a:pt x="30723" y="812800"/>
                    <a:pt x="20088" y="808395"/>
                    <a:pt x="12247" y="800553"/>
                  </a:cubicBezTo>
                  <a:cubicBezTo>
                    <a:pt x="4405" y="792712"/>
                    <a:pt x="0" y="782077"/>
                    <a:pt x="0" y="770987"/>
                  </a:cubicBezTo>
                  <a:lnTo>
                    <a:pt x="0" y="41813"/>
                  </a:lnTo>
                  <a:cubicBezTo>
                    <a:pt x="0" y="30723"/>
                    <a:pt x="4405" y="20088"/>
                    <a:pt x="12247" y="12247"/>
                  </a:cubicBezTo>
                  <a:cubicBezTo>
                    <a:pt x="20088" y="4405"/>
                    <a:pt x="30723" y="0"/>
                    <a:pt x="41813" y="0"/>
                  </a:cubicBezTo>
                  <a:close/>
                </a:path>
              </a:pathLst>
            </a:custGeom>
            <a:blipFill>
              <a:blip r:embed="rId4"/>
              <a:stretch>
                <a:fillRect l="-53919" r="-23858"/>
              </a:stretch>
            </a:blipFill>
            <a:ln w="38100" cap="rnd">
              <a:solidFill>
                <a:srgbClr val="FFFFFF"/>
              </a:solidFill>
              <a:prstDash val="solid"/>
              <a:round/>
            </a:ln>
          </p:spPr>
          <p:txBody>
            <a:bodyPr/>
            <a:lstStyle/>
            <a:p>
              <a:endParaRPr lang="en-US"/>
            </a:p>
          </p:txBody>
        </p:sp>
      </p:grpSp>
      <p:sp>
        <p:nvSpPr>
          <p:cNvPr id="6" name="TextBox 6"/>
          <p:cNvSpPr txBox="1"/>
          <p:nvPr/>
        </p:nvSpPr>
        <p:spPr>
          <a:xfrm>
            <a:off x="0" y="791469"/>
            <a:ext cx="18288000" cy="762000"/>
          </a:xfrm>
          <a:prstGeom prst="rect">
            <a:avLst/>
          </a:prstGeom>
        </p:spPr>
        <p:txBody>
          <a:bodyPr lIns="0" tIns="0" rIns="0" bIns="0" rtlCol="0" anchor="t">
            <a:spAutoFit/>
          </a:bodyPr>
          <a:lstStyle/>
          <a:p>
            <a:pPr marL="0" lvl="0" indent="0" algn="ctr">
              <a:lnSpc>
                <a:spcPts val="5400"/>
              </a:lnSpc>
              <a:spcBef>
                <a:spcPct val="0"/>
              </a:spcBef>
            </a:pPr>
            <a:r>
              <a:rPr lang="en-US" sz="6000">
                <a:solidFill>
                  <a:srgbClr val="FFFFFF"/>
                </a:solidFill>
                <a:latin typeface="Monument Bold"/>
                <a:ea typeface="Monument Bold"/>
                <a:cs typeface="Monument Bold"/>
                <a:sym typeface="Monument Bold"/>
              </a:rPr>
              <a:t>COMMUNITY SOLUTIONS</a:t>
            </a:r>
          </a:p>
        </p:txBody>
      </p:sp>
      <p:grpSp>
        <p:nvGrpSpPr>
          <p:cNvPr id="7" name="Group 7"/>
          <p:cNvGrpSpPr/>
          <p:nvPr/>
        </p:nvGrpSpPr>
        <p:grpSpPr>
          <a:xfrm>
            <a:off x="13125665" y="5735034"/>
            <a:ext cx="4258596" cy="4258596"/>
            <a:chOff x="0" y="0"/>
            <a:chExt cx="812800" cy="812800"/>
          </a:xfrm>
        </p:grpSpPr>
        <p:sp>
          <p:nvSpPr>
            <p:cNvPr id="8" name="Freeform 8"/>
            <p:cNvSpPr/>
            <p:nvPr/>
          </p:nvSpPr>
          <p:spPr>
            <a:xfrm>
              <a:off x="0" y="0"/>
              <a:ext cx="812800" cy="812800"/>
            </a:xfrm>
            <a:custGeom>
              <a:avLst/>
              <a:gdLst/>
              <a:ahLst/>
              <a:cxnLst/>
              <a:rect l="l" t="t" r="r" b="b"/>
              <a:pathLst>
                <a:path w="812800" h="812800">
                  <a:moveTo>
                    <a:pt x="41813" y="0"/>
                  </a:moveTo>
                  <a:lnTo>
                    <a:pt x="770987" y="0"/>
                  </a:lnTo>
                  <a:cubicBezTo>
                    <a:pt x="782077" y="0"/>
                    <a:pt x="792712" y="4405"/>
                    <a:pt x="800553" y="12247"/>
                  </a:cubicBezTo>
                  <a:cubicBezTo>
                    <a:pt x="808395" y="20088"/>
                    <a:pt x="812800" y="30723"/>
                    <a:pt x="812800" y="41813"/>
                  </a:cubicBezTo>
                  <a:lnTo>
                    <a:pt x="812800" y="770987"/>
                  </a:lnTo>
                  <a:cubicBezTo>
                    <a:pt x="812800" y="782077"/>
                    <a:pt x="808395" y="792712"/>
                    <a:pt x="800553" y="800553"/>
                  </a:cubicBezTo>
                  <a:cubicBezTo>
                    <a:pt x="792712" y="808395"/>
                    <a:pt x="782077" y="812800"/>
                    <a:pt x="770987" y="812800"/>
                  </a:cubicBezTo>
                  <a:lnTo>
                    <a:pt x="41813" y="812800"/>
                  </a:lnTo>
                  <a:cubicBezTo>
                    <a:pt x="30723" y="812800"/>
                    <a:pt x="20088" y="808395"/>
                    <a:pt x="12247" y="800553"/>
                  </a:cubicBezTo>
                  <a:cubicBezTo>
                    <a:pt x="4405" y="792712"/>
                    <a:pt x="0" y="782077"/>
                    <a:pt x="0" y="770987"/>
                  </a:cubicBezTo>
                  <a:lnTo>
                    <a:pt x="0" y="41813"/>
                  </a:lnTo>
                  <a:cubicBezTo>
                    <a:pt x="0" y="30723"/>
                    <a:pt x="4405" y="20088"/>
                    <a:pt x="12247" y="12247"/>
                  </a:cubicBezTo>
                  <a:cubicBezTo>
                    <a:pt x="20088" y="4405"/>
                    <a:pt x="30723" y="0"/>
                    <a:pt x="41813" y="0"/>
                  </a:cubicBezTo>
                  <a:close/>
                </a:path>
              </a:pathLst>
            </a:custGeom>
            <a:blipFill>
              <a:blip r:embed="rId5"/>
              <a:stretch>
                <a:fillRect t="-38888" b="-38888"/>
              </a:stretch>
            </a:blipFill>
            <a:ln w="38100" cap="rnd">
              <a:solidFill>
                <a:srgbClr val="FFFFFF"/>
              </a:solidFill>
              <a:prstDash val="solid"/>
              <a:round/>
            </a:ln>
          </p:spPr>
          <p:txBody>
            <a:bodyPr/>
            <a:lstStyle/>
            <a:p>
              <a:endParaRPr lang="en-US"/>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47EB3"/>
        </a:solidFill>
        <a:effectLst/>
      </p:bgPr>
    </p:bg>
    <p:spTree>
      <p:nvGrpSpPr>
        <p:cNvPr id="1" name=""/>
        <p:cNvGrpSpPr/>
        <p:nvPr/>
      </p:nvGrpSpPr>
      <p:grpSpPr>
        <a:xfrm>
          <a:off x="0" y="0"/>
          <a:ext cx="0" cy="0"/>
          <a:chOff x="0" y="0"/>
          <a:chExt cx="0" cy="0"/>
        </a:xfrm>
      </p:grpSpPr>
      <p:sp>
        <p:nvSpPr>
          <p:cNvPr id="2" name="Freeform 2"/>
          <p:cNvSpPr/>
          <p:nvPr/>
        </p:nvSpPr>
        <p:spPr>
          <a:xfrm>
            <a:off x="0" y="0"/>
            <a:ext cx="10592967" cy="7971208"/>
          </a:xfrm>
          <a:custGeom>
            <a:avLst/>
            <a:gdLst/>
            <a:ahLst/>
            <a:cxnLst/>
            <a:rect l="l" t="t" r="r" b="b"/>
            <a:pathLst>
              <a:path w="10592967" h="7971208">
                <a:moveTo>
                  <a:pt x="0" y="0"/>
                </a:moveTo>
                <a:lnTo>
                  <a:pt x="10592967" y="0"/>
                </a:lnTo>
                <a:lnTo>
                  <a:pt x="10592967" y="7971208"/>
                </a:lnTo>
                <a:lnTo>
                  <a:pt x="0" y="7971208"/>
                </a:lnTo>
                <a:lnTo>
                  <a:pt x="0" y="0"/>
                </a:lnTo>
                <a:close/>
              </a:path>
            </a:pathLst>
          </a:custGeom>
          <a:blipFill>
            <a:blip r:embed="rId2"/>
            <a:stretch>
              <a:fillRect/>
            </a:stretch>
          </a:blipFill>
          <a:ln w="76200" cap="sq">
            <a:solidFill>
              <a:srgbClr val="000000"/>
            </a:solidFill>
            <a:prstDash val="lgDash"/>
            <a:miter/>
          </a:ln>
        </p:spPr>
        <p:txBody>
          <a:bodyPr/>
          <a:lstStyle/>
          <a:p>
            <a:endParaRPr lang="en-US"/>
          </a:p>
        </p:txBody>
      </p:sp>
      <p:grpSp>
        <p:nvGrpSpPr>
          <p:cNvPr id="3" name="Group 3"/>
          <p:cNvGrpSpPr/>
          <p:nvPr/>
        </p:nvGrpSpPr>
        <p:grpSpPr>
          <a:xfrm>
            <a:off x="2834747" y="6052154"/>
            <a:ext cx="5739902" cy="3719505"/>
            <a:chOff x="0" y="0"/>
            <a:chExt cx="889261" cy="576249"/>
          </a:xfrm>
        </p:grpSpPr>
        <p:sp>
          <p:nvSpPr>
            <p:cNvPr id="4" name="Freeform 4"/>
            <p:cNvSpPr/>
            <p:nvPr/>
          </p:nvSpPr>
          <p:spPr>
            <a:xfrm>
              <a:off x="0" y="0"/>
              <a:ext cx="889261" cy="576249"/>
            </a:xfrm>
            <a:custGeom>
              <a:avLst/>
              <a:gdLst/>
              <a:ahLst/>
              <a:cxnLst/>
              <a:rect l="l" t="t" r="r" b="b"/>
              <a:pathLst>
                <a:path w="889261" h="576249">
                  <a:moveTo>
                    <a:pt x="31022" y="0"/>
                  </a:moveTo>
                  <a:lnTo>
                    <a:pt x="858239" y="0"/>
                  </a:lnTo>
                  <a:cubicBezTo>
                    <a:pt x="866466" y="0"/>
                    <a:pt x="874357" y="3268"/>
                    <a:pt x="880175" y="9086"/>
                  </a:cubicBezTo>
                  <a:cubicBezTo>
                    <a:pt x="885993" y="14904"/>
                    <a:pt x="889261" y="22795"/>
                    <a:pt x="889261" y="31022"/>
                  </a:cubicBezTo>
                  <a:lnTo>
                    <a:pt x="889261" y="545227"/>
                  </a:lnTo>
                  <a:cubicBezTo>
                    <a:pt x="889261" y="553454"/>
                    <a:pt x="885993" y="561345"/>
                    <a:pt x="880175" y="567162"/>
                  </a:cubicBezTo>
                  <a:cubicBezTo>
                    <a:pt x="874357" y="572980"/>
                    <a:pt x="866466" y="576249"/>
                    <a:pt x="858239" y="576249"/>
                  </a:cubicBezTo>
                  <a:lnTo>
                    <a:pt x="31022" y="576249"/>
                  </a:lnTo>
                  <a:cubicBezTo>
                    <a:pt x="22795" y="576249"/>
                    <a:pt x="14904" y="572980"/>
                    <a:pt x="9086" y="567162"/>
                  </a:cubicBezTo>
                  <a:cubicBezTo>
                    <a:pt x="3268" y="561345"/>
                    <a:pt x="0" y="553454"/>
                    <a:pt x="0" y="545227"/>
                  </a:cubicBezTo>
                  <a:lnTo>
                    <a:pt x="0" y="31022"/>
                  </a:lnTo>
                  <a:cubicBezTo>
                    <a:pt x="0" y="22795"/>
                    <a:pt x="3268" y="14904"/>
                    <a:pt x="9086" y="9086"/>
                  </a:cubicBezTo>
                  <a:cubicBezTo>
                    <a:pt x="14904" y="3268"/>
                    <a:pt x="22795" y="0"/>
                    <a:pt x="31022" y="0"/>
                  </a:cubicBezTo>
                  <a:close/>
                </a:path>
              </a:pathLst>
            </a:custGeom>
            <a:blipFill>
              <a:blip r:embed="rId3"/>
              <a:stretch>
                <a:fillRect t="-7869" b="-7869"/>
              </a:stretch>
            </a:blipFill>
            <a:ln w="76200" cap="rnd">
              <a:solidFill>
                <a:srgbClr val="FFFFFF"/>
              </a:solidFill>
              <a:prstDash val="solid"/>
              <a:round/>
            </a:ln>
          </p:spPr>
          <p:txBody>
            <a:bodyPr/>
            <a:lstStyle/>
            <a:p>
              <a:endParaRPr lang="en-US"/>
            </a:p>
          </p:txBody>
        </p:sp>
      </p:grpSp>
      <p:grpSp>
        <p:nvGrpSpPr>
          <p:cNvPr id="5" name="Group 5"/>
          <p:cNvGrpSpPr/>
          <p:nvPr/>
        </p:nvGrpSpPr>
        <p:grpSpPr>
          <a:xfrm>
            <a:off x="8927432" y="4525289"/>
            <a:ext cx="3471443" cy="5246370"/>
            <a:chOff x="0" y="0"/>
            <a:chExt cx="537817" cy="812800"/>
          </a:xfrm>
        </p:grpSpPr>
        <p:sp>
          <p:nvSpPr>
            <p:cNvPr id="6" name="Freeform 6"/>
            <p:cNvSpPr/>
            <p:nvPr/>
          </p:nvSpPr>
          <p:spPr>
            <a:xfrm>
              <a:off x="0" y="0"/>
              <a:ext cx="537817" cy="812800"/>
            </a:xfrm>
            <a:custGeom>
              <a:avLst/>
              <a:gdLst/>
              <a:ahLst/>
              <a:cxnLst/>
              <a:rect l="l" t="t" r="r" b="b"/>
              <a:pathLst>
                <a:path w="537817" h="812800">
                  <a:moveTo>
                    <a:pt x="51294" y="0"/>
                  </a:moveTo>
                  <a:lnTo>
                    <a:pt x="486523" y="0"/>
                  </a:lnTo>
                  <a:cubicBezTo>
                    <a:pt x="514852" y="0"/>
                    <a:pt x="537817" y="22965"/>
                    <a:pt x="537817" y="51294"/>
                  </a:cubicBezTo>
                  <a:lnTo>
                    <a:pt x="537817" y="761506"/>
                  </a:lnTo>
                  <a:cubicBezTo>
                    <a:pt x="537817" y="775110"/>
                    <a:pt x="532413" y="788157"/>
                    <a:pt x="522794" y="797776"/>
                  </a:cubicBezTo>
                  <a:cubicBezTo>
                    <a:pt x="513174" y="807396"/>
                    <a:pt x="500127" y="812800"/>
                    <a:pt x="486523" y="812800"/>
                  </a:cubicBezTo>
                  <a:lnTo>
                    <a:pt x="51294" y="812800"/>
                  </a:lnTo>
                  <a:cubicBezTo>
                    <a:pt x="37690" y="812800"/>
                    <a:pt x="24643" y="807396"/>
                    <a:pt x="15024" y="797776"/>
                  </a:cubicBezTo>
                  <a:cubicBezTo>
                    <a:pt x="5404" y="788157"/>
                    <a:pt x="0" y="775110"/>
                    <a:pt x="0" y="761506"/>
                  </a:cubicBezTo>
                  <a:lnTo>
                    <a:pt x="0" y="51294"/>
                  </a:lnTo>
                  <a:cubicBezTo>
                    <a:pt x="0" y="37690"/>
                    <a:pt x="5404" y="24643"/>
                    <a:pt x="15024" y="15024"/>
                  </a:cubicBezTo>
                  <a:cubicBezTo>
                    <a:pt x="24643" y="5404"/>
                    <a:pt x="37690" y="0"/>
                    <a:pt x="51294" y="0"/>
                  </a:cubicBezTo>
                  <a:close/>
                </a:path>
              </a:pathLst>
            </a:custGeom>
            <a:blipFill>
              <a:blip r:embed="rId4"/>
              <a:stretch>
                <a:fillRect b="-17632"/>
              </a:stretch>
            </a:blipFill>
            <a:ln w="76200" cap="rnd">
              <a:solidFill>
                <a:srgbClr val="FFFFFF"/>
              </a:solidFill>
              <a:prstDash val="solid"/>
              <a:round/>
            </a:ln>
          </p:spPr>
          <p:txBody>
            <a:bodyPr/>
            <a:lstStyle/>
            <a:p>
              <a:endParaRPr lang="en-US"/>
            </a:p>
          </p:txBody>
        </p:sp>
      </p:grpSp>
      <p:grpSp>
        <p:nvGrpSpPr>
          <p:cNvPr id="7" name="Group 7"/>
          <p:cNvGrpSpPr/>
          <p:nvPr/>
        </p:nvGrpSpPr>
        <p:grpSpPr>
          <a:xfrm>
            <a:off x="12751658" y="3139597"/>
            <a:ext cx="5246370" cy="6632062"/>
            <a:chOff x="0" y="0"/>
            <a:chExt cx="812800" cy="1027480"/>
          </a:xfrm>
        </p:grpSpPr>
        <p:sp>
          <p:nvSpPr>
            <p:cNvPr id="8" name="Freeform 8"/>
            <p:cNvSpPr/>
            <p:nvPr/>
          </p:nvSpPr>
          <p:spPr>
            <a:xfrm>
              <a:off x="0" y="0"/>
              <a:ext cx="812800" cy="1027480"/>
            </a:xfrm>
            <a:custGeom>
              <a:avLst/>
              <a:gdLst/>
              <a:ahLst/>
              <a:cxnLst/>
              <a:rect l="l" t="t" r="r" b="b"/>
              <a:pathLst>
                <a:path w="812800" h="1027480">
                  <a:moveTo>
                    <a:pt x="33940" y="0"/>
                  </a:moveTo>
                  <a:lnTo>
                    <a:pt x="778860" y="0"/>
                  </a:lnTo>
                  <a:cubicBezTo>
                    <a:pt x="797604" y="0"/>
                    <a:pt x="812800" y="15196"/>
                    <a:pt x="812800" y="33940"/>
                  </a:cubicBezTo>
                  <a:lnTo>
                    <a:pt x="812800" y="993539"/>
                  </a:lnTo>
                  <a:cubicBezTo>
                    <a:pt x="812800" y="1012284"/>
                    <a:pt x="797604" y="1027480"/>
                    <a:pt x="778860" y="1027480"/>
                  </a:cubicBezTo>
                  <a:lnTo>
                    <a:pt x="33940" y="1027480"/>
                  </a:lnTo>
                  <a:cubicBezTo>
                    <a:pt x="15196" y="1027480"/>
                    <a:pt x="0" y="1012284"/>
                    <a:pt x="0" y="993539"/>
                  </a:cubicBezTo>
                  <a:lnTo>
                    <a:pt x="0" y="33940"/>
                  </a:lnTo>
                  <a:cubicBezTo>
                    <a:pt x="0" y="15196"/>
                    <a:pt x="15196" y="0"/>
                    <a:pt x="33940" y="0"/>
                  </a:cubicBezTo>
                  <a:close/>
                </a:path>
              </a:pathLst>
            </a:custGeom>
            <a:blipFill>
              <a:blip r:embed="rId5"/>
              <a:stretch>
                <a:fillRect t="-29801" b="-10831"/>
              </a:stretch>
            </a:blipFill>
            <a:ln w="76200" cap="rnd">
              <a:solidFill>
                <a:srgbClr val="FFFFFF"/>
              </a:solidFill>
              <a:prstDash val="solid"/>
              <a:round/>
            </a:ln>
          </p:spPr>
          <p:txBody>
            <a:bodyPr/>
            <a:lstStyle/>
            <a:p>
              <a:endParaRPr lang="en-US"/>
            </a:p>
          </p:txBody>
        </p:sp>
      </p:grpSp>
      <p:sp>
        <p:nvSpPr>
          <p:cNvPr id="9" name="TextBox 9"/>
          <p:cNvSpPr txBox="1"/>
          <p:nvPr/>
        </p:nvSpPr>
        <p:spPr>
          <a:xfrm>
            <a:off x="10592967" y="900785"/>
            <a:ext cx="7695033" cy="1668166"/>
          </a:xfrm>
          <a:prstGeom prst="rect">
            <a:avLst/>
          </a:prstGeom>
        </p:spPr>
        <p:txBody>
          <a:bodyPr lIns="0" tIns="0" rIns="0" bIns="0" rtlCol="0" anchor="t">
            <a:spAutoFit/>
          </a:bodyPr>
          <a:lstStyle/>
          <a:p>
            <a:pPr marL="0" lvl="0" indent="0" algn="ctr">
              <a:lnSpc>
                <a:spcPts val="6330"/>
              </a:lnSpc>
              <a:spcBef>
                <a:spcPct val="0"/>
              </a:spcBef>
            </a:pPr>
            <a:r>
              <a:rPr lang="en-US" sz="7033">
                <a:solidFill>
                  <a:srgbClr val="FFFFFF"/>
                </a:solidFill>
                <a:latin typeface="Monument Bold"/>
                <a:ea typeface="Monument Bold"/>
                <a:cs typeface="Monument Bold"/>
                <a:sym typeface="Monument Bold"/>
              </a:rPr>
              <a:t>CLEAN AIR SPACES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47EB3"/>
        </a:solidFill>
        <a:effectLst/>
      </p:bgPr>
    </p:bg>
    <p:spTree>
      <p:nvGrpSpPr>
        <p:cNvPr id="1" name=""/>
        <p:cNvGrpSpPr/>
        <p:nvPr/>
      </p:nvGrpSpPr>
      <p:grpSpPr>
        <a:xfrm>
          <a:off x="0" y="0"/>
          <a:ext cx="0" cy="0"/>
          <a:chOff x="0" y="0"/>
          <a:chExt cx="0" cy="0"/>
        </a:xfrm>
      </p:grpSpPr>
      <p:sp>
        <p:nvSpPr>
          <p:cNvPr id="2" name="Freeform 2"/>
          <p:cNvSpPr/>
          <p:nvPr/>
        </p:nvSpPr>
        <p:spPr>
          <a:xfrm>
            <a:off x="1028700" y="2507259"/>
            <a:ext cx="5088613" cy="6356958"/>
          </a:xfrm>
          <a:custGeom>
            <a:avLst/>
            <a:gdLst/>
            <a:ahLst/>
            <a:cxnLst/>
            <a:rect l="l" t="t" r="r" b="b"/>
            <a:pathLst>
              <a:path w="5088613" h="6356958">
                <a:moveTo>
                  <a:pt x="0" y="0"/>
                </a:moveTo>
                <a:lnTo>
                  <a:pt x="5088613" y="0"/>
                </a:lnTo>
                <a:lnTo>
                  <a:pt x="5088613" y="6356959"/>
                </a:lnTo>
                <a:lnTo>
                  <a:pt x="0" y="6356959"/>
                </a:lnTo>
                <a:lnTo>
                  <a:pt x="0" y="0"/>
                </a:lnTo>
                <a:close/>
              </a:path>
            </a:pathLst>
          </a:custGeom>
          <a:blipFill>
            <a:blip r:embed="rId2"/>
            <a:stretch>
              <a:fillRect t="-29" b="-29"/>
            </a:stretch>
          </a:blipFill>
        </p:spPr>
        <p:txBody>
          <a:bodyPr/>
          <a:lstStyle/>
          <a:p>
            <a:endParaRPr lang="en-US"/>
          </a:p>
        </p:txBody>
      </p:sp>
      <p:grpSp>
        <p:nvGrpSpPr>
          <p:cNvPr id="3" name="Group 3"/>
          <p:cNvGrpSpPr/>
          <p:nvPr/>
        </p:nvGrpSpPr>
        <p:grpSpPr>
          <a:xfrm>
            <a:off x="7109457" y="2507259"/>
            <a:ext cx="10149843" cy="6632062"/>
            <a:chOff x="0" y="0"/>
            <a:chExt cx="1572476" cy="1027480"/>
          </a:xfrm>
        </p:grpSpPr>
        <p:sp>
          <p:nvSpPr>
            <p:cNvPr id="4" name="Freeform 4"/>
            <p:cNvSpPr/>
            <p:nvPr/>
          </p:nvSpPr>
          <p:spPr>
            <a:xfrm>
              <a:off x="0" y="0"/>
              <a:ext cx="1572476" cy="1027480"/>
            </a:xfrm>
            <a:custGeom>
              <a:avLst/>
              <a:gdLst/>
              <a:ahLst/>
              <a:cxnLst/>
              <a:rect l="l" t="t" r="r" b="b"/>
              <a:pathLst>
                <a:path w="1572476" h="1027480">
                  <a:moveTo>
                    <a:pt x="17544" y="0"/>
                  </a:moveTo>
                  <a:lnTo>
                    <a:pt x="1554933" y="0"/>
                  </a:lnTo>
                  <a:cubicBezTo>
                    <a:pt x="1564622" y="0"/>
                    <a:pt x="1572476" y="7855"/>
                    <a:pt x="1572476" y="17544"/>
                  </a:cubicBezTo>
                  <a:lnTo>
                    <a:pt x="1572476" y="1009936"/>
                  </a:lnTo>
                  <a:cubicBezTo>
                    <a:pt x="1572476" y="1019625"/>
                    <a:pt x="1564622" y="1027480"/>
                    <a:pt x="1554933" y="1027480"/>
                  </a:cubicBezTo>
                  <a:lnTo>
                    <a:pt x="17544" y="1027480"/>
                  </a:lnTo>
                  <a:cubicBezTo>
                    <a:pt x="7855" y="1027480"/>
                    <a:pt x="0" y="1019625"/>
                    <a:pt x="0" y="1009936"/>
                  </a:cubicBezTo>
                  <a:lnTo>
                    <a:pt x="0" y="17544"/>
                  </a:lnTo>
                  <a:cubicBezTo>
                    <a:pt x="0" y="7855"/>
                    <a:pt x="7855" y="0"/>
                    <a:pt x="17544" y="0"/>
                  </a:cubicBezTo>
                  <a:close/>
                </a:path>
              </a:pathLst>
            </a:custGeom>
            <a:blipFill>
              <a:blip r:embed="rId3"/>
              <a:stretch>
                <a:fillRect l="-8081" r="-8081"/>
              </a:stretch>
            </a:blipFill>
            <a:ln w="76200" cap="rnd">
              <a:solidFill>
                <a:srgbClr val="FFFFFF"/>
              </a:solidFill>
              <a:prstDash val="solid"/>
              <a:round/>
            </a:ln>
          </p:spPr>
          <p:txBody>
            <a:bodyPr/>
            <a:lstStyle/>
            <a:p>
              <a:endParaRPr lang="en-US"/>
            </a:p>
          </p:txBody>
        </p:sp>
      </p:grpSp>
      <p:sp>
        <p:nvSpPr>
          <p:cNvPr id="5" name="TextBox 5"/>
          <p:cNvSpPr txBox="1"/>
          <p:nvPr/>
        </p:nvSpPr>
        <p:spPr>
          <a:xfrm>
            <a:off x="0" y="839094"/>
            <a:ext cx="18288000" cy="1668166"/>
          </a:xfrm>
          <a:prstGeom prst="rect">
            <a:avLst/>
          </a:prstGeom>
        </p:spPr>
        <p:txBody>
          <a:bodyPr lIns="0" tIns="0" rIns="0" bIns="0" rtlCol="0" anchor="t">
            <a:spAutoFit/>
          </a:bodyPr>
          <a:lstStyle/>
          <a:p>
            <a:pPr algn="ctr">
              <a:lnSpc>
                <a:spcPts val="6330"/>
              </a:lnSpc>
            </a:pPr>
            <a:r>
              <a:rPr lang="en-US" sz="7033">
                <a:solidFill>
                  <a:srgbClr val="FFFFFF"/>
                </a:solidFill>
                <a:latin typeface="Monument Bold"/>
                <a:ea typeface="Monument Bold"/>
                <a:cs typeface="Monument Bold"/>
                <a:sym typeface="Monument Bold"/>
              </a:rPr>
              <a:t>COMMUNITY SOLUTIONS:</a:t>
            </a:r>
          </a:p>
          <a:p>
            <a:pPr marL="0" lvl="0" indent="0" algn="ctr">
              <a:lnSpc>
                <a:spcPts val="6330"/>
              </a:lnSpc>
              <a:spcBef>
                <a:spcPct val="0"/>
              </a:spcBef>
            </a:pPr>
            <a:r>
              <a:rPr lang="en-US" sz="7033">
                <a:solidFill>
                  <a:srgbClr val="FFFFFF"/>
                </a:solidFill>
                <a:latin typeface="Monument Bold"/>
                <a:ea typeface="Monument Bold"/>
                <a:cs typeface="Monument Bold"/>
                <a:sym typeface="Monument Bold"/>
              </a:rPr>
              <a:t>CLEAN AIR SPACES</a:t>
            </a:r>
          </a:p>
        </p:txBody>
      </p:sp>
      <p:sp>
        <p:nvSpPr>
          <p:cNvPr id="6" name="TextBox 6"/>
          <p:cNvSpPr txBox="1"/>
          <p:nvPr/>
        </p:nvSpPr>
        <p:spPr>
          <a:xfrm>
            <a:off x="1028700" y="9245218"/>
            <a:ext cx="5085567" cy="396240"/>
          </a:xfrm>
          <a:prstGeom prst="rect">
            <a:avLst/>
          </a:prstGeom>
        </p:spPr>
        <p:txBody>
          <a:bodyPr lIns="0" tIns="0" rIns="0" bIns="0" rtlCol="0" anchor="t">
            <a:spAutoFit/>
          </a:bodyPr>
          <a:lstStyle/>
          <a:p>
            <a:pPr algn="ctr">
              <a:lnSpc>
                <a:spcPts val="3360"/>
              </a:lnSpc>
            </a:pPr>
            <a:r>
              <a:rPr lang="en-US" sz="2400" b="1">
                <a:solidFill>
                  <a:srgbClr val="FFFFFF"/>
                </a:solidFill>
                <a:latin typeface="Proxima Nova Bold"/>
                <a:ea typeface="Proxima Nova Bold"/>
                <a:cs typeface="Proxima Nova Bold"/>
                <a:sym typeface="Proxima Nova Bold"/>
              </a:rPr>
              <a:t>Messaging &amp; Public Outreach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967</Words>
  <Application>Microsoft Office PowerPoint</Application>
  <PresentationFormat>Custom</PresentationFormat>
  <Paragraphs>120</Paragraphs>
  <Slides>15</Slides>
  <Notes>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15</vt:i4>
      </vt:variant>
    </vt:vector>
  </HeadingPairs>
  <TitlesOfParts>
    <vt:vector size="26" baseType="lpstr">
      <vt:lpstr>Calibri</vt:lpstr>
      <vt:lpstr>Proxima Nova</vt:lpstr>
      <vt:lpstr>TT Commons Pro</vt:lpstr>
      <vt:lpstr>Arial</vt:lpstr>
      <vt:lpstr>Proxima Nova Bold</vt:lpstr>
      <vt:lpstr>TT Commons Pro Bold</vt:lpstr>
      <vt:lpstr>Proxima Nova Bold Italics</vt:lpstr>
      <vt:lpstr>Monument Bold</vt:lpstr>
      <vt:lpstr>Bebas Neue Bold</vt:lpstr>
      <vt:lpstr>Proxima Nova Italics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2026 Presentation</dc:title>
  <cp:lastModifiedBy>Amanda Beavin</cp:lastModifiedBy>
  <cp:revision>4</cp:revision>
  <dcterms:created xsi:type="dcterms:W3CDTF">2006-08-16T00:00:00Z</dcterms:created>
  <dcterms:modified xsi:type="dcterms:W3CDTF">2026-09-25T18:55:27Z</dcterms:modified>
  <dc:identifier>DAHS2uDUdfk</dc:identifier>
</cp:coreProperties>
</file>