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2.xml" ContentType="application/vnd.openxmlformats-officedocument.presentationml.notesSl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3.xml" ContentType="application/vnd.openxmlformats-officedocument.presentationml.notesSl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259" r:id="rId3"/>
    <p:sldId id="277" r:id="rId4"/>
    <p:sldId id="278" r:id="rId5"/>
    <p:sldId id="257" r:id="rId6"/>
    <p:sldId id="258" r:id="rId7"/>
    <p:sldId id="260" r:id="rId8"/>
    <p:sldId id="276" r:id="rId9"/>
    <p:sldId id="271" r:id="rId10"/>
    <p:sldId id="279" r:id="rId11"/>
    <p:sldId id="275" r:id="rId12"/>
    <p:sldId id="280" r:id="rId13"/>
    <p:sldId id="282" r:id="rId14"/>
    <p:sldId id="262" r:id="rId15"/>
    <p:sldId id="28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00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3963" autoAdjust="0"/>
  </p:normalViewPr>
  <p:slideViewPr>
    <p:cSldViewPr snapToGrid="0">
      <p:cViewPr>
        <p:scale>
          <a:sx n="43" d="100"/>
          <a:sy n="43" d="100"/>
        </p:scale>
        <p:origin x="3204" y="9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MPLDATA\Users\LIBSTAFF\Contacts,%20Forms%20&amp;%20Statistics\Statistics\AAA%20New%20Statistics\Circulation%20(Upd.%20thru%20Aug-26).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file:///\\MPLDATA\Users\LIBSTAFF\Contacts,%20Forms%20&amp;%20Statistics\Statistics\AAA%20New%20Statistics\Circulation%20(Upd.%20thru%20Aug-26).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[Circulation (Upd. thru Aug-26).xlsx]Traditional (In-building)!PivotTable1</c:name>
    <c:fmtId val="169"/>
  </c:pivotSource>
  <c:chart>
    <c:title>
      <c:tx>
        <c:rich>
          <a:bodyPr/>
          <a:lstStyle/>
          <a:p>
            <a:pPr>
              <a:defRPr/>
            </a:pPr>
            <a:r>
              <a:rPr lang="en-US"/>
              <a:t>Circulation</a:t>
            </a:r>
          </a:p>
        </c:rich>
      </c:tx>
      <c:layout>
        <c:manualLayout>
          <c:xMode val="edge"/>
          <c:yMode val="edge"/>
          <c:x val="0.47051992321105196"/>
          <c:y val="1.2850869204460364E-2"/>
        </c:manualLayout>
      </c:layout>
      <c:overlay val="0"/>
    </c:title>
    <c:autoTitleDeleted val="0"/>
    <c:pivotFmts>
      <c:pivotFmt>
        <c:idx val="0"/>
      </c:pivotFmt>
      <c:pivotFmt>
        <c:idx val="1"/>
      </c:pivotFmt>
      <c:pivotFmt>
        <c:idx val="2"/>
      </c:pivotFmt>
      <c:pivotFmt>
        <c:idx val="3"/>
      </c:pivotFmt>
      <c:pivotFmt>
        <c:idx val="4"/>
      </c:pivotFmt>
      <c:pivotFmt>
        <c:idx val="5"/>
      </c:pivotFmt>
      <c:pivotFmt>
        <c:idx val="6"/>
      </c:pivotFmt>
      <c:pivotFmt>
        <c:idx val="7"/>
      </c:pivotFmt>
      <c:pivotFmt>
        <c:idx val="8"/>
      </c:pivotFmt>
      <c:pivotFmt>
        <c:idx val="9"/>
      </c:pivotFmt>
      <c:pivotFmt>
        <c:idx val="10"/>
      </c:pivotFmt>
      <c:pivotFmt>
        <c:idx val="11"/>
      </c:pivotFmt>
      <c:pivotFmt>
        <c:idx val="12"/>
      </c:pivotFmt>
      <c:pivotFmt>
        <c:idx val="13"/>
      </c:pivotFmt>
      <c:pivotFmt>
        <c:idx val="14"/>
      </c:pivotFmt>
      <c:pivotFmt>
        <c:idx val="15"/>
      </c:pivotFmt>
      <c:pivotFmt>
        <c:idx val="16"/>
      </c:pivotFmt>
      <c:pivotFmt>
        <c:idx val="17"/>
      </c:pivotFmt>
      <c:pivotFmt>
        <c:idx val="18"/>
      </c:pivotFmt>
      <c:pivotFmt>
        <c:idx val="19"/>
      </c:pivotFmt>
      <c:pivotFmt>
        <c:idx val="20"/>
      </c:pivotFmt>
      <c:pivotFmt>
        <c:idx val="21"/>
      </c:pivotFmt>
      <c:pivotFmt>
        <c:idx val="22"/>
      </c:pivotFmt>
      <c:pivotFmt>
        <c:idx val="23"/>
      </c:pivotFmt>
      <c:pivotFmt>
        <c:idx val="24"/>
      </c:pivotFmt>
      <c:pivotFmt>
        <c:idx val="25"/>
      </c:pivotFmt>
      <c:pivotFmt>
        <c:idx val="26"/>
      </c:pivotFmt>
      <c:pivotFmt>
        <c:idx val="27"/>
      </c:pivotFmt>
      <c:pivotFmt>
        <c:idx val="28"/>
      </c:pivotFmt>
      <c:pivotFmt>
        <c:idx val="29"/>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0"/>
      </c:pivotFmt>
      <c:pivotFmt>
        <c:idx val="31"/>
      </c:pivotFmt>
      <c:pivotFmt>
        <c:idx val="32"/>
      </c:pivotFmt>
      <c:pivotFmt>
        <c:idx val="33"/>
      </c:pivotFmt>
      <c:pivotFmt>
        <c:idx val="34"/>
      </c:pivotFmt>
      <c:pivotFmt>
        <c:idx val="35"/>
      </c:pivotFmt>
      <c:pivotFmt>
        <c:idx val="36"/>
      </c:pivotFmt>
      <c:pivotFmt>
        <c:idx val="37"/>
      </c:pivotFmt>
      <c:pivotFmt>
        <c:idx val="38"/>
      </c:pivotFmt>
      <c:pivotFmt>
        <c:idx val="39"/>
      </c:pivotFmt>
      <c:pivotFmt>
        <c:idx val="40"/>
      </c:pivotFmt>
      <c:pivotFmt>
        <c:idx val="41"/>
      </c:pivotFmt>
      <c:pivotFmt>
        <c:idx val="42"/>
      </c:pivotFmt>
      <c:pivotFmt>
        <c:idx val="43"/>
      </c:pivotFmt>
      <c:pivotFmt>
        <c:idx val="44"/>
      </c:pivotFmt>
      <c:pivotFmt>
        <c:idx val="45"/>
      </c:pivotFmt>
      <c:pivotFmt>
        <c:idx val="4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4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48"/>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49"/>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0"/>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1"/>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2"/>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3"/>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4"/>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5"/>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6"/>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7"/>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8"/>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9"/>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0"/>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1"/>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2"/>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3"/>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4"/>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5"/>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8"/>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9"/>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0"/>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1"/>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2"/>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3"/>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4"/>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5"/>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8"/>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9"/>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0"/>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1"/>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2"/>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3"/>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4"/>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5"/>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8"/>
        <c:spPr>
          <a:ln w="12700">
            <a:solidFill>
              <a:schemeClr val="tx1"/>
            </a:solidFill>
          </a:ln>
        </c:spPr>
        <c:marker>
          <c:symbol val="none"/>
        </c:marker>
      </c:pivotFmt>
      <c:pivotFmt>
        <c:idx val="89"/>
        <c:spPr>
          <a:ln w="12700">
            <a:solidFill>
              <a:schemeClr val="tx1"/>
            </a:solidFill>
          </a:ln>
        </c:spPr>
        <c:marker>
          <c:symbol val="none"/>
        </c:marker>
      </c:pivotFmt>
      <c:pivotFmt>
        <c:idx val="90"/>
      </c:pivotFmt>
      <c:pivotFmt>
        <c:idx val="91"/>
      </c:pivotFmt>
      <c:pivotFmt>
        <c:idx val="92"/>
      </c:pivotFmt>
      <c:pivotFmt>
        <c:idx val="93"/>
      </c:pivotFmt>
      <c:pivotFmt>
        <c:idx val="94"/>
      </c:pivotFmt>
      <c:pivotFmt>
        <c:idx val="95"/>
      </c:pivotFmt>
      <c:pivotFmt>
        <c:idx val="96"/>
      </c:pivotFmt>
      <c:pivotFmt>
        <c:idx val="97"/>
      </c:pivotFmt>
      <c:pivotFmt>
        <c:idx val="98"/>
      </c:pivotFmt>
      <c:pivotFmt>
        <c:idx val="99"/>
      </c:pivotFmt>
      <c:pivotFmt>
        <c:idx val="100"/>
      </c:pivotFmt>
      <c:pivotFmt>
        <c:idx val="101"/>
      </c:pivotFmt>
      <c:pivotFmt>
        <c:idx val="102"/>
      </c:pivotFmt>
      <c:pivotFmt>
        <c:idx val="103"/>
      </c:pivotFmt>
      <c:pivotFmt>
        <c:idx val="104"/>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05"/>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0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0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08"/>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09"/>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0"/>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1"/>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2"/>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3"/>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4"/>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5"/>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8"/>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9"/>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20"/>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21"/>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22"/>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23"/>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4"/>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5"/>
        <c:spPr>
          <a:ln w="12700">
            <a:solidFill>
              <a:schemeClr val="tx1"/>
            </a:solidFill>
          </a:ln>
        </c:spPr>
        <c:marker>
          <c:symbol val="none"/>
        </c:marker>
        <c:dLbl>
          <c:idx val="0"/>
          <c:delete val="1"/>
          <c:extLst>
            <c:ext xmlns:c15="http://schemas.microsoft.com/office/drawing/2012/chart" uri="{CE6537A1-D6FC-4f65-9D91-7224C49458BB}"/>
          </c:extLst>
        </c:dLbl>
      </c:pivotFmt>
      <c:pivotFmt>
        <c:idx val="126"/>
      </c:pivotFmt>
      <c:pivotFmt>
        <c:idx val="127"/>
      </c:pivotFmt>
      <c:pivotFmt>
        <c:idx val="128"/>
      </c:pivotFmt>
      <c:pivotFmt>
        <c:idx val="129"/>
      </c:pivotFmt>
      <c:pivotFmt>
        <c:idx val="130"/>
      </c:pivotFmt>
      <c:pivotFmt>
        <c:idx val="131"/>
      </c:pivotFmt>
      <c:pivotFmt>
        <c:idx val="132"/>
      </c:pivotFmt>
      <c:pivotFmt>
        <c:idx val="133"/>
      </c:pivotFmt>
      <c:pivotFmt>
        <c:idx val="134"/>
      </c:pivotFmt>
      <c:pivotFmt>
        <c:idx val="135"/>
      </c:pivotFmt>
      <c:pivotFmt>
        <c:idx val="136"/>
      </c:pivotFmt>
      <c:pivotFmt>
        <c:idx val="137"/>
      </c:pivotFmt>
      <c:pivotFmt>
        <c:idx val="138"/>
      </c:pivotFmt>
      <c:pivotFmt>
        <c:idx val="139"/>
      </c:pivotFmt>
      <c:pivotFmt>
        <c:idx val="140"/>
        <c:marker>
          <c:symbol val="none"/>
        </c:marker>
        <c:dLbl>
          <c:idx val="0"/>
          <c:delete val="1"/>
          <c:extLst>
            <c:ext xmlns:c15="http://schemas.microsoft.com/office/drawing/2012/chart" uri="{CE6537A1-D6FC-4f65-9D91-7224C49458BB}"/>
          </c:extLst>
        </c:dLbl>
      </c:pivotFmt>
      <c:pivotFmt>
        <c:idx val="141"/>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2"/>
        <c:spPr>
          <a:ln w="12700">
            <a:solidFill>
              <a:sysClr val="windowText" lastClr="000000"/>
            </a:solidFill>
          </a:ln>
        </c:spPr>
        <c:marker>
          <c:symbol val="none"/>
        </c:marker>
        <c:dLbl>
          <c:idx val="0"/>
          <c:delete val="1"/>
          <c:extLst>
            <c:ext xmlns:c15="http://schemas.microsoft.com/office/drawing/2012/chart" uri="{CE6537A1-D6FC-4f65-9D91-7224C49458BB}"/>
          </c:extLst>
        </c:dLbl>
      </c:pivotFmt>
      <c:pivotFmt>
        <c:idx val="143"/>
        <c:dLbl>
          <c:idx val="0"/>
          <c:delete val="1"/>
          <c:extLst>
            <c:ext xmlns:c15="http://schemas.microsoft.com/office/drawing/2012/chart" uri="{CE6537A1-D6FC-4f65-9D91-7224C49458BB}"/>
          </c:extLst>
        </c:dLbl>
      </c:pivotFmt>
      <c:pivotFmt>
        <c:idx val="144"/>
        <c:dLbl>
          <c:idx val="0"/>
          <c:delete val="1"/>
          <c:extLst>
            <c:ext xmlns:c15="http://schemas.microsoft.com/office/drawing/2012/chart" uri="{CE6537A1-D6FC-4f65-9D91-7224C49458BB}"/>
          </c:extLst>
        </c:dLbl>
      </c:pivotFmt>
      <c:pivotFmt>
        <c:idx val="145"/>
        <c:dLbl>
          <c:idx val="0"/>
          <c:delete val="1"/>
          <c:extLst>
            <c:ext xmlns:c15="http://schemas.microsoft.com/office/drawing/2012/chart" uri="{CE6537A1-D6FC-4f65-9D91-7224C49458BB}"/>
          </c:extLst>
        </c:dLbl>
      </c:pivotFmt>
      <c:pivotFmt>
        <c:idx val="146"/>
      </c:pivotFmt>
      <c:pivotFmt>
        <c:idx val="147"/>
      </c:pivotFmt>
      <c:pivotFmt>
        <c:idx val="148"/>
      </c:pivotFmt>
      <c:pivotFmt>
        <c:idx val="149"/>
      </c:pivotFmt>
      <c:pivotFmt>
        <c:idx val="150"/>
      </c:pivotFmt>
      <c:pivotFmt>
        <c:idx val="151"/>
      </c:pivotFmt>
      <c:pivotFmt>
        <c:idx val="152"/>
      </c:pivotFmt>
      <c:pivotFmt>
        <c:idx val="153"/>
      </c:pivotFmt>
      <c:pivotFmt>
        <c:idx val="154"/>
      </c:pivotFmt>
      <c:pivotFmt>
        <c:idx val="155"/>
      </c:pivotFmt>
      <c:pivotFmt>
        <c:idx val="156"/>
      </c:pivotFmt>
      <c:pivotFmt>
        <c:idx val="157"/>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8"/>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9.1158715722048422E-2"/>
          <c:y val="4.3539292882507331E-2"/>
          <c:w val="0.88350633274044532"/>
          <c:h val="0.73325582831557823"/>
        </c:manualLayout>
      </c:layout>
      <c:barChart>
        <c:barDir val="col"/>
        <c:grouping val="clustered"/>
        <c:varyColors val="0"/>
        <c:ser>
          <c:idx val="0"/>
          <c:order val="0"/>
          <c:tx>
            <c:strRef>
              <c:f>'Traditional (In-building)'!$B$1:$B$3</c:f>
              <c:strCache>
                <c:ptCount val="1"/>
                <c:pt idx="0">
                  <c:v>2025</c:v>
                </c:pt>
              </c:strCache>
            </c:strRef>
          </c:tx>
          <c:spPr>
            <a:solidFill>
              <a:srgbClr val="7A003C"/>
            </a:solidFill>
            <a:ln w="12700">
              <a:solidFill>
                <a:schemeClr val="tx1"/>
              </a:solidFill>
            </a:ln>
          </c:spPr>
          <c:invertIfNegative val="0"/>
          <c:dLbls>
            <c:dLbl>
              <c:idx val="0"/>
              <c:layout>
                <c:manualLayout>
                  <c:x val="8.9830180288110843E-3"/>
                  <c:y val="-1.606358650557545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D34-480B-880D-7D3B19F312B6}"/>
                </c:ext>
              </c:extLst>
            </c:dLbl>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'Traditional (In-building)'!$A$4:$A$18</c:f>
              <c:strCache>
                <c:ptCount val="14"/>
                <c:pt idx="0">
                  <c:v>Atkinson</c:v>
                </c:pt>
                <c:pt idx="1">
                  <c:v>Bay View</c:v>
                </c:pt>
                <c:pt idx="2">
                  <c:v>Capitol</c:v>
                </c:pt>
                <c:pt idx="3">
                  <c:v>Center</c:v>
                </c:pt>
                <c:pt idx="4">
                  <c:v>Central</c:v>
                </c:pt>
                <c:pt idx="5">
                  <c:v>East</c:v>
                </c:pt>
                <c:pt idx="6">
                  <c:v>EOS</c:v>
                </c:pt>
                <c:pt idx="7">
                  <c:v>Good Hope</c:v>
                </c:pt>
                <c:pt idx="8">
                  <c:v>Mitchell</c:v>
                </c:pt>
                <c:pt idx="9">
                  <c:v>MLK</c:v>
                </c:pt>
                <c:pt idx="10">
                  <c:v>Tippecanoe</c:v>
                </c:pt>
                <c:pt idx="11">
                  <c:v>Villard</c:v>
                </c:pt>
                <c:pt idx="12">
                  <c:v>Washington</c:v>
                </c:pt>
                <c:pt idx="13">
                  <c:v>Zablocki</c:v>
                </c:pt>
              </c:strCache>
            </c:strRef>
          </c:cat>
          <c:val>
            <c:numRef>
              <c:f>'Traditional (In-building)'!$B$4:$B$18</c:f>
              <c:numCache>
                <c:formatCode>#,##0</c:formatCode>
                <c:ptCount val="14"/>
                <c:pt idx="0">
                  <c:v>15115</c:v>
                </c:pt>
                <c:pt idx="1">
                  <c:v>129376</c:v>
                </c:pt>
                <c:pt idx="2">
                  <c:v>26320</c:v>
                </c:pt>
                <c:pt idx="3">
                  <c:v>9989</c:v>
                </c:pt>
                <c:pt idx="4">
                  <c:v>270028</c:v>
                </c:pt>
                <c:pt idx="5">
                  <c:v>176173</c:v>
                </c:pt>
                <c:pt idx="6">
                  <c:v>45909</c:v>
                </c:pt>
                <c:pt idx="7">
                  <c:v>57627</c:v>
                </c:pt>
                <c:pt idx="8">
                  <c:v>51547</c:v>
                </c:pt>
                <c:pt idx="9">
                  <c:v>12395</c:v>
                </c:pt>
                <c:pt idx="10">
                  <c:v>126854</c:v>
                </c:pt>
                <c:pt idx="11">
                  <c:v>13524</c:v>
                </c:pt>
                <c:pt idx="12">
                  <c:v>49808</c:v>
                </c:pt>
                <c:pt idx="13">
                  <c:v>79843</c:v>
                </c:pt>
              </c:numCache>
            </c:numRef>
          </c:val>
          <c:extLst>
            <c:ext xmlns:c16="http://schemas.microsoft.com/office/drawing/2014/chart" uri="{C3380CC4-5D6E-409C-BE32-E72D297353CC}">
              <c16:uniqueId val="{00000000-ED34-480B-880D-7D3B19F312B6}"/>
            </c:ext>
          </c:extLst>
        </c:ser>
        <c:dLbls>
          <c:dLblPos val="outEnd"/>
          <c:showLegendKey val="0"/>
          <c:showVal val="1"/>
          <c:showCatName val="0"/>
          <c:showSerName val="0"/>
          <c:showPercent val="0"/>
          <c:showBubbleSize val="0"/>
        </c:dLbls>
        <c:gapWidth val="100"/>
        <c:overlap val="-27"/>
        <c:axId val="223368320"/>
        <c:axId val="223369856"/>
      </c:barChart>
      <c:catAx>
        <c:axId val="223368320"/>
        <c:scaling>
          <c:orientation val="minMax"/>
        </c:scaling>
        <c:delete val="0"/>
        <c:axPos val="b"/>
        <c:numFmt formatCode="General" sourceLinked="0"/>
        <c:majorTickMark val="none"/>
        <c:minorTickMark val="out"/>
        <c:tickLblPos val="nextTo"/>
        <c:spPr>
          <a:ln w="12700">
            <a:solidFill>
              <a:schemeClr val="tx1"/>
            </a:solidFill>
          </a:ln>
        </c:spPr>
        <c:txPr>
          <a:bodyPr rot="-2700000"/>
          <a:lstStyle/>
          <a:p>
            <a:pPr>
              <a:defRPr/>
            </a:pPr>
            <a:endParaRPr lang="en-US"/>
          </a:p>
        </c:txPr>
        <c:crossAx val="223369856"/>
        <c:crosses val="autoZero"/>
        <c:auto val="1"/>
        <c:lblAlgn val="ctr"/>
        <c:lblOffset val="100"/>
        <c:noMultiLvlLbl val="0"/>
      </c:catAx>
      <c:valAx>
        <c:axId val="223369856"/>
        <c:scaling>
          <c:orientation val="minMax"/>
        </c:scaling>
        <c:delete val="0"/>
        <c:axPos val="l"/>
        <c:numFmt formatCode="#,##0" sourceLinked="1"/>
        <c:majorTickMark val="none"/>
        <c:minorTickMark val="none"/>
        <c:tickLblPos val="nextTo"/>
        <c:spPr>
          <a:ln w="12700">
            <a:solidFill>
              <a:schemeClr val="tx1"/>
            </a:solidFill>
          </a:ln>
        </c:spPr>
        <c:crossAx val="223368320"/>
        <c:crosses val="autoZero"/>
        <c:crossBetween val="between"/>
      </c:valAx>
    </c:plotArea>
    <c:plotVisOnly val="1"/>
    <c:dispBlanksAs val="gap"/>
    <c:showDLblsOverMax val="0"/>
  </c:chart>
  <c:txPr>
    <a:bodyPr/>
    <a:lstStyle/>
    <a:p>
      <a:pPr>
        <a:defRPr b="1"/>
      </a:pPr>
      <a:endParaRPr lang="en-US"/>
    </a:p>
  </c:txPr>
  <c:externalData r:id="rId1">
    <c:autoUpdate val="0"/>
  </c:externalData>
  <c:extLst>
    <c:ext xmlns:c14="http://schemas.microsoft.com/office/drawing/2007/8/2/chart" uri="{781A3756-C4B2-4CAC-9D66-4F8BD8637D16}">
      <c14:pivotOptions>
        <c14:dropZoneFilter val="1"/>
        <c14:dropZoneCategories val="1"/>
        <c14:dropZoneData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sz="1800" dirty="0"/>
              <a:t>Public</a:t>
            </a:r>
            <a:r>
              <a:rPr lang="en-US" sz="1800" baseline="0" dirty="0"/>
              <a:t> Computer Usage</a:t>
            </a:r>
            <a:endParaRPr lang="en-US" sz="1800" dirty="0"/>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ivotFmts>
      <c:pivotFmt>
        <c:idx val="0"/>
        <c:spPr>
          <a:solidFill>
            <a:schemeClr val="accent1"/>
          </a:solidFill>
          <a:ln w="12700">
            <a:solidFill>
              <a:schemeClr val="tx1"/>
            </a:solidFill>
          </a:ln>
          <a:effectLst/>
        </c:spPr>
        <c:marker>
          <c:symbol val="none"/>
        </c:marker>
      </c:pivotFmt>
      <c:pivotFmt>
        <c:idx val="1"/>
        <c:spPr>
          <a:solidFill>
            <a:schemeClr val="accent1"/>
          </a:solidFill>
          <a:ln w="1270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12700">
            <a:solidFill>
              <a:schemeClr val="tx1"/>
            </a:solidFill>
          </a:ln>
          <a:effectLst/>
        </c:spPr>
      </c:pivotFmt>
      <c:pivotFmt>
        <c:idx val="3"/>
        <c:spPr>
          <a:solidFill>
            <a:schemeClr val="accent1"/>
          </a:solidFill>
          <a:ln w="12700">
            <a:solidFill>
              <a:schemeClr val="tx1"/>
            </a:solidFill>
          </a:ln>
          <a:effectLst/>
        </c:spPr>
      </c:pivotFmt>
      <c:pivotFmt>
        <c:idx val="4"/>
        <c:spPr>
          <a:solidFill>
            <a:schemeClr val="accent1"/>
          </a:solidFill>
          <a:ln w="12700">
            <a:solidFill>
              <a:schemeClr val="tx1"/>
            </a:solidFill>
          </a:ln>
          <a:effectLst/>
        </c:spPr>
      </c:pivotFmt>
      <c:pivotFmt>
        <c:idx val="5"/>
        <c:spPr>
          <a:solidFill>
            <a:schemeClr val="accent1"/>
          </a:solidFill>
          <a:ln w="12700">
            <a:solidFill>
              <a:schemeClr val="tx1"/>
            </a:solidFill>
          </a:ln>
          <a:effectLst/>
        </c:spPr>
      </c:pivotFmt>
      <c:pivotFmt>
        <c:idx val="6"/>
        <c:spPr>
          <a:solidFill>
            <a:schemeClr val="accent1"/>
          </a:solidFill>
          <a:ln w="12700">
            <a:solidFill>
              <a:schemeClr val="tx1"/>
            </a:solidFill>
          </a:ln>
          <a:effectLst/>
        </c:spPr>
      </c:pivotFmt>
      <c:pivotFmt>
        <c:idx val="7"/>
        <c:spPr>
          <a:solidFill>
            <a:schemeClr val="accent1"/>
          </a:solidFill>
          <a:ln w="12700">
            <a:solidFill>
              <a:schemeClr val="tx1"/>
            </a:solidFill>
          </a:ln>
          <a:effectLst/>
        </c:spPr>
      </c:pivotFmt>
      <c:pivotFmt>
        <c:idx val="8"/>
        <c:spPr>
          <a:solidFill>
            <a:schemeClr val="accent1"/>
          </a:solidFill>
          <a:ln w="12700">
            <a:solidFill>
              <a:schemeClr val="tx1"/>
            </a:solidFill>
          </a:ln>
          <a:effectLst/>
        </c:spPr>
      </c:pivotFmt>
      <c:pivotFmt>
        <c:idx val="9"/>
        <c:spPr>
          <a:solidFill>
            <a:schemeClr val="accent1"/>
          </a:solidFill>
          <a:ln w="12700">
            <a:solidFill>
              <a:schemeClr val="tx1"/>
            </a:solidFill>
          </a:ln>
          <a:effectLst/>
        </c:spPr>
      </c:pivotFmt>
      <c:pivotFmt>
        <c:idx val="10"/>
        <c:spPr>
          <a:solidFill>
            <a:schemeClr val="accent1"/>
          </a:solidFill>
          <a:ln w="12700">
            <a:solidFill>
              <a:schemeClr val="tx1"/>
            </a:solidFill>
          </a:ln>
          <a:effectLst/>
        </c:spPr>
      </c:pivotFmt>
      <c:pivotFmt>
        <c:idx val="11"/>
        <c:spPr>
          <a:solidFill>
            <a:schemeClr val="accent1"/>
          </a:solidFill>
          <a:ln w="12700">
            <a:solidFill>
              <a:schemeClr val="tx1"/>
            </a:solidFill>
          </a:ln>
          <a:effectLst/>
        </c:spPr>
      </c:pivotFmt>
      <c:pivotFmt>
        <c:idx val="12"/>
        <c:spPr>
          <a:solidFill>
            <a:schemeClr val="accent1"/>
          </a:solidFill>
          <a:ln w="12700">
            <a:solidFill>
              <a:schemeClr val="tx1"/>
            </a:solidFill>
          </a:ln>
          <a:effectLst/>
        </c:spPr>
      </c:pivotFmt>
      <c:pivotFmt>
        <c:idx val="13"/>
        <c:spPr>
          <a:solidFill>
            <a:schemeClr val="accent1"/>
          </a:solidFill>
          <a:ln w="12700">
            <a:solidFill>
              <a:schemeClr val="tx1"/>
            </a:solidFill>
          </a:ln>
          <a:effectLst/>
        </c:spPr>
      </c:pivotFmt>
      <c:pivotFmt>
        <c:idx val="14"/>
        <c:spPr>
          <a:solidFill>
            <a:schemeClr val="accent1"/>
          </a:solidFill>
          <a:ln w="12700">
            <a:solidFill>
              <a:schemeClr val="tx1"/>
            </a:solidFill>
          </a:ln>
          <a:effectLst/>
        </c:spPr>
      </c:pivotFmt>
      <c:pivotFmt>
        <c:idx val="15"/>
      </c:pivotFmt>
      <c:pivotFmt>
        <c:idx val="16"/>
      </c:pivotFmt>
      <c:pivotFmt>
        <c:idx val="17"/>
      </c:pivotFmt>
      <c:pivotFmt>
        <c:idx val="18"/>
      </c:pivotFmt>
      <c:pivotFmt>
        <c:idx val="19"/>
      </c:pivotFmt>
      <c:pivotFmt>
        <c:idx val="20"/>
      </c:pivotFmt>
      <c:pivotFmt>
        <c:idx val="21"/>
      </c:pivotFmt>
      <c:pivotFmt>
        <c:idx val="22"/>
      </c:pivotFmt>
      <c:pivotFmt>
        <c:idx val="23"/>
      </c:pivotFmt>
      <c:pivotFmt>
        <c:idx val="24"/>
      </c:pivotFmt>
      <c:pivotFmt>
        <c:idx val="25"/>
      </c:pivotFmt>
      <c:pivotFmt>
        <c:idx val="26"/>
      </c:pivotFmt>
      <c:pivotFmt>
        <c:idx val="27"/>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32"/>
        <c:spPr>
          <a:solidFill>
            <a:schemeClr val="accent1"/>
          </a:solidFill>
          <a:ln>
            <a:solidFill>
              <a:schemeClr val="tx1"/>
            </a:solidFill>
          </a:ln>
          <a:effectLst/>
        </c:spPr>
        <c:marker>
          <c:symbol val="none"/>
        </c:marker>
      </c:pivotFmt>
      <c:pivotFmt>
        <c:idx val="33"/>
      </c:pivotFmt>
      <c:pivotFmt>
        <c:idx val="34"/>
      </c:pivotFmt>
      <c:pivotFmt>
        <c:idx val="35"/>
      </c:pivotFmt>
      <c:pivotFmt>
        <c:idx val="36"/>
      </c:pivotFmt>
      <c:pivotFmt>
        <c:idx val="37"/>
      </c:pivotFmt>
      <c:pivotFmt>
        <c:idx val="38"/>
      </c:pivotFmt>
      <c:pivotFmt>
        <c:idx val="39"/>
      </c:pivotFmt>
      <c:pivotFmt>
        <c:idx val="40"/>
      </c:pivotFmt>
      <c:pivotFmt>
        <c:idx val="41"/>
      </c:pivotFmt>
      <c:pivotFmt>
        <c:idx val="42"/>
      </c:pivotFmt>
      <c:pivotFmt>
        <c:idx val="43"/>
      </c:pivotFmt>
      <c:pivotFmt>
        <c:idx val="44"/>
      </c:pivotFmt>
      <c:pivotFmt>
        <c:idx val="45"/>
      </c:pivotFmt>
      <c:pivotFmt>
        <c:idx val="46"/>
      </c:pivotFmt>
      <c:pivotFmt>
        <c:idx val="47"/>
      </c:pivotFmt>
      <c:pivotFmt>
        <c:idx val="48"/>
      </c:pivotFmt>
      <c:pivotFmt>
        <c:idx val="49"/>
      </c:pivotFmt>
      <c:pivotFmt>
        <c:idx val="50"/>
      </c:pivotFmt>
      <c:pivotFmt>
        <c:idx val="51"/>
      </c:pivotFmt>
      <c:pivotFmt>
        <c:idx val="52"/>
      </c:pivotFmt>
      <c:pivotFmt>
        <c:idx val="53"/>
      </c:pivotFmt>
      <c:pivotFmt>
        <c:idx val="54"/>
      </c:pivotFmt>
      <c:pivotFmt>
        <c:idx val="55"/>
      </c:pivotFmt>
      <c:pivotFmt>
        <c:idx val="56"/>
      </c:pivotFmt>
      <c:pivotFmt>
        <c:idx val="57"/>
      </c:pivotFmt>
      <c:pivotFmt>
        <c:idx val="58"/>
      </c:pivotFmt>
      <c:pivotFmt>
        <c:idx val="59"/>
      </c:pivotFmt>
      <c:pivotFmt>
        <c:idx val="60"/>
      </c:pivotFmt>
      <c:pivotFmt>
        <c:idx val="61"/>
      </c:pivotFmt>
      <c:pivotFmt>
        <c:idx val="62"/>
      </c:pivotFmt>
      <c:pivotFmt>
        <c:idx val="63"/>
      </c:pivotFmt>
      <c:pivotFmt>
        <c:idx val="64"/>
      </c:pivotFmt>
      <c:pivotFmt>
        <c:idx val="65"/>
      </c:pivotFmt>
      <c:pivotFmt>
        <c:idx val="66"/>
      </c:pivotFmt>
      <c:pivotFmt>
        <c:idx val="67"/>
      </c:pivotFmt>
      <c:pivotFmt>
        <c:idx val="68"/>
      </c:pivotFmt>
      <c:pivotFmt>
        <c:idx val="69"/>
      </c:pivotFmt>
      <c:pivotFmt>
        <c:idx val="70"/>
      </c:pivotFmt>
      <c:pivotFmt>
        <c:idx val="71"/>
      </c:pivotFmt>
      <c:pivotFmt>
        <c:idx val="72"/>
      </c:pivotFmt>
      <c:pivotFmt>
        <c:idx val="73"/>
      </c:pivotFmt>
      <c:pivotFmt>
        <c:idx val="74"/>
      </c:pivotFmt>
      <c:pivotFmt>
        <c:idx val="75"/>
      </c:pivotFmt>
      <c:pivotFmt>
        <c:idx val="76"/>
      </c:pivotFmt>
      <c:pivotFmt>
        <c:idx val="77"/>
      </c:pivotFmt>
      <c:pivotFmt>
        <c:idx val="78"/>
      </c:pivotFmt>
      <c:pivotFmt>
        <c:idx val="79"/>
      </c:pivotFmt>
      <c:pivotFmt>
        <c:idx val="80"/>
      </c:pivotFmt>
      <c:pivotFmt>
        <c:idx val="81"/>
      </c:pivotFmt>
      <c:pivotFmt>
        <c:idx val="82"/>
      </c:pivotFmt>
      <c:pivotFmt>
        <c:idx val="83"/>
      </c:pivotFmt>
      <c:pivotFmt>
        <c:idx val="84"/>
      </c:pivotFmt>
      <c:pivotFmt>
        <c:idx val="8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pivotFmt>
      <c:pivotFmt>
        <c:idx val="89"/>
      </c:pivotFmt>
      <c:pivotFmt>
        <c:idx val="90"/>
      </c:pivotFmt>
      <c:pivotFmt>
        <c:idx val="91"/>
      </c:pivotFmt>
      <c:pivotFmt>
        <c:idx val="92"/>
      </c:pivotFmt>
      <c:pivotFmt>
        <c:idx val="93"/>
      </c:pivotFmt>
      <c:pivotFmt>
        <c:idx val="94"/>
      </c:pivotFmt>
      <c:pivotFmt>
        <c:idx val="95"/>
      </c:pivotFmt>
      <c:pivotFmt>
        <c:idx val="96"/>
      </c:pivotFmt>
      <c:pivotFmt>
        <c:idx val="97"/>
      </c:pivotFmt>
      <c:pivotFmt>
        <c:idx val="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4"/>
        <c:spPr>
          <a:solidFill>
            <a:schemeClr val="accent1"/>
          </a:solidFill>
          <a:ln w="1270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165"/>
        <c:dLbl>
          <c:idx val="0"/>
          <c:tx>
            <c:rich>
              <a:bodyPr/>
              <a:lstStyle/>
              <a:p>
                <a:fld id="{8A3278D3-C6A4-469C-86FB-E61012CFBDA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66"/>
        <c:dLbl>
          <c:idx val="0"/>
          <c:tx>
            <c:rich>
              <a:bodyPr/>
              <a:lstStyle/>
              <a:p>
                <a:fld id="{A6711CCD-7E67-4AEC-87C8-41ABA161AD8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67"/>
        <c:dLbl>
          <c:idx val="0"/>
          <c:tx>
            <c:rich>
              <a:bodyPr/>
              <a:lstStyle/>
              <a:p>
                <a:fld id="{BCDB027D-F544-407C-9370-107DA00BC65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68"/>
        <c:dLbl>
          <c:idx val="0"/>
          <c:tx>
            <c:rich>
              <a:bodyPr/>
              <a:lstStyle/>
              <a:p>
                <a:fld id="{56FC63C1-9B92-401A-B047-98B10B8D189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69"/>
        <c:dLbl>
          <c:idx val="0"/>
          <c:tx>
            <c:rich>
              <a:bodyPr/>
              <a:lstStyle/>
              <a:p>
                <a:fld id="{34AE878C-D85E-4E7C-B6CE-FC217886FEF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0"/>
        <c:dLbl>
          <c:idx val="0"/>
          <c:tx>
            <c:rich>
              <a:bodyPr/>
              <a:lstStyle/>
              <a:p>
                <a:fld id="{85B67CF9-C9A3-479A-9ECE-87A0B865F2D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1"/>
        <c:dLbl>
          <c:idx val="0"/>
          <c:tx>
            <c:rich>
              <a:bodyPr/>
              <a:lstStyle/>
              <a:p>
                <a:fld id="{834D4774-4FEE-4DD8-BAFD-5447A10AA14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2"/>
        <c:dLbl>
          <c:idx val="0"/>
          <c:tx>
            <c:rich>
              <a:bodyPr/>
              <a:lstStyle/>
              <a:p>
                <a:fld id="{3C36B918-2CCB-4CDF-BE77-DF8047F794A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3"/>
        <c:dLbl>
          <c:idx val="0"/>
          <c:tx>
            <c:rich>
              <a:bodyPr/>
              <a:lstStyle/>
              <a:p>
                <a:fld id="{D7C8E006-766C-4A71-A4CF-C4D29ECF3D4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4"/>
        <c:dLbl>
          <c:idx val="0"/>
          <c:tx>
            <c:rich>
              <a:bodyPr/>
              <a:lstStyle/>
              <a:p>
                <a:fld id="{6E9F43B8-DB3A-4751-8357-08BC872C9F1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5"/>
        <c:dLbl>
          <c:idx val="0"/>
          <c:tx>
            <c:rich>
              <a:bodyPr/>
              <a:lstStyle/>
              <a:p>
                <a:fld id="{4FA3E5AA-B6C6-4C74-8022-BC3EA9D82F3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6"/>
        <c:dLbl>
          <c:idx val="0"/>
          <c:tx>
            <c:rich>
              <a:bodyPr/>
              <a:lstStyle/>
              <a:p>
                <a:fld id="{A3E1BD50-E0D8-4605-B2F1-E9188B0D230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7"/>
        <c:dLbl>
          <c:idx val="0"/>
          <c:tx>
            <c:rich>
              <a:bodyPr/>
              <a:lstStyle/>
              <a:p>
                <a:fld id="{9E795D4F-CC20-4257-BD37-1DFF21DADE7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8"/>
        <c:spPr>
          <a:solidFill>
            <a:schemeClr val="accent1"/>
          </a:solidFill>
          <a:ln w="12700">
            <a:solidFill>
              <a:schemeClr val="tx1"/>
            </a:solidFill>
          </a:ln>
          <a:effectLst/>
        </c:spPr>
      </c:pivotFmt>
      <c:pivotFmt>
        <c:idx val="179"/>
        <c:spPr>
          <a:solidFill>
            <a:schemeClr val="accent1"/>
          </a:solidFill>
          <a:ln w="12700">
            <a:solidFill>
              <a:schemeClr val="tx1"/>
            </a:solidFill>
          </a:ln>
          <a:effectLst/>
        </c:spPr>
      </c:pivotFmt>
      <c:pivotFmt>
        <c:idx val="180"/>
        <c:spPr>
          <a:solidFill>
            <a:schemeClr val="accent1"/>
          </a:solidFill>
          <a:ln w="12700">
            <a:solidFill>
              <a:schemeClr val="tx1"/>
            </a:solidFill>
          </a:ln>
          <a:effectLst/>
        </c:spPr>
      </c:pivotFmt>
      <c:pivotFmt>
        <c:idx val="181"/>
        <c:spPr>
          <a:solidFill>
            <a:schemeClr val="accent1"/>
          </a:solidFill>
          <a:ln w="12700">
            <a:solidFill>
              <a:schemeClr val="tx1"/>
            </a:solidFill>
          </a:ln>
          <a:effectLst/>
        </c:spPr>
      </c:pivotFmt>
      <c:pivotFmt>
        <c:idx val="182"/>
        <c:spPr>
          <a:solidFill>
            <a:schemeClr val="accent1"/>
          </a:solidFill>
          <a:ln w="12700">
            <a:solidFill>
              <a:schemeClr val="tx1"/>
            </a:solidFill>
          </a:ln>
          <a:effectLst/>
        </c:spPr>
      </c:pivotFmt>
      <c:pivotFmt>
        <c:idx val="183"/>
        <c:spPr>
          <a:solidFill>
            <a:schemeClr val="accent1"/>
          </a:solidFill>
          <a:ln w="12700">
            <a:solidFill>
              <a:schemeClr val="tx1"/>
            </a:solidFill>
          </a:ln>
          <a:effectLst/>
        </c:spPr>
      </c:pivotFmt>
      <c:pivotFmt>
        <c:idx val="184"/>
        <c:spPr>
          <a:solidFill>
            <a:schemeClr val="accent1"/>
          </a:solidFill>
          <a:ln w="12700">
            <a:solidFill>
              <a:schemeClr val="tx1"/>
            </a:solidFill>
          </a:ln>
          <a:effectLst/>
        </c:spPr>
      </c:pivotFmt>
      <c:pivotFmt>
        <c:idx val="185"/>
        <c:spPr>
          <a:solidFill>
            <a:schemeClr val="accent1"/>
          </a:solidFill>
          <a:ln w="12700">
            <a:solidFill>
              <a:schemeClr val="tx1"/>
            </a:solidFill>
          </a:ln>
          <a:effectLst/>
        </c:spPr>
      </c:pivotFmt>
      <c:pivotFmt>
        <c:idx val="186"/>
        <c:spPr>
          <a:solidFill>
            <a:schemeClr val="accent1"/>
          </a:solidFill>
          <a:ln w="12700">
            <a:solidFill>
              <a:schemeClr val="tx1"/>
            </a:solidFill>
          </a:ln>
          <a:effectLst/>
        </c:spPr>
      </c:pivotFmt>
      <c:pivotFmt>
        <c:idx val="187"/>
        <c:spPr>
          <a:solidFill>
            <a:schemeClr val="accent1"/>
          </a:solidFill>
          <a:ln w="12700">
            <a:solidFill>
              <a:schemeClr val="tx1"/>
            </a:solidFill>
          </a:ln>
          <a:effectLst/>
        </c:spPr>
      </c:pivotFmt>
      <c:pivotFmt>
        <c:idx val="188"/>
        <c:spPr>
          <a:solidFill>
            <a:schemeClr val="accent1"/>
          </a:solidFill>
          <a:ln w="12700">
            <a:solidFill>
              <a:schemeClr val="tx1"/>
            </a:solidFill>
          </a:ln>
          <a:effectLst/>
        </c:spPr>
      </c:pivotFmt>
      <c:pivotFmt>
        <c:idx val="189"/>
        <c:spPr>
          <a:solidFill>
            <a:schemeClr val="accent1"/>
          </a:solidFill>
          <a:ln w="12700">
            <a:solidFill>
              <a:schemeClr val="tx1"/>
            </a:solidFill>
          </a:ln>
          <a:effectLst/>
        </c:spPr>
      </c:pivotFmt>
      <c:pivotFmt>
        <c:idx val="190"/>
        <c:spPr>
          <a:solidFill>
            <a:schemeClr val="accent1"/>
          </a:solidFill>
          <a:ln w="12700">
            <a:solidFill>
              <a:schemeClr val="tx1"/>
            </a:solidFill>
          </a:ln>
          <a:effectLst/>
        </c:spPr>
      </c:pivotFmt>
      <c:pivotFmt>
        <c:idx val="191"/>
        <c:spPr>
          <a:solidFill>
            <a:schemeClr val="accent1"/>
          </a:solidFill>
          <a:ln w="12700">
            <a:solidFill>
              <a:schemeClr val="tx1"/>
            </a:solidFill>
          </a:ln>
          <a:effectLst/>
        </c:spPr>
        <c:marker>
          <c:symbol val="none"/>
        </c:marker>
      </c:pivotFmt>
      <c:pivotFmt>
        <c:idx val="192"/>
        <c:dLbl>
          <c:idx val="0"/>
          <c:tx>
            <c:rich>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fld id="{C4440B8F-29D9-4912-A53E-5F104B19FB7E}" type="CELLRANGE">
                  <a:rPr lang="en-US"/>
                  <a:pPr>
                    <a:defRPr sz="900" b="1" i="0" u="none" strike="noStrike" kern="1200" baseline="0">
                      <a:solidFill>
                        <a:sysClr val="windowText" lastClr="000000"/>
                      </a:solidFill>
                      <a:latin typeface="+mn-lt"/>
                      <a:ea typeface="+mn-ea"/>
                      <a:cs typeface="+mn-cs"/>
                    </a:defRPr>
                  </a:pPr>
                  <a:t>[CELLRANGE]</a:t>
                </a:fld>
                <a:endParaRPr lang="en-US"/>
              </a:p>
            </c:rich>
          </c:tx>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93"/>
        <c:dLbl>
          <c:idx val="0"/>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ext>
          </c:extLst>
        </c:dLbl>
      </c:pivotFmt>
      <c:pivotFmt>
        <c:idx val="194"/>
        <c:dLbl>
          <c:idx val="0"/>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ext>
          </c:extLst>
        </c:dLbl>
      </c:pivotFmt>
      <c:pivotFmt>
        <c:idx val="195"/>
        <c:dLbl>
          <c:idx val="0"/>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ext>
          </c:extLst>
        </c:dLbl>
      </c:pivotFmt>
      <c:pivotFmt>
        <c:idx val="196"/>
        <c:dLbl>
          <c:idx val="0"/>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ext>
          </c:extLst>
        </c:dLbl>
      </c:pivotFmt>
      <c:pivotFmt>
        <c:idx val="19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w="1270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00"/>
        <c:spPr>
          <a:solidFill>
            <a:schemeClr val="accent2"/>
          </a:solidFill>
          <a:ln w="12700">
            <a:solidFill>
              <a:schemeClr val="tx1"/>
            </a:solidFill>
          </a:ln>
          <a:effectLst/>
        </c:spPr>
        <c:dLbl>
          <c:idx val="0"/>
          <c:layout>
            <c:manualLayout>
              <c:x val="9.4618568894145692E-3"/>
              <c:y val="-6.968641114982578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01"/>
        <c:spPr>
          <a:solidFill>
            <a:schemeClr val="accent2"/>
          </a:solidFill>
          <a:ln w="12700">
            <a:solidFill>
              <a:schemeClr val="tx1"/>
            </a:solidFill>
          </a:ln>
          <a:effectLst/>
        </c:spPr>
        <c:dLbl>
          <c:idx val="0"/>
          <c:layout>
            <c:manualLayout>
              <c:x val="1.4192785334121822E-2"/>
              <c:y val="-5.1103368176538912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02"/>
        <c:spPr>
          <a:solidFill>
            <a:schemeClr val="accent2"/>
          </a:solidFill>
          <a:ln w="12700">
            <a:solidFill>
              <a:schemeClr val="tx1"/>
            </a:solidFill>
          </a:ln>
          <a:effectLst/>
        </c:spPr>
        <c:dLbl>
          <c:idx val="0"/>
          <c:layout>
            <c:manualLayout>
              <c:x val="0"/>
              <c:y val="-4.1811846689895474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03"/>
        <c:spPr>
          <a:solidFill>
            <a:schemeClr val="accent2"/>
          </a:solidFill>
          <a:ln w="12700">
            <a:solidFill>
              <a:schemeClr val="tx1"/>
            </a:solidFill>
          </a:ln>
          <a:effectLst/>
        </c:spPr>
        <c:dLbl>
          <c:idx val="0"/>
          <c:layout>
            <c:manualLayout>
              <c:x val="-2.3654642223536371E-3"/>
              <c:y val="-3.7166085946573835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04"/>
        <c:dLbl>
          <c:idx val="0"/>
          <c:tx>
            <c:rich>
              <a:bodyPr/>
              <a:lstStyle/>
              <a:p>
                <a:fld id="{710FA125-0B23-4FE5-89E4-00A84CD9511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05"/>
        <c:dLbl>
          <c:idx val="0"/>
          <c:tx>
            <c:rich>
              <a:bodyPr/>
              <a:lstStyle/>
              <a:p>
                <a:fld id="{E54950B3-6266-4888-BD38-A74E423C2C3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06"/>
        <c:dLbl>
          <c:idx val="0"/>
          <c:tx>
            <c:rich>
              <a:bodyPr/>
              <a:lstStyle/>
              <a:p>
                <a:fld id="{70EADEA3-9960-48CF-9DD0-61D64F23229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07"/>
        <c:dLbl>
          <c:idx val="0"/>
          <c:tx>
            <c:rich>
              <a:bodyPr/>
              <a:lstStyle/>
              <a:p>
                <a:fld id="{F3FE34E9-B026-4B03-8361-F9D62BC85F9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08"/>
        <c:dLbl>
          <c:idx val="0"/>
          <c:tx>
            <c:rich>
              <a:bodyPr/>
              <a:lstStyle/>
              <a:p>
                <a:fld id="{DAEF52E4-1B96-4D47-B5DE-E8894DD5535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09"/>
        <c:dLbl>
          <c:idx val="0"/>
          <c:tx>
            <c:rich>
              <a:bodyPr/>
              <a:lstStyle/>
              <a:p>
                <a:fld id="{14AD150E-FEDD-4E27-9604-2F31A4752D2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10"/>
        <c:dLbl>
          <c:idx val="0"/>
          <c:tx>
            <c:rich>
              <a:bodyPr/>
              <a:lstStyle/>
              <a:p>
                <a:fld id="{8EC40931-5704-4DCC-83E5-E06DAEE45B2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11"/>
        <c:dLbl>
          <c:idx val="0"/>
          <c:tx>
            <c:rich>
              <a:bodyPr/>
              <a:lstStyle/>
              <a:p>
                <a:fld id="{BFAF3F72-CD86-4151-BF89-41951C3C246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12"/>
        <c:dLbl>
          <c:idx val="0"/>
          <c:tx>
            <c:rich>
              <a:bodyPr/>
              <a:lstStyle/>
              <a:p>
                <a:fld id="{28181FB3-48F5-4751-9655-B81259D1927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13"/>
        <c:spPr>
          <a:solidFill>
            <a:schemeClr val="accent1"/>
          </a:solidFill>
          <a:ln>
            <a:noFill/>
          </a:ln>
          <a:effectLst/>
        </c:spPr>
        <c:marker>
          <c:symbol val="none"/>
        </c:marker>
      </c:pivotFmt>
    </c:pivotFmts>
    <c:plotArea>
      <c:layout/>
      <c:barChart>
        <c:barDir val="col"/>
        <c:grouping val="clustered"/>
        <c:varyColors val="0"/>
        <c:ser>
          <c:idx val="0"/>
          <c:order val="0"/>
          <c:tx>
            <c:v>2025</c:v>
          </c:tx>
          <c:spPr>
            <a:solidFill>
              <a:srgbClr val="7A003C"/>
            </a:solidFill>
            <a:ln w="12700">
              <a:solidFill>
                <a:schemeClr val="tx1"/>
              </a:solidFill>
            </a:ln>
            <a:effectLst/>
          </c:spPr>
          <c:invertIfNegative val="0"/>
          <c:dPt>
            <c:idx val="0"/>
            <c:invertIfNegative val="0"/>
            <c:bubble3D val="0"/>
            <c:extLst>
              <c:ext xmlns:c16="http://schemas.microsoft.com/office/drawing/2014/chart" uri="{C3380CC4-5D6E-409C-BE32-E72D297353CC}">
                <c16:uniqueId val="{00000000-EC1F-4BCE-A477-E258DDD4E5C6}"/>
              </c:ext>
            </c:extLst>
          </c:dPt>
          <c:dPt>
            <c:idx val="1"/>
            <c:invertIfNegative val="0"/>
            <c:bubble3D val="0"/>
            <c:extLst>
              <c:ext xmlns:c16="http://schemas.microsoft.com/office/drawing/2014/chart" uri="{C3380CC4-5D6E-409C-BE32-E72D297353CC}">
                <c16:uniqueId val="{00000001-EC1F-4BCE-A477-E258DDD4E5C6}"/>
              </c:ext>
            </c:extLst>
          </c:dPt>
          <c:dPt>
            <c:idx val="2"/>
            <c:invertIfNegative val="0"/>
            <c:bubble3D val="0"/>
            <c:extLst>
              <c:ext xmlns:c16="http://schemas.microsoft.com/office/drawing/2014/chart" uri="{C3380CC4-5D6E-409C-BE32-E72D297353CC}">
                <c16:uniqueId val="{00000002-EC1F-4BCE-A477-E258DDD4E5C6}"/>
              </c:ext>
            </c:extLst>
          </c:dPt>
          <c:dPt>
            <c:idx val="3"/>
            <c:invertIfNegative val="0"/>
            <c:bubble3D val="0"/>
            <c:extLst>
              <c:ext xmlns:c16="http://schemas.microsoft.com/office/drawing/2014/chart" uri="{C3380CC4-5D6E-409C-BE32-E72D297353CC}">
                <c16:uniqueId val="{00000003-EC1F-4BCE-A477-E258DDD4E5C6}"/>
              </c:ext>
            </c:extLst>
          </c:dPt>
          <c:dPt>
            <c:idx val="4"/>
            <c:invertIfNegative val="0"/>
            <c:bubble3D val="0"/>
            <c:extLst>
              <c:ext xmlns:c16="http://schemas.microsoft.com/office/drawing/2014/chart" uri="{C3380CC4-5D6E-409C-BE32-E72D297353CC}">
                <c16:uniqueId val="{00000004-EC1F-4BCE-A477-E258DDD4E5C6}"/>
              </c:ext>
            </c:extLst>
          </c:dPt>
          <c:dPt>
            <c:idx val="5"/>
            <c:invertIfNegative val="0"/>
            <c:bubble3D val="0"/>
            <c:extLst>
              <c:ext xmlns:c16="http://schemas.microsoft.com/office/drawing/2014/chart" uri="{C3380CC4-5D6E-409C-BE32-E72D297353CC}">
                <c16:uniqueId val="{00000005-EC1F-4BCE-A477-E258DDD4E5C6}"/>
              </c:ext>
            </c:extLst>
          </c:dPt>
          <c:dPt>
            <c:idx val="6"/>
            <c:invertIfNegative val="0"/>
            <c:bubble3D val="0"/>
            <c:extLst>
              <c:ext xmlns:c16="http://schemas.microsoft.com/office/drawing/2014/chart" uri="{C3380CC4-5D6E-409C-BE32-E72D297353CC}">
                <c16:uniqueId val="{00000006-EC1F-4BCE-A477-E258DDD4E5C6}"/>
              </c:ext>
            </c:extLst>
          </c:dPt>
          <c:dPt>
            <c:idx val="7"/>
            <c:invertIfNegative val="0"/>
            <c:bubble3D val="0"/>
            <c:extLst>
              <c:ext xmlns:c16="http://schemas.microsoft.com/office/drawing/2014/chart" uri="{C3380CC4-5D6E-409C-BE32-E72D297353CC}">
                <c16:uniqueId val="{00000007-EC1F-4BCE-A477-E258DDD4E5C6}"/>
              </c:ext>
            </c:extLst>
          </c:dPt>
          <c:dPt>
            <c:idx val="8"/>
            <c:invertIfNegative val="0"/>
            <c:bubble3D val="0"/>
            <c:extLst>
              <c:ext xmlns:c16="http://schemas.microsoft.com/office/drawing/2014/chart" uri="{C3380CC4-5D6E-409C-BE32-E72D297353CC}">
                <c16:uniqueId val="{00000008-EC1F-4BCE-A477-E258DDD4E5C6}"/>
              </c:ext>
            </c:extLst>
          </c:dPt>
          <c:dPt>
            <c:idx val="9"/>
            <c:invertIfNegative val="0"/>
            <c:bubble3D val="0"/>
            <c:extLst>
              <c:ext xmlns:c16="http://schemas.microsoft.com/office/drawing/2014/chart" uri="{C3380CC4-5D6E-409C-BE32-E72D297353CC}">
                <c16:uniqueId val="{00000009-EC1F-4BCE-A477-E258DDD4E5C6}"/>
              </c:ext>
            </c:extLst>
          </c:dPt>
          <c:dPt>
            <c:idx val="10"/>
            <c:invertIfNegative val="0"/>
            <c:bubble3D val="0"/>
            <c:extLst>
              <c:ext xmlns:c16="http://schemas.microsoft.com/office/drawing/2014/chart" uri="{C3380CC4-5D6E-409C-BE32-E72D297353CC}">
                <c16:uniqueId val="{0000000A-EC1F-4BCE-A477-E258DDD4E5C6}"/>
              </c:ext>
            </c:extLst>
          </c:dPt>
          <c:dPt>
            <c:idx val="11"/>
            <c:invertIfNegative val="0"/>
            <c:bubble3D val="0"/>
            <c:extLst>
              <c:ext xmlns:c16="http://schemas.microsoft.com/office/drawing/2014/chart" uri="{C3380CC4-5D6E-409C-BE32-E72D297353CC}">
                <c16:uniqueId val="{0000000B-EC1F-4BCE-A477-E258DDD4E5C6}"/>
              </c:ext>
            </c:extLst>
          </c:dPt>
          <c:dPt>
            <c:idx val="12"/>
            <c:invertIfNegative val="0"/>
            <c:bubble3D val="0"/>
            <c:extLst>
              <c:ext xmlns:c16="http://schemas.microsoft.com/office/drawing/2014/chart" uri="{C3380CC4-5D6E-409C-BE32-E72D297353CC}">
                <c16:uniqueId val="{0000000C-EC1F-4BCE-A477-E258DDD4E5C6}"/>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3"/>
              <c:pt idx="0">
                <c:v>Atkinson</c:v>
              </c:pt>
              <c:pt idx="1">
                <c:v>Bay View</c:v>
              </c:pt>
              <c:pt idx="2">
                <c:v>Capitol</c:v>
              </c:pt>
              <c:pt idx="3">
                <c:v>Center</c:v>
              </c:pt>
              <c:pt idx="4">
                <c:v>Central</c:v>
              </c:pt>
              <c:pt idx="5">
                <c:v>East</c:v>
              </c:pt>
              <c:pt idx="6">
                <c:v>Good Hope</c:v>
              </c:pt>
              <c:pt idx="7">
                <c:v>Mitchell</c:v>
              </c:pt>
              <c:pt idx="8">
                <c:v>MLK</c:v>
              </c:pt>
              <c:pt idx="9">
                <c:v>Tippecanoe</c:v>
              </c:pt>
              <c:pt idx="10">
                <c:v>Villard</c:v>
              </c:pt>
              <c:pt idx="11">
                <c:v>Washington</c:v>
              </c:pt>
              <c:pt idx="12">
                <c:v>Zablocki</c:v>
              </c:pt>
            </c:strLit>
          </c:cat>
          <c:val>
            <c:numLit>
              <c:formatCode>General</c:formatCode>
              <c:ptCount val="13"/>
              <c:pt idx="0">
                <c:v>11818</c:v>
              </c:pt>
              <c:pt idx="1">
                <c:v>6883</c:v>
              </c:pt>
              <c:pt idx="2">
                <c:v>11660</c:v>
              </c:pt>
              <c:pt idx="3">
                <c:v>8902</c:v>
              </c:pt>
              <c:pt idx="4">
                <c:v>43738</c:v>
              </c:pt>
              <c:pt idx="5">
                <c:v>11760</c:v>
              </c:pt>
              <c:pt idx="6">
                <c:v>13636</c:v>
              </c:pt>
              <c:pt idx="7">
                <c:v>11712</c:v>
              </c:pt>
              <c:pt idx="8">
                <c:v>4916</c:v>
              </c:pt>
              <c:pt idx="9">
                <c:v>7046</c:v>
              </c:pt>
              <c:pt idx="10">
                <c:v>8654</c:v>
              </c:pt>
              <c:pt idx="11">
                <c:v>12792</c:v>
              </c:pt>
              <c:pt idx="12">
                <c:v>8735</c:v>
              </c:pt>
            </c:numLit>
          </c:val>
          <c:extLst>
            <c:ext xmlns:c16="http://schemas.microsoft.com/office/drawing/2014/chart" uri="{C3380CC4-5D6E-409C-BE32-E72D297353CC}">
              <c16:uniqueId val="{0000000D-EC1F-4BCE-A477-E258DDD4E5C6}"/>
            </c:ext>
          </c:extLst>
        </c:ser>
        <c:dLbls>
          <c:dLblPos val="outEnd"/>
          <c:showLegendKey val="0"/>
          <c:showVal val="1"/>
          <c:showCatName val="0"/>
          <c:showSerName val="0"/>
          <c:showPercent val="0"/>
          <c:showBubbleSize val="0"/>
        </c:dLbls>
        <c:gapWidth val="100"/>
        <c:overlap val="-27"/>
        <c:axId val="235480319"/>
        <c:axId val="61299167"/>
      </c:barChart>
      <c:catAx>
        <c:axId val="235480319"/>
        <c:scaling>
          <c:orientation val="minMax"/>
        </c:scaling>
        <c:delete val="0"/>
        <c:axPos val="b"/>
        <c:numFmt formatCode="General" sourceLinked="1"/>
        <c:majorTickMark val="none"/>
        <c:minorTickMark val="out"/>
        <c:tickLblPos val="nextTo"/>
        <c:spPr>
          <a:noFill/>
          <a:ln w="1270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61299167"/>
        <c:crosses val="autoZero"/>
        <c:auto val="1"/>
        <c:lblAlgn val="ctr"/>
        <c:lblOffset val="100"/>
        <c:noMultiLvlLbl val="0"/>
      </c:catAx>
      <c:valAx>
        <c:axId val="61299167"/>
        <c:scaling>
          <c:orientation val="minMax"/>
        </c:scaling>
        <c:delete val="0"/>
        <c:axPos val="l"/>
        <c:numFmt formatCode="#,##0;\-#,##0" sourceLinked="0"/>
        <c:majorTickMark val="none"/>
        <c:minorTickMark val="none"/>
        <c:tickLblPos val="nextTo"/>
        <c:spPr>
          <a:noFill/>
          <a:ln w="12700">
            <a:solidFill>
              <a:schemeClr val="tx1"/>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2354803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solidFill>
            <a:sysClr val="windowText" lastClr="000000"/>
          </a:solidFill>
        </a:defRPr>
      </a:pPr>
      <a:endParaRPr lang="en-US"/>
    </a:p>
  </c:txPr>
  <c:externalData r:id="rId3">
    <c:autoUpdate val="0"/>
  </c:externalData>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[Circulation (Upd. thru Aug-26).xlsx]Traditional (In-building)!PivotTable1</c:name>
    <c:fmtId val="169"/>
  </c:pivotSource>
  <c:chart>
    <c:title>
      <c:tx>
        <c:rich>
          <a:bodyPr/>
          <a:lstStyle/>
          <a:p>
            <a:pPr>
              <a:defRPr/>
            </a:pPr>
            <a:r>
              <a:rPr lang="en-US"/>
              <a:t>Circulation</a:t>
            </a:r>
          </a:p>
        </c:rich>
      </c:tx>
      <c:layout>
        <c:manualLayout>
          <c:xMode val="edge"/>
          <c:yMode val="edge"/>
          <c:x val="0.47051992321105196"/>
          <c:y val="1.2850869204460364E-2"/>
        </c:manualLayout>
      </c:layout>
      <c:overlay val="0"/>
    </c:title>
    <c:autoTitleDeleted val="0"/>
    <c:pivotFmts>
      <c:pivotFmt>
        <c:idx val="0"/>
      </c:pivotFmt>
      <c:pivotFmt>
        <c:idx val="1"/>
      </c:pivotFmt>
      <c:pivotFmt>
        <c:idx val="2"/>
      </c:pivotFmt>
      <c:pivotFmt>
        <c:idx val="3"/>
      </c:pivotFmt>
      <c:pivotFmt>
        <c:idx val="4"/>
      </c:pivotFmt>
      <c:pivotFmt>
        <c:idx val="5"/>
      </c:pivotFmt>
      <c:pivotFmt>
        <c:idx val="6"/>
      </c:pivotFmt>
      <c:pivotFmt>
        <c:idx val="7"/>
      </c:pivotFmt>
      <c:pivotFmt>
        <c:idx val="8"/>
      </c:pivotFmt>
      <c:pivotFmt>
        <c:idx val="9"/>
      </c:pivotFmt>
      <c:pivotFmt>
        <c:idx val="10"/>
      </c:pivotFmt>
      <c:pivotFmt>
        <c:idx val="11"/>
      </c:pivotFmt>
      <c:pivotFmt>
        <c:idx val="12"/>
      </c:pivotFmt>
      <c:pivotFmt>
        <c:idx val="13"/>
      </c:pivotFmt>
      <c:pivotFmt>
        <c:idx val="14"/>
      </c:pivotFmt>
      <c:pivotFmt>
        <c:idx val="15"/>
      </c:pivotFmt>
      <c:pivotFmt>
        <c:idx val="16"/>
      </c:pivotFmt>
      <c:pivotFmt>
        <c:idx val="17"/>
      </c:pivotFmt>
      <c:pivotFmt>
        <c:idx val="18"/>
      </c:pivotFmt>
      <c:pivotFmt>
        <c:idx val="19"/>
      </c:pivotFmt>
      <c:pivotFmt>
        <c:idx val="20"/>
      </c:pivotFmt>
      <c:pivotFmt>
        <c:idx val="21"/>
      </c:pivotFmt>
      <c:pivotFmt>
        <c:idx val="22"/>
      </c:pivotFmt>
      <c:pivotFmt>
        <c:idx val="23"/>
      </c:pivotFmt>
      <c:pivotFmt>
        <c:idx val="24"/>
      </c:pivotFmt>
      <c:pivotFmt>
        <c:idx val="25"/>
      </c:pivotFmt>
      <c:pivotFmt>
        <c:idx val="26"/>
      </c:pivotFmt>
      <c:pivotFmt>
        <c:idx val="27"/>
      </c:pivotFmt>
      <c:pivotFmt>
        <c:idx val="28"/>
      </c:pivotFmt>
      <c:pivotFmt>
        <c:idx val="29"/>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0"/>
      </c:pivotFmt>
      <c:pivotFmt>
        <c:idx val="31"/>
      </c:pivotFmt>
      <c:pivotFmt>
        <c:idx val="32"/>
      </c:pivotFmt>
      <c:pivotFmt>
        <c:idx val="33"/>
      </c:pivotFmt>
      <c:pivotFmt>
        <c:idx val="34"/>
      </c:pivotFmt>
      <c:pivotFmt>
        <c:idx val="35"/>
      </c:pivotFmt>
      <c:pivotFmt>
        <c:idx val="36"/>
      </c:pivotFmt>
      <c:pivotFmt>
        <c:idx val="37"/>
      </c:pivotFmt>
      <c:pivotFmt>
        <c:idx val="38"/>
      </c:pivotFmt>
      <c:pivotFmt>
        <c:idx val="39"/>
      </c:pivotFmt>
      <c:pivotFmt>
        <c:idx val="40"/>
      </c:pivotFmt>
      <c:pivotFmt>
        <c:idx val="41"/>
      </c:pivotFmt>
      <c:pivotFmt>
        <c:idx val="42"/>
      </c:pivotFmt>
      <c:pivotFmt>
        <c:idx val="43"/>
      </c:pivotFmt>
      <c:pivotFmt>
        <c:idx val="44"/>
      </c:pivotFmt>
      <c:pivotFmt>
        <c:idx val="45"/>
      </c:pivotFmt>
      <c:pivotFmt>
        <c:idx val="4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4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48"/>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49"/>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0"/>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1"/>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2"/>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3"/>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4"/>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5"/>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6"/>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7"/>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8"/>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59"/>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0"/>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1"/>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2"/>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3"/>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4"/>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5"/>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8"/>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69"/>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0"/>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1"/>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2"/>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3"/>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4"/>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5"/>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8"/>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79"/>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0"/>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1"/>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2"/>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3"/>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4"/>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5"/>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88"/>
        <c:spPr>
          <a:ln w="12700">
            <a:solidFill>
              <a:schemeClr val="tx1"/>
            </a:solidFill>
          </a:ln>
        </c:spPr>
        <c:marker>
          <c:symbol val="none"/>
        </c:marker>
      </c:pivotFmt>
      <c:pivotFmt>
        <c:idx val="89"/>
        <c:spPr>
          <a:ln w="12700">
            <a:solidFill>
              <a:schemeClr val="tx1"/>
            </a:solidFill>
          </a:ln>
        </c:spPr>
        <c:marker>
          <c:symbol val="none"/>
        </c:marker>
      </c:pivotFmt>
      <c:pivotFmt>
        <c:idx val="90"/>
      </c:pivotFmt>
      <c:pivotFmt>
        <c:idx val="91"/>
      </c:pivotFmt>
      <c:pivotFmt>
        <c:idx val="92"/>
      </c:pivotFmt>
      <c:pivotFmt>
        <c:idx val="93"/>
      </c:pivotFmt>
      <c:pivotFmt>
        <c:idx val="94"/>
      </c:pivotFmt>
      <c:pivotFmt>
        <c:idx val="95"/>
      </c:pivotFmt>
      <c:pivotFmt>
        <c:idx val="96"/>
      </c:pivotFmt>
      <c:pivotFmt>
        <c:idx val="97"/>
      </c:pivotFmt>
      <c:pivotFmt>
        <c:idx val="98"/>
      </c:pivotFmt>
      <c:pivotFmt>
        <c:idx val="99"/>
      </c:pivotFmt>
      <c:pivotFmt>
        <c:idx val="100"/>
      </c:pivotFmt>
      <c:pivotFmt>
        <c:idx val="101"/>
      </c:pivotFmt>
      <c:pivotFmt>
        <c:idx val="102"/>
      </c:pivotFmt>
      <c:pivotFmt>
        <c:idx val="103"/>
      </c:pivotFmt>
      <c:pivotFmt>
        <c:idx val="104"/>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05"/>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0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0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08"/>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09"/>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0"/>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1"/>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2"/>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3"/>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4"/>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5"/>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6"/>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7"/>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8"/>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19"/>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20"/>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21"/>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22"/>
        <c:marker>
          <c:symbol val="none"/>
        </c:marker>
        <c:dLbl>
          <c:idx val="0"/>
          <c:spPr>
            <a:noFill/>
            <a:ln>
              <a:noFill/>
            </a:ln>
            <a:effectLst/>
          </c:spPr>
          <c:txPr>
            <a:bodyPr wrap="square" lIns="38100" tIns="19050" rIns="38100" bIns="19050" anchor="ctr">
              <a:spAutoFit/>
            </a:bodyPr>
            <a:lstStyle/>
            <a:p>
              <a:pPr>
                <a:defRPr/>
              </a:pPr>
              <a:endParaRPr lang="en-US"/>
            </a:p>
          </c:txPr>
          <c:showLegendKey val="1"/>
          <c:showVal val="1"/>
          <c:showCatName val="1"/>
          <c:showSerName val="1"/>
          <c:showPercent val="1"/>
          <c:showBubbleSize val="1"/>
          <c:extLst>
            <c:ext xmlns:c15="http://schemas.microsoft.com/office/drawing/2012/chart" uri="{CE6537A1-D6FC-4f65-9D91-7224C49458BB}"/>
          </c:extLst>
        </c:dLbl>
      </c:pivotFmt>
      <c:pivotFmt>
        <c:idx val="123"/>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4"/>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5"/>
        <c:spPr>
          <a:ln w="12700">
            <a:solidFill>
              <a:schemeClr val="tx1"/>
            </a:solidFill>
          </a:ln>
        </c:spPr>
        <c:marker>
          <c:symbol val="none"/>
        </c:marker>
        <c:dLbl>
          <c:idx val="0"/>
          <c:delete val="1"/>
          <c:extLst>
            <c:ext xmlns:c15="http://schemas.microsoft.com/office/drawing/2012/chart" uri="{CE6537A1-D6FC-4f65-9D91-7224C49458BB}"/>
          </c:extLst>
        </c:dLbl>
      </c:pivotFmt>
      <c:pivotFmt>
        <c:idx val="126"/>
      </c:pivotFmt>
      <c:pivotFmt>
        <c:idx val="127"/>
      </c:pivotFmt>
      <c:pivotFmt>
        <c:idx val="128"/>
      </c:pivotFmt>
      <c:pivotFmt>
        <c:idx val="129"/>
      </c:pivotFmt>
      <c:pivotFmt>
        <c:idx val="130"/>
      </c:pivotFmt>
      <c:pivotFmt>
        <c:idx val="131"/>
      </c:pivotFmt>
      <c:pivotFmt>
        <c:idx val="132"/>
      </c:pivotFmt>
      <c:pivotFmt>
        <c:idx val="133"/>
      </c:pivotFmt>
      <c:pivotFmt>
        <c:idx val="134"/>
      </c:pivotFmt>
      <c:pivotFmt>
        <c:idx val="135"/>
      </c:pivotFmt>
      <c:pivotFmt>
        <c:idx val="136"/>
      </c:pivotFmt>
      <c:pivotFmt>
        <c:idx val="137"/>
      </c:pivotFmt>
      <c:pivotFmt>
        <c:idx val="138"/>
      </c:pivotFmt>
      <c:pivotFmt>
        <c:idx val="139"/>
      </c:pivotFmt>
      <c:pivotFmt>
        <c:idx val="140"/>
        <c:marker>
          <c:symbol val="none"/>
        </c:marker>
        <c:dLbl>
          <c:idx val="0"/>
          <c:delete val="1"/>
          <c:extLst>
            <c:ext xmlns:c15="http://schemas.microsoft.com/office/drawing/2012/chart" uri="{CE6537A1-D6FC-4f65-9D91-7224C49458BB}"/>
          </c:extLst>
        </c:dLbl>
      </c:pivotFmt>
      <c:pivotFmt>
        <c:idx val="141"/>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2"/>
        <c:spPr>
          <a:ln w="12700">
            <a:solidFill>
              <a:sysClr val="windowText" lastClr="000000"/>
            </a:solidFill>
          </a:ln>
        </c:spPr>
        <c:marker>
          <c:symbol val="none"/>
        </c:marker>
        <c:dLbl>
          <c:idx val="0"/>
          <c:delete val="1"/>
          <c:extLst>
            <c:ext xmlns:c15="http://schemas.microsoft.com/office/drawing/2012/chart" uri="{CE6537A1-D6FC-4f65-9D91-7224C49458BB}"/>
          </c:extLst>
        </c:dLbl>
      </c:pivotFmt>
      <c:pivotFmt>
        <c:idx val="143"/>
        <c:dLbl>
          <c:idx val="0"/>
          <c:delete val="1"/>
          <c:extLst>
            <c:ext xmlns:c15="http://schemas.microsoft.com/office/drawing/2012/chart" uri="{CE6537A1-D6FC-4f65-9D91-7224C49458BB}"/>
          </c:extLst>
        </c:dLbl>
      </c:pivotFmt>
      <c:pivotFmt>
        <c:idx val="144"/>
        <c:dLbl>
          <c:idx val="0"/>
          <c:delete val="1"/>
          <c:extLst>
            <c:ext xmlns:c15="http://schemas.microsoft.com/office/drawing/2012/chart" uri="{CE6537A1-D6FC-4f65-9D91-7224C49458BB}"/>
          </c:extLst>
        </c:dLbl>
      </c:pivotFmt>
      <c:pivotFmt>
        <c:idx val="145"/>
        <c:dLbl>
          <c:idx val="0"/>
          <c:delete val="1"/>
          <c:extLst>
            <c:ext xmlns:c15="http://schemas.microsoft.com/office/drawing/2012/chart" uri="{CE6537A1-D6FC-4f65-9D91-7224C49458BB}"/>
          </c:extLst>
        </c:dLbl>
      </c:pivotFmt>
      <c:pivotFmt>
        <c:idx val="146"/>
      </c:pivotFmt>
      <c:pivotFmt>
        <c:idx val="147"/>
      </c:pivotFmt>
      <c:pivotFmt>
        <c:idx val="148"/>
      </c:pivotFmt>
      <c:pivotFmt>
        <c:idx val="149"/>
      </c:pivotFmt>
      <c:pivotFmt>
        <c:idx val="150"/>
      </c:pivotFmt>
      <c:pivotFmt>
        <c:idx val="151"/>
      </c:pivotFmt>
      <c:pivotFmt>
        <c:idx val="152"/>
      </c:pivotFmt>
      <c:pivotFmt>
        <c:idx val="153"/>
      </c:pivotFmt>
      <c:pivotFmt>
        <c:idx val="154"/>
      </c:pivotFmt>
      <c:pivotFmt>
        <c:idx val="155"/>
      </c:pivotFmt>
      <c:pivotFmt>
        <c:idx val="156"/>
      </c:pivotFmt>
      <c:pivotFmt>
        <c:idx val="157"/>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8"/>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9.1158715722048422E-2"/>
          <c:y val="4.3539292882507331E-2"/>
          <c:w val="0.88350633274044532"/>
          <c:h val="0.73325582831557823"/>
        </c:manualLayout>
      </c:layout>
      <c:barChart>
        <c:barDir val="col"/>
        <c:grouping val="clustered"/>
        <c:varyColors val="0"/>
        <c:ser>
          <c:idx val="0"/>
          <c:order val="0"/>
          <c:tx>
            <c:strRef>
              <c:f>'Traditional (In-building)'!$B$1:$B$3</c:f>
              <c:strCache>
                <c:ptCount val="1"/>
                <c:pt idx="0">
                  <c:v>2025</c:v>
                </c:pt>
              </c:strCache>
            </c:strRef>
          </c:tx>
          <c:spPr>
            <a:solidFill>
              <a:srgbClr val="7A003C"/>
            </a:solidFill>
            <a:ln w="12700">
              <a:solidFill>
                <a:schemeClr val="tx1"/>
              </a:solidFill>
            </a:ln>
          </c:spPr>
          <c:invertIfNegative val="0"/>
          <c:dLbls>
            <c:dLbl>
              <c:idx val="0"/>
              <c:layout>
                <c:manualLayout>
                  <c:x val="8.9830180288110843E-3"/>
                  <c:y val="-1.606358650557545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D34-480B-880D-7D3B19F312B6}"/>
                </c:ext>
              </c:extLst>
            </c:dLbl>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'Traditional (In-building)'!$A$4:$A$18</c:f>
              <c:strCache>
                <c:ptCount val="14"/>
                <c:pt idx="0">
                  <c:v>Atkinson</c:v>
                </c:pt>
                <c:pt idx="1">
                  <c:v>Bay View</c:v>
                </c:pt>
                <c:pt idx="2">
                  <c:v>Capitol</c:v>
                </c:pt>
                <c:pt idx="3">
                  <c:v>Center</c:v>
                </c:pt>
                <c:pt idx="4">
                  <c:v>Central</c:v>
                </c:pt>
                <c:pt idx="5">
                  <c:v>East</c:v>
                </c:pt>
                <c:pt idx="6">
                  <c:v>EOS</c:v>
                </c:pt>
                <c:pt idx="7">
                  <c:v>Good Hope</c:v>
                </c:pt>
                <c:pt idx="8">
                  <c:v>Mitchell</c:v>
                </c:pt>
                <c:pt idx="9">
                  <c:v>MLK</c:v>
                </c:pt>
                <c:pt idx="10">
                  <c:v>Tippecanoe</c:v>
                </c:pt>
                <c:pt idx="11">
                  <c:v>Villard</c:v>
                </c:pt>
                <c:pt idx="12">
                  <c:v>Washington</c:v>
                </c:pt>
                <c:pt idx="13">
                  <c:v>Zablocki</c:v>
                </c:pt>
              </c:strCache>
            </c:strRef>
          </c:cat>
          <c:val>
            <c:numRef>
              <c:f>'Traditional (In-building)'!$B$4:$B$18</c:f>
              <c:numCache>
                <c:formatCode>#,##0</c:formatCode>
                <c:ptCount val="14"/>
                <c:pt idx="0">
                  <c:v>15115</c:v>
                </c:pt>
                <c:pt idx="1">
                  <c:v>129376</c:v>
                </c:pt>
                <c:pt idx="2">
                  <c:v>26320</c:v>
                </c:pt>
                <c:pt idx="3">
                  <c:v>9989</c:v>
                </c:pt>
                <c:pt idx="4">
                  <c:v>270028</c:v>
                </c:pt>
                <c:pt idx="5">
                  <c:v>176173</c:v>
                </c:pt>
                <c:pt idx="6">
                  <c:v>45909</c:v>
                </c:pt>
                <c:pt idx="7">
                  <c:v>57627</c:v>
                </c:pt>
                <c:pt idx="8">
                  <c:v>51547</c:v>
                </c:pt>
                <c:pt idx="9">
                  <c:v>12395</c:v>
                </c:pt>
                <c:pt idx="10">
                  <c:v>126854</c:v>
                </c:pt>
                <c:pt idx="11">
                  <c:v>13524</c:v>
                </c:pt>
                <c:pt idx="12">
                  <c:v>49808</c:v>
                </c:pt>
                <c:pt idx="13">
                  <c:v>79843</c:v>
                </c:pt>
              </c:numCache>
            </c:numRef>
          </c:val>
          <c:extLst>
            <c:ext xmlns:c16="http://schemas.microsoft.com/office/drawing/2014/chart" uri="{C3380CC4-5D6E-409C-BE32-E72D297353CC}">
              <c16:uniqueId val="{00000000-ED34-480B-880D-7D3B19F312B6}"/>
            </c:ext>
          </c:extLst>
        </c:ser>
        <c:dLbls>
          <c:dLblPos val="outEnd"/>
          <c:showLegendKey val="0"/>
          <c:showVal val="1"/>
          <c:showCatName val="0"/>
          <c:showSerName val="0"/>
          <c:showPercent val="0"/>
          <c:showBubbleSize val="0"/>
        </c:dLbls>
        <c:gapWidth val="100"/>
        <c:overlap val="-27"/>
        <c:axId val="223368320"/>
        <c:axId val="223369856"/>
      </c:barChart>
      <c:catAx>
        <c:axId val="223368320"/>
        <c:scaling>
          <c:orientation val="minMax"/>
        </c:scaling>
        <c:delete val="0"/>
        <c:axPos val="b"/>
        <c:numFmt formatCode="General" sourceLinked="0"/>
        <c:majorTickMark val="none"/>
        <c:minorTickMark val="out"/>
        <c:tickLblPos val="nextTo"/>
        <c:spPr>
          <a:ln w="12700">
            <a:solidFill>
              <a:schemeClr val="tx1"/>
            </a:solidFill>
          </a:ln>
        </c:spPr>
        <c:txPr>
          <a:bodyPr rot="-2700000"/>
          <a:lstStyle/>
          <a:p>
            <a:pPr>
              <a:defRPr/>
            </a:pPr>
            <a:endParaRPr lang="en-US"/>
          </a:p>
        </c:txPr>
        <c:crossAx val="223369856"/>
        <c:crosses val="autoZero"/>
        <c:auto val="1"/>
        <c:lblAlgn val="ctr"/>
        <c:lblOffset val="100"/>
        <c:noMultiLvlLbl val="0"/>
      </c:catAx>
      <c:valAx>
        <c:axId val="223369856"/>
        <c:scaling>
          <c:orientation val="minMax"/>
        </c:scaling>
        <c:delete val="0"/>
        <c:axPos val="l"/>
        <c:numFmt formatCode="#,##0" sourceLinked="1"/>
        <c:majorTickMark val="none"/>
        <c:minorTickMark val="none"/>
        <c:tickLblPos val="nextTo"/>
        <c:spPr>
          <a:ln w="12700">
            <a:solidFill>
              <a:schemeClr val="tx1"/>
            </a:solidFill>
          </a:ln>
        </c:spPr>
        <c:crossAx val="223368320"/>
        <c:crosses val="autoZero"/>
        <c:crossBetween val="between"/>
      </c:valAx>
    </c:plotArea>
    <c:plotVisOnly val="1"/>
    <c:dispBlanksAs val="gap"/>
    <c:showDLblsOverMax val="0"/>
  </c:chart>
  <c:txPr>
    <a:bodyPr/>
    <a:lstStyle/>
    <a:p>
      <a:pPr>
        <a:defRPr b="1"/>
      </a:pPr>
      <a:endParaRPr lang="en-US"/>
    </a:p>
  </c:txPr>
  <c:externalData r:id="rId1">
    <c:autoUpdate val="0"/>
  </c:externalData>
  <c:extLst>
    <c:ext xmlns:c14="http://schemas.microsoft.com/office/drawing/2007/8/2/chart" uri="{781A3756-C4B2-4CAC-9D66-4F8BD8637D16}">
      <c14:pivotOptions>
        <c14:dropZoneFilter val="1"/>
        <c14:dropZoneCategories val="1"/>
        <c14:dropZoneData val="1"/>
      </c14:pivotOptions>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sz="1800" dirty="0"/>
              <a:t>Public</a:t>
            </a:r>
            <a:r>
              <a:rPr lang="en-US" sz="1800" baseline="0" dirty="0"/>
              <a:t> Computer Usage</a:t>
            </a:r>
            <a:endParaRPr lang="en-US" sz="1800" dirty="0"/>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ivotFmts>
      <c:pivotFmt>
        <c:idx val="0"/>
        <c:spPr>
          <a:solidFill>
            <a:schemeClr val="accent1"/>
          </a:solidFill>
          <a:ln w="12700">
            <a:solidFill>
              <a:schemeClr val="tx1"/>
            </a:solidFill>
          </a:ln>
          <a:effectLst/>
        </c:spPr>
        <c:marker>
          <c:symbol val="none"/>
        </c:marker>
      </c:pivotFmt>
      <c:pivotFmt>
        <c:idx val="1"/>
        <c:spPr>
          <a:solidFill>
            <a:schemeClr val="accent1"/>
          </a:solidFill>
          <a:ln w="1270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12700">
            <a:solidFill>
              <a:schemeClr val="tx1"/>
            </a:solidFill>
          </a:ln>
          <a:effectLst/>
        </c:spPr>
      </c:pivotFmt>
      <c:pivotFmt>
        <c:idx val="3"/>
        <c:spPr>
          <a:solidFill>
            <a:schemeClr val="accent1"/>
          </a:solidFill>
          <a:ln w="12700">
            <a:solidFill>
              <a:schemeClr val="tx1"/>
            </a:solidFill>
          </a:ln>
          <a:effectLst/>
        </c:spPr>
      </c:pivotFmt>
      <c:pivotFmt>
        <c:idx val="4"/>
        <c:spPr>
          <a:solidFill>
            <a:schemeClr val="accent1"/>
          </a:solidFill>
          <a:ln w="12700">
            <a:solidFill>
              <a:schemeClr val="tx1"/>
            </a:solidFill>
          </a:ln>
          <a:effectLst/>
        </c:spPr>
      </c:pivotFmt>
      <c:pivotFmt>
        <c:idx val="5"/>
        <c:spPr>
          <a:solidFill>
            <a:schemeClr val="accent1"/>
          </a:solidFill>
          <a:ln w="12700">
            <a:solidFill>
              <a:schemeClr val="tx1"/>
            </a:solidFill>
          </a:ln>
          <a:effectLst/>
        </c:spPr>
      </c:pivotFmt>
      <c:pivotFmt>
        <c:idx val="6"/>
        <c:spPr>
          <a:solidFill>
            <a:schemeClr val="accent1"/>
          </a:solidFill>
          <a:ln w="12700">
            <a:solidFill>
              <a:schemeClr val="tx1"/>
            </a:solidFill>
          </a:ln>
          <a:effectLst/>
        </c:spPr>
      </c:pivotFmt>
      <c:pivotFmt>
        <c:idx val="7"/>
        <c:spPr>
          <a:solidFill>
            <a:schemeClr val="accent1"/>
          </a:solidFill>
          <a:ln w="12700">
            <a:solidFill>
              <a:schemeClr val="tx1"/>
            </a:solidFill>
          </a:ln>
          <a:effectLst/>
        </c:spPr>
      </c:pivotFmt>
      <c:pivotFmt>
        <c:idx val="8"/>
        <c:spPr>
          <a:solidFill>
            <a:schemeClr val="accent1"/>
          </a:solidFill>
          <a:ln w="12700">
            <a:solidFill>
              <a:schemeClr val="tx1"/>
            </a:solidFill>
          </a:ln>
          <a:effectLst/>
        </c:spPr>
      </c:pivotFmt>
      <c:pivotFmt>
        <c:idx val="9"/>
        <c:spPr>
          <a:solidFill>
            <a:schemeClr val="accent1"/>
          </a:solidFill>
          <a:ln w="12700">
            <a:solidFill>
              <a:schemeClr val="tx1"/>
            </a:solidFill>
          </a:ln>
          <a:effectLst/>
        </c:spPr>
      </c:pivotFmt>
      <c:pivotFmt>
        <c:idx val="10"/>
        <c:spPr>
          <a:solidFill>
            <a:schemeClr val="accent1"/>
          </a:solidFill>
          <a:ln w="12700">
            <a:solidFill>
              <a:schemeClr val="tx1"/>
            </a:solidFill>
          </a:ln>
          <a:effectLst/>
        </c:spPr>
      </c:pivotFmt>
      <c:pivotFmt>
        <c:idx val="11"/>
        <c:spPr>
          <a:solidFill>
            <a:schemeClr val="accent1"/>
          </a:solidFill>
          <a:ln w="12700">
            <a:solidFill>
              <a:schemeClr val="tx1"/>
            </a:solidFill>
          </a:ln>
          <a:effectLst/>
        </c:spPr>
      </c:pivotFmt>
      <c:pivotFmt>
        <c:idx val="12"/>
        <c:spPr>
          <a:solidFill>
            <a:schemeClr val="accent1"/>
          </a:solidFill>
          <a:ln w="12700">
            <a:solidFill>
              <a:schemeClr val="tx1"/>
            </a:solidFill>
          </a:ln>
          <a:effectLst/>
        </c:spPr>
      </c:pivotFmt>
      <c:pivotFmt>
        <c:idx val="13"/>
        <c:spPr>
          <a:solidFill>
            <a:schemeClr val="accent1"/>
          </a:solidFill>
          <a:ln w="12700">
            <a:solidFill>
              <a:schemeClr val="tx1"/>
            </a:solidFill>
          </a:ln>
          <a:effectLst/>
        </c:spPr>
      </c:pivotFmt>
      <c:pivotFmt>
        <c:idx val="14"/>
        <c:spPr>
          <a:solidFill>
            <a:schemeClr val="accent1"/>
          </a:solidFill>
          <a:ln w="12700">
            <a:solidFill>
              <a:schemeClr val="tx1"/>
            </a:solidFill>
          </a:ln>
          <a:effectLst/>
        </c:spPr>
      </c:pivotFmt>
      <c:pivotFmt>
        <c:idx val="15"/>
      </c:pivotFmt>
      <c:pivotFmt>
        <c:idx val="16"/>
      </c:pivotFmt>
      <c:pivotFmt>
        <c:idx val="17"/>
      </c:pivotFmt>
      <c:pivotFmt>
        <c:idx val="18"/>
      </c:pivotFmt>
      <c:pivotFmt>
        <c:idx val="19"/>
      </c:pivotFmt>
      <c:pivotFmt>
        <c:idx val="20"/>
      </c:pivotFmt>
      <c:pivotFmt>
        <c:idx val="21"/>
      </c:pivotFmt>
      <c:pivotFmt>
        <c:idx val="22"/>
      </c:pivotFmt>
      <c:pivotFmt>
        <c:idx val="23"/>
      </c:pivotFmt>
      <c:pivotFmt>
        <c:idx val="24"/>
      </c:pivotFmt>
      <c:pivotFmt>
        <c:idx val="25"/>
      </c:pivotFmt>
      <c:pivotFmt>
        <c:idx val="26"/>
      </c:pivotFmt>
      <c:pivotFmt>
        <c:idx val="27"/>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32"/>
        <c:spPr>
          <a:solidFill>
            <a:schemeClr val="accent1"/>
          </a:solidFill>
          <a:ln>
            <a:solidFill>
              <a:schemeClr val="tx1"/>
            </a:solidFill>
          </a:ln>
          <a:effectLst/>
        </c:spPr>
        <c:marker>
          <c:symbol val="none"/>
        </c:marker>
      </c:pivotFmt>
      <c:pivotFmt>
        <c:idx val="33"/>
      </c:pivotFmt>
      <c:pivotFmt>
        <c:idx val="34"/>
      </c:pivotFmt>
      <c:pivotFmt>
        <c:idx val="35"/>
      </c:pivotFmt>
      <c:pivotFmt>
        <c:idx val="36"/>
      </c:pivotFmt>
      <c:pivotFmt>
        <c:idx val="37"/>
      </c:pivotFmt>
      <c:pivotFmt>
        <c:idx val="38"/>
      </c:pivotFmt>
      <c:pivotFmt>
        <c:idx val="39"/>
      </c:pivotFmt>
      <c:pivotFmt>
        <c:idx val="40"/>
      </c:pivotFmt>
      <c:pivotFmt>
        <c:idx val="41"/>
      </c:pivotFmt>
      <c:pivotFmt>
        <c:idx val="42"/>
      </c:pivotFmt>
      <c:pivotFmt>
        <c:idx val="43"/>
      </c:pivotFmt>
      <c:pivotFmt>
        <c:idx val="44"/>
      </c:pivotFmt>
      <c:pivotFmt>
        <c:idx val="45"/>
      </c:pivotFmt>
      <c:pivotFmt>
        <c:idx val="46"/>
      </c:pivotFmt>
      <c:pivotFmt>
        <c:idx val="47"/>
      </c:pivotFmt>
      <c:pivotFmt>
        <c:idx val="48"/>
      </c:pivotFmt>
      <c:pivotFmt>
        <c:idx val="49"/>
      </c:pivotFmt>
      <c:pivotFmt>
        <c:idx val="50"/>
      </c:pivotFmt>
      <c:pivotFmt>
        <c:idx val="51"/>
      </c:pivotFmt>
      <c:pivotFmt>
        <c:idx val="52"/>
      </c:pivotFmt>
      <c:pivotFmt>
        <c:idx val="53"/>
      </c:pivotFmt>
      <c:pivotFmt>
        <c:idx val="54"/>
      </c:pivotFmt>
      <c:pivotFmt>
        <c:idx val="55"/>
      </c:pivotFmt>
      <c:pivotFmt>
        <c:idx val="56"/>
      </c:pivotFmt>
      <c:pivotFmt>
        <c:idx val="57"/>
      </c:pivotFmt>
      <c:pivotFmt>
        <c:idx val="58"/>
      </c:pivotFmt>
      <c:pivotFmt>
        <c:idx val="59"/>
      </c:pivotFmt>
      <c:pivotFmt>
        <c:idx val="60"/>
      </c:pivotFmt>
      <c:pivotFmt>
        <c:idx val="61"/>
      </c:pivotFmt>
      <c:pivotFmt>
        <c:idx val="62"/>
      </c:pivotFmt>
      <c:pivotFmt>
        <c:idx val="63"/>
      </c:pivotFmt>
      <c:pivotFmt>
        <c:idx val="64"/>
      </c:pivotFmt>
      <c:pivotFmt>
        <c:idx val="65"/>
      </c:pivotFmt>
      <c:pivotFmt>
        <c:idx val="66"/>
      </c:pivotFmt>
      <c:pivotFmt>
        <c:idx val="67"/>
      </c:pivotFmt>
      <c:pivotFmt>
        <c:idx val="68"/>
      </c:pivotFmt>
      <c:pivotFmt>
        <c:idx val="69"/>
      </c:pivotFmt>
      <c:pivotFmt>
        <c:idx val="70"/>
      </c:pivotFmt>
      <c:pivotFmt>
        <c:idx val="71"/>
      </c:pivotFmt>
      <c:pivotFmt>
        <c:idx val="72"/>
      </c:pivotFmt>
      <c:pivotFmt>
        <c:idx val="73"/>
      </c:pivotFmt>
      <c:pivotFmt>
        <c:idx val="74"/>
      </c:pivotFmt>
      <c:pivotFmt>
        <c:idx val="75"/>
      </c:pivotFmt>
      <c:pivotFmt>
        <c:idx val="76"/>
      </c:pivotFmt>
      <c:pivotFmt>
        <c:idx val="77"/>
      </c:pivotFmt>
      <c:pivotFmt>
        <c:idx val="78"/>
      </c:pivotFmt>
      <c:pivotFmt>
        <c:idx val="79"/>
      </c:pivotFmt>
      <c:pivotFmt>
        <c:idx val="80"/>
      </c:pivotFmt>
      <c:pivotFmt>
        <c:idx val="81"/>
      </c:pivotFmt>
      <c:pivotFmt>
        <c:idx val="82"/>
      </c:pivotFmt>
      <c:pivotFmt>
        <c:idx val="83"/>
      </c:pivotFmt>
      <c:pivotFmt>
        <c:idx val="84"/>
      </c:pivotFmt>
      <c:pivotFmt>
        <c:idx val="8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pivotFmt>
      <c:pivotFmt>
        <c:idx val="89"/>
      </c:pivotFmt>
      <c:pivotFmt>
        <c:idx val="90"/>
      </c:pivotFmt>
      <c:pivotFmt>
        <c:idx val="91"/>
      </c:pivotFmt>
      <c:pivotFmt>
        <c:idx val="92"/>
      </c:pivotFmt>
      <c:pivotFmt>
        <c:idx val="93"/>
      </c:pivotFmt>
      <c:pivotFmt>
        <c:idx val="94"/>
      </c:pivotFmt>
      <c:pivotFmt>
        <c:idx val="95"/>
      </c:pivotFmt>
      <c:pivotFmt>
        <c:idx val="96"/>
      </c:pivotFmt>
      <c:pivotFmt>
        <c:idx val="97"/>
      </c:pivotFmt>
      <c:pivotFmt>
        <c:idx val="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4"/>
        <c:spPr>
          <a:solidFill>
            <a:schemeClr val="accent1"/>
          </a:solidFill>
          <a:ln w="1270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165"/>
        <c:dLbl>
          <c:idx val="0"/>
          <c:tx>
            <c:rich>
              <a:bodyPr/>
              <a:lstStyle/>
              <a:p>
                <a:fld id="{8A3278D3-C6A4-469C-86FB-E61012CFBDA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66"/>
        <c:dLbl>
          <c:idx val="0"/>
          <c:tx>
            <c:rich>
              <a:bodyPr/>
              <a:lstStyle/>
              <a:p>
                <a:fld id="{A6711CCD-7E67-4AEC-87C8-41ABA161AD8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67"/>
        <c:dLbl>
          <c:idx val="0"/>
          <c:tx>
            <c:rich>
              <a:bodyPr/>
              <a:lstStyle/>
              <a:p>
                <a:fld id="{BCDB027D-F544-407C-9370-107DA00BC65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68"/>
        <c:dLbl>
          <c:idx val="0"/>
          <c:tx>
            <c:rich>
              <a:bodyPr/>
              <a:lstStyle/>
              <a:p>
                <a:fld id="{56FC63C1-9B92-401A-B047-98B10B8D189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69"/>
        <c:dLbl>
          <c:idx val="0"/>
          <c:tx>
            <c:rich>
              <a:bodyPr/>
              <a:lstStyle/>
              <a:p>
                <a:fld id="{34AE878C-D85E-4E7C-B6CE-FC217886FEF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0"/>
        <c:dLbl>
          <c:idx val="0"/>
          <c:tx>
            <c:rich>
              <a:bodyPr/>
              <a:lstStyle/>
              <a:p>
                <a:fld id="{85B67CF9-C9A3-479A-9ECE-87A0B865F2D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1"/>
        <c:dLbl>
          <c:idx val="0"/>
          <c:tx>
            <c:rich>
              <a:bodyPr/>
              <a:lstStyle/>
              <a:p>
                <a:fld id="{834D4774-4FEE-4DD8-BAFD-5447A10AA14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2"/>
        <c:dLbl>
          <c:idx val="0"/>
          <c:tx>
            <c:rich>
              <a:bodyPr/>
              <a:lstStyle/>
              <a:p>
                <a:fld id="{3C36B918-2CCB-4CDF-BE77-DF8047F794A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3"/>
        <c:dLbl>
          <c:idx val="0"/>
          <c:tx>
            <c:rich>
              <a:bodyPr/>
              <a:lstStyle/>
              <a:p>
                <a:fld id="{D7C8E006-766C-4A71-A4CF-C4D29ECF3D4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4"/>
        <c:dLbl>
          <c:idx val="0"/>
          <c:tx>
            <c:rich>
              <a:bodyPr/>
              <a:lstStyle/>
              <a:p>
                <a:fld id="{6E9F43B8-DB3A-4751-8357-08BC872C9F1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5"/>
        <c:dLbl>
          <c:idx val="0"/>
          <c:tx>
            <c:rich>
              <a:bodyPr/>
              <a:lstStyle/>
              <a:p>
                <a:fld id="{4FA3E5AA-B6C6-4C74-8022-BC3EA9D82F3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6"/>
        <c:dLbl>
          <c:idx val="0"/>
          <c:tx>
            <c:rich>
              <a:bodyPr/>
              <a:lstStyle/>
              <a:p>
                <a:fld id="{A3E1BD50-E0D8-4605-B2F1-E9188B0D230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7"/>
        <c:dLbl>
          <c:idx val="0"/>
          <c:tx>
            <c:rich>
              <a:bodyPr/>
              <a:lstStyle/>
              <a:p>
                <a:fld id="{9E795D4F-CC20-4257-BD37-1DFF21DADE7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78"/>
        <c:spPr>
          <a:solidFill>
            <a:schemeClr val="accent1"/>
          </a:solidFill>
          <a:ln w="12700">
            <a:solidFill>
              <a:schemeClr val="tx1"/>
            </a:solidFill>
          </a:ln>
          <a:effectLst/>
        </c:spPr>
      </c:pivotFmt>
      <c:pivotFmt>
        <c:idx val="179"/>
        <c:spPr>
          <a:solidFill>
            <a:schemeClr val="accent1"/>
          </a:solidFill>
          <a:ln w="12700">
            <a:solidFill>
              <a:schemeClr val="tx1"/>
            </a:solidFill>
          </a:ln>
          <a:effectLst/>
        </c:spPr>
      </c:pivotFmt>
      <c:pivotFmt>
        <c:idx val="180"/>
        <c:spPr>
          <a:solidFill>
            <a:schemeClr val="accent1"/>
          </a:solidFill>
          <a:ln w="12700">
            <a:solidFill>
              <a:schemeClr val="tx1"/>
            </a:solidFill>
          </a:ln>
          <a:effectLst/>
        </c:spPr>
      </c:pivotFmt>
      <c:pivotFmt>
        <c:idx val="181"/>
        <c:spPr>
          <a:solidFill>
            <a:schemeClr val="accent1"/>
          </a:solidFill>
          <a:ln w="12700">
            <a:solidFill>
              <a:schemeClr val="tx1"/>
            </a:solidFill>
          </a:ln>
          <a:effectLst/>
        </c:spPr>
      </c:pivotFmt>
      <c:pivotFmt>
        <c:idx val="182"/>
        <c:spPr>
          <a:solidFill>
            <a:schemeClr val="accent1"/>
          </a:solidFill>
          <a:ln w="12700">
            <a:solidFill>
              <a:schemeClr val="tx1"/>
            </a:solidFill>
          </a:ln>
          <a:effectLst/>
        </c:spPr>
      </c:pivotFmt>
      <c:pivotFmt>
        <c:idx val="183"/>
        <c:spPr>
          <a:solidFill>
            <a:schemeClr val="accent1"/>
          </a:solidFill>
          <a:ln w="12700">
            <a:solidFill>
              <a:schemeClr val="tx1"/>
            </a:solidFill>
          </a:ln>
          <a:effectLst/>
        </c:spPr>
      </c:pivotFmt>
      <c:pivotFmt>
        <c:idx val="184"/>
        <c:spPr>
          <a:solidFill>
            <a:schemeClr val="accent1"/>
          </a:solidFill>
          <a:ln w="12700">
            <a:solidFill>
              <a:schemeClr val="tx1"/>
            </a:solidFill>
          </a:ln>
          <a:effectLst/>
        </c:spPr>
      </c:pivotFmt>
      <c:pivotFmt>
        <c:idx val="185"/>
        <c:spPr>
          <a:solidFill>
            <a:schemeClr val="accent1"/>
          </a:solidFill>
          <a:ln w="12700">
            <a:solidFill>
              <a:schemeClr val="tx1"/>
            </a:solidFill>
          </a:ln>
          <a:effectLst/>
        </c:spPr>
      </c:pivotFmt>
      <c:pivotFmt>
        <c:idx val="186"/>
        <c:spPr>
          <a:solidFill>
            <a:schemeClr val="accent1"/>
          </a:solidFill>
          <a:ln w="12700">
            <a:solidFill>
              <a:schemeClr val="tx1"/>
            </a:solidFill>
          </a:ln>
          <a:effectLst/>
        </c:spPr>
      </c:pivotFmt>
      <c:pivotFmt>
        <c:idx val="187"/>
        <c:spPr>
          <a:solidFill>
            <a:schemeClr val="accent1"/>
          </a:solidFill>
          <a:ln w="12700">
            <a:solidFill>
              <a:schemeClr val="tx1"/>
            </a:solidFill>
          </a:ln>
          <a:effectLst/>
        </c:spPr>
      </c:pivotFmt>
      <c:pivotFmt>
        <c:idx val="188"/>
        <c:spPr>
          <a:solidFill>
            <a:schemeClr val="accent1"/>
          </a:solidFill>
          <a:ln w="12700">
            <a:solidFill>
              <a:schemeClr val="tx1"/>
            </a:solidFill>
          </a:ln>
          <a:effectLst/>
        </c:spPr>
      </c:pivotFmt>
      <c:pivotFmt>
        <c:idx val="189"/>
        <c:spPr>
          <a:solidFill>
            <a:schemeClr val="accent1"/>
          </a:solidFill>
          <a:ln w="12700">
            <a:solidFill>
              <a:schemeClr val="tx1"/>
            </a:solidFill>
          </a:ln>
          <a:effectLst/>
        </c:spPr>
      </c:pivotFmt>
      <c:pivotFmt>
        <c:idx val="190"/>
        <c:spPr>
          <a:solidFill>
            <a:schemeClr val="accent1"/>
          </a:solidFill>
          <a:ln w="12700">
            <a:solidFill>
              <a:schemeClr val="tx1"/>
            </a:solidFill>
          </a:ln>
          <a:effectLst/>
        </c:spPr>
      </c:pivotFmt>
      <c:pivotFmt>
        <c:idx val="191"/>
        <c:spPr>
          <a:solidFill>
            <a:schemeClr val="accent1"/>
          </a:solidFill>
          <a:ln w="12700">
            <a:solidFill>
              <a:schemeClr val="tx1"/>
            </a:solidFill>
          </a:ln>
          <a:effectLst/>
        </c:spPr>
        <c:marker>
          <c:symbol val="none"/>
        </c:marker>
      </c:pivotFmt>
      <c:pivotFmt>
        <c:idx val="192"/>
        <c:dLbl>
          <c:idx val="0"/>
          <c:tx>
            <c:rich>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fld id="{C4440B8F-29D9-4912-A53E-5F104B19FB7E}" type="CELLRANGE">
                  <a:rPr lang="en-US"/>
                  <a:pPr>
                    <a:defRPr sz="900" b="1" i="0" u="none" strike="noStrike" kern="1200" baseline="0">
                      <a:solidFill>
                        <a:sysClr val="windowText" lastClr="000000"/>
                      </a:solidFill>
                      <a:latin typeface="+mn-lt"/>
                      <a:ea typeface="+mn-ea"/>
                      <a:cs typeface="+mn-cs"/>
                    </a:defRPr>
                  </a:pPr>
                  <a:t>[CELLRANGE]</a:t>
                </a:fld>
                <a:endParaRPr lang="en-US"/>
              </a:p>
            </c:rich>
          </c:tx>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193"/>
        <c:dLbl>
          <c:idx val="0"/>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ext>
          </c:extLst>
        </c:dLbl>
      </c:pivotFmt>
      <c:pivotFmt>
        <c:idx val="194"/>
        <c:dLbl>
          <c:idx val="0"/>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ext>
          </c:extLst>
        </c:dLbl>
      </c:pivotFmt>
      <c:pivotFmt>
        <c:idx val="195"/>
        <c:dLbl>
          <c:idx val="0"/>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ext>
          </c:extLst>
        </c:dLbl>
      </c:pivotFmt>
      <c:pivotFmt>
        <c:idx val="196"/>
        <c:dLbl>
          <c:idx val="0"/>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ext>
          </c:extLst>
        </c:dLbl>
      </c:pivotFmt>
      <c:pivotFmt>
        <c:idx val="19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w="12700">
            <a:solidFill>
              <a:schemeClr val="tx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00"/>
        <c:spPr>
          <a:solidFill>
            <a:schemeClr val="accent2"/>
          </a:solidFill>
          <a:ln w="12700">
            <a:solidFill>
              <a:schemeClr val="tx1"/>
            </a:solidFill>
          </a:ln>
          <a:effectLst/>
        </c:spPr>
        <c:dLbl>
          <c:idx val="0"/>
          <c:layout>
            <c:manualLayout>
              <c:x val="9.4618568894145692E-3"/>
              <c:y val="-6.968641114982578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01"/>
        <c:spPr>
          <a:solidFill>
            <a:schemeClr val="accent2"/>
          </a:solidFill>
          <a:ln w="12700">
            <a:solidFill>
              <a:schemeClr val="tx1"/>
            </a:solidFill>
          </a:ln>
          <a:effectLst/>
        </c:spPr>
        <c:dLbl>
          <c:idx val="0"/>
          <c:layout>
            <c:manualLayout>
              <c:x val="1.4192785334121822E-2"/>
              <c:y val="-5.1103368176538912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02"/>
        <c:spPr>
          <a:solidFill>
            <a:schemeClr val="accent2"/>
          </a:solidFill>
          <a:ln w="12700">
            <a:solidFill>
              <a:schemeClr val="tx1"/>
            </a:solidFill>
          </a:ln>
          <a:effectLst/>
        </c:spPr>
        <c:dLbl>
          <c:idx val="0"/>
          <c:layout>
            <c:manualLayout>
              <c:x val="0"/>
              <c:y val="-4.1811846689895474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03"/>
        <c:spPr>
          <a:solidFill>
            <a:schemeClr val="accent2"/>
          </a:solidFill>
          <a:ln w="12700">
            <a:solidFill>
              <a:schemeClr val="tx1"/>
            </a:solidFill>
          </a:ln>
          <a:effectLst/>
        </c:spPr>
        <c:dLbl>
          <c:idx val="0"/>
          <c:layout>
            <c:manualLayout>
              <c:x val="-2.3654642223536371E-3"/>
              <c:y val="-3.7166085946573835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
      </c:pivotFmt>
      <c:pivotFmt>
        <c:idx val="204"/>
        <c:dLbl>
          <c:idx val="0"/>
          <c:tx>
            <c:rich>
              <a:bodyPr/>
              <a:lstStyle/>
              <a:p>
                <a:fld id="{710FA125-0B23-4FE5-89E4-00A84CD9511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05"/>
        <c:dLbl>
          <c:idx val="0"/>
          <c:tx>
            <c:rich>
              <a:bodyPr/>
              <a:lstStyle/>
              <a:p>
                <a:fld id="{E54950B3-6266-4888-BD38-A74E423C2C3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06"/>
        <c:dLbl>
          <c:idx val="0"/>
          <c:tx>
            <c:rich>
              <a:bodyPr/>
              <a:lstStyle/>
              <a:p>
                <a:fld id="{70EADEA3-9960-48CF-9DD0-61D64F23229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07"/>
        <c:dLbl>
          <c:idx val="0"/>
          <c:tx>
            <c:rich>
              <a:bodyPr/>
              <a:lstStyle/>
              <a:p>
                <a:fld id="{F3FE34E9-B026-4B03-8361-F9D62BC85F9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08"/>
        <c:dLbl>
          <c:idx val="0"/>
          <c:tx>
            <c:rich>
              <a:bodyPr/>
              <a:lstStyle/>
              <a:p>
                <a:fld id="{DAEF52E4-1B96-4D47-B5DE-E8894DD5535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09"/>
        <c:dLbl>
          <c:idx val="0"/>
          <c:tx>
            <c:rich>
              <a:bodyPr/>
              <a:lstStyle/>
              <a:p>
                <a:fld id="{14AD150E-FEDD-4E27-9604-2F31A4752D2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10"/>
        <c:dLbl>
          <c:idx val="0"/>
          <c:tx>
            <c:rich>
              <a:bodyPr/>
              <a:lstStyle/>
              <a:p>
                <a:fld id="{8EC40931-5704-4DCC-83E5-E06DAEE45B2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11"/>
        <c:dLbl>
          <c:idx val="0"/>
          <c:tx>
            <c:rich>
              <a:bodyPr/>
              <a:lstStyle/>
              <a:p>
                <a:fld id="{BFAF3F72-CD86-4151-BF89-41951C3C246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12"/>
        <c:dLbl>
          <c:idx val="0"/>
          <c:tx>
            <c:rich>
              <a:bodyPr/>
              <a:lstStyle/>
              <a:p>
                <a:fld id="{28181FB3-48F5-4751-9655-B81259D1927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pivotFmt>
      <c:pivotFmt>
        <c:idx val="213"/>
        <c:spPr>
          <a:solidFill>
            <a:schemeClr val="accent1"/>
          </a:solidFill>
          <a:ln>
            <a:noFill/>
          </a:ln>
          <a:effectLst/>
        </c:spPr>
        <c:marker>
          <c:symbol val="none"/>
        </c:marker>
      </c:pivotFmt>
    </c:pivotFmts>
    <c:plotArea>
      <c:layout/>
      <c:barChart>
        <c:barDir val="col"/>
        <c:grouping val="clustered"/>
        <c:varyColors val="0"/>
        <c:ser>
          <c:idx val="0"/>
          <c:order val="0"/>
          <c:tx>
            <c:v>2025</c:v>
          </c:tx>
          <c:spPr>
            <a:solidFill>
              <a:srgbClr val="7A003C"/>
            </a:solidFill>
            <a:ln w="12700">
              <a:solidFill>
                <a:schemeClr val="tx1"/>
              </a:solidFill>
            </a:ln>
            <a:effectLst/>
          </c:spPr>
          <c:invertIfNegative val="0"/>
          <c:dPt>
            <c:idx val="0"/>
            <c:invertIfNegative val="0"/>
            <c:bubble3D val="0"/>
            <c:extLst>
              <c:ext xmlns:c16="http://schemas.microsoft.com/office/drawing/2014/chart" uri="{C3380CC4-5D6E-409C-BE32-E72D297353CC}">
                <c16:uniqueId val="{00000000-EC1F-4BCE-A477-E258DDD4E5C6}"/>
              </c:ext>
            </c:extLst>
          </c:dPt>
          <c:dPt>
            <c:idx val="1"/>
            <c:invertIfNegative val="0"/>
            <c:bubble3D val="0"/>
            <c:extLst>
              <c:ext xmlns:c16="http://schemas.microsoft.com/office/drawing/2014/chart" uri="{C3380CC4-5D6E-409C-BE32-E72D297353CC}">
                <c16:uniqueId val="{00000001-EC1F-4BCE-A477-E258DDD4E5C6}"/>
              </c:ext>
            </c:extLst>
          </c:dPt>
          <c:dPt>
            <c:idx val="2"/>
            <c:invertIfNegative val="0"/>
            <c:bubble3D val="0"/>
            <c:extLst>
              <c:ext xmlns:c16="http://schemas.microsoft.com/office/drawing/2014/chart" uri="{C3380CC4-5D6E-409C-BE32-E72D297353CC}">
                <c16:uniqueId val="{00000002-EC1F-4BCE-A477-E258DDD4E5C6}"/>
              </c:ext>
            </c:extLst>
          </c:dPt>
          <c:dPt>
            <c:idx val="3"/>
            <c:invertIfNegative val="0"/>
            <c:bubble3D val="0"/>
            <c:extLst>
              <c:ext xmlns:c16="http://schemas.microsoft.com/office/drawing/2014/chart" uri="{C3380CC4-5D6E-409C-BE32-E72D297353CC}">
                <c16:uniqueId val="{00000003-EC1F-4BCE-A477-E258DDD4E5C6}"/>
              </c:ext>
            </c:extLst>
          </c:dPt>
          <c:dPt>
            <c:idx val="4"/>
            <c:invertIfNegative val="0"/>
            <c:bubble3D val="0"/>
            <c:extLst>
              <c:ext xmlns:c16="http://schemas.microsoft.com/office/drawing/2014/chart" uri="{C3380CC4-5D6E-409C-BE32-E72D297353CC}">
                <c16:uniqueId val="{00000004-EC1F-4BCE-A477-E258DDD4E5C6}"/>
              </c:ext>
            </c:extLst>
          </c:dPt>
          <c:dPt>
            <c:idx val="5"/>
            <c:invertIfNegative val="0"/>
            <c:bubble3D val="0"/>
            <c:extLst>
              <c:ext xmlns:c16="http://schemas.microsoft.com/office/drawing/2014/chart" uri="{C3380CC4-5D6E-409C-BE32-E72D297353CC}">
                <c16:uniqueId val="{00000005-EC1F-4BCE-A477-E258DDD4E5C6}"/>
              </c:ext>
            </c:extLst>
          </c:dPt>
          <c:dPt>
            <c:idx val="6"/>
            <c:invertIfNegative val="0"/>
            <c:bubble3D val="0"/>
            <c:extLst>
              <c:ext xmlns:c16="http://schemas.microsoft.com/office/drawing/2014/chart" uri="{C3380CC4-5D6E-409C-BE32-E72D297353CC}">
                <c16:uniqueId val="{00000006-EC1F-4BCE-A477-E258DDD4E5C6}"/>
              </c:ext>
            </c:extLst>
          </c:dPt>
          <c:dPt>
            <c:idx val="7"/>
            <c:invertIfNegative val="0"/>
            <c:bubble3D val="0"/>
            <c:extLst>
              <c:ext xmlns:c16="http://schemas.microsoft.com/office/drawing/2014/chart" uri="{C3380CC4-5D6E-409C-BE32-E72D297353CC}">
                <c16:uniqueId val="{00000007-EC1F-4BCE-A477-E258DDD4E5C6}"/>
              </c:ext>
            </c:extLst>
          </c:dPt>
          <c:dPt>
            <c:idx val="8"/>
            <c:invertIfNegative val="0"/>
            <c:bubble3D val="0"/>
            <c:extLst>
              <c:ext xmlns:c16="http://schemas.microsoft.com/office/drawing/2014/chart" uri="{C3380CC4-5D6E-409C-BE32-E72D297353CC}">
                <c16:uniqueId val="{00000008-EC1F-4BCE-A477-E258DDD4E5C6}"/>
              </c:ext>
            </c:extLst>
          </c:dPt>
          <c:dPt>
            <c:idx val="9"/>
            <c:invertIfNegative val="0"/>
            <c:bubble3D val="0"/>
            <c:extLst>
              <c:ext xmlns:c16="http://schemas.microsoft.com/office/drawing/2014/chart" uri="{C3380CC4-5D6E-409C-BE32-E72D297353CC}">
                <c16:uniqueId val="{00000009-EC1F-4BCE-A477-E258DDD4E5C6}"/>
              </c:ext>
            </c:extLst>
          </c:dPt>
          <c:dPt>
            <c:idx val="10"/>
            <c:invertIfNegative val="0"/>
            <c:bubble3D val="0"/>
            <c:extLst>
              <c:ext xmlns:c16="http://schemas.microsoft.com/office/drawing/2014/chart" uri="{C3380CC4-5D6E-409C-BE32-E72D297353CC}">
                <c16:uniqueId val="{0000000A-EC1F-4BCE-A477-E258DDD4E5C6}"/>
              </c:ext>
            </c:extLst>
          </c:dPt>
          <c:dPt>
            <c:idx val="11"/>
            <c:invertIfNegative val="0"/>
            <c:bubble3D val="0"/>
            <c:extLst>
              <c:ext xmlns:c16="http://schemas.microsoft.com/office/drawing/2014/chart" uri="{C3380CC4-5D6E-409C-BE32-E72D297353CC}">
                <c16:uniqueId val="{0000000B-EC1F-4BCE-A477-E258DDD4E5C6}"/>
              </c:ext>
            </c:extLst>
          </c:dPt>
          <c:dPt>
            <c:idx val="12"/>
            <c:invertIfNegative val="0"/>
            <c:bubble3D val="0"/>
            <c:extLst>
              <c:ext xmlns:c16="http://schemas.microsoft.com/office/drawing/2014/chart" uri="{C3380CC4-5D6E-409C-BE32-E72D297353CC}">
                <c16:uniqueId val="{0000000C-EC1F-4BCE-A477-E258DDD4E5C6}"/>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3"/>
              <c:pt idx="0">
                <c:v>Atkinson</c:v>
              </c:pt>
              <c:pt idx="1">
                <c:v>Bay View</c:v>
              </c:pt>
              <c:pt idx="2">
                <c:v>Capitol</c:v>
              </c:pt>
              <c:pt idx="3">
                <c:v>Center</c:v>
              </c:pt>
              <c:pt idx="4">
                <c:v>Central</c:v>
              </c:pt>
              <c:pt idx="5">
                <c:v>East</c:v>
              </c:pt>
              <c:pt idx="6">
                <c:v>Good Hope</c:v>
              </c:pt>
              <c:pt idx="7">
                <c:v>Mitchell</c:v>
              </c:pt>
              <c:pt idx="8">
                <c:v>MLK</c:v>
              </c:pt>
              <c:pt idx="9">
                <c:v>Tippecanoe</c:v>
              </c:pt>
              <c:pt idx="10">
                <c:v>Villard</c:v>
              </c:pt>
              <c:pt idx="11">
                <c:v>Washington</c:v>
              </c:pt>
              <c:pt idx="12">
                <c:v>Zablocki</c:v>
              </c:pt>
            </c:strLit>
          </c:cat>
          <c:val>
            <c:numLit>
              <c:formatCode>General</c:formatCode>
              <c:ptCount val="13"/>
              <c:pt idx="0">
                <c:v>11818</c:v>
              </c:pt>
              <c:pt idx="1">
                <c:v>6883</c:v>
              </c:pt>
              <c:pt idx="2">
                <c:v>11660</c:v>
              </c:pt>
              <c:pt idx="3">
                <c:v>8902</c:v>
              </c:pt>
              <c:pt idx="4">
                <c:v>43738</c:v>
              </c:pt>
              <c:pt idx="5">
                <c:v>11760</c:v>
              </c:pt>
              <c:pt idx="6">
                <c:v>13636</c:v>
              </c:pt>
              <c:pt idx="7">
                <c:v>11712</c:v>
              </c:pt>
              <c:pt idx="8">
                <c:v>4916</c:v>
              </c:pt>
              <c:pt idx="9">
                <c:v>7046</c:v>
              </c:pt>
              <c:pt idx="10">
                <c:v>8654</c:v>
              </c:pt>
              <c:pt idx="11">
                <c:v>12792</c:v>
              </c:pt>
              <c:pt idx="12">
                <c:v>8735</c:v>
              </c:pt>
            </c:numLit>
          </c:val>
          <c:extLst>
            <c:ext xmlns:c16="http://schemas.microsoft.com/office/drawing/2014/chart" uri="{C3380CC4-5D6E-409C-BE32-E72D297353CC}">
              <c16:uniqueId val="{0000000D-EC1F-4BCE-A477-E258DDD4E5C6}"/>
            </c:ext>
          </c:extLst>
        </c:ser>
        <c:dLbls>
          <c:dLblPos val="outEnd"/>
          <c:showLegendKey val="0"/>
          <c:showVal val="1"/>
          <c:showCatName val="0"/>
          <c:showSerName val="0"/>
          <c:showPercent val="0"/>
          <c:showBubbleSize val="0"/>
        </c:dLbls>
        <c:gapWidth val="100"/>
        <c:overlap val="-27"/>
        <c:axId val="235480319"/>
        <c:axId val="61299167"/>
      </c:barChart>
      <c:catAx>
        <c:axId val="235480319"/>
        <c:scaling>
          <c:orientation val="minMax"/>
        </c:scaling>
        <c:delete val="0"/>
        <c:axPos val="b"/>
        <c:numFmt formatCode="General" sourceLinked="1"/>
        <c:majorTickMark val="none"/>
        <c:minorTickMark val="out"/>
        <c:tickLblPos val="nextTo"/>
        <c:spPr>
          <a:noFill/>
          <a:ln w="12700" cap="flat" cmpd="sng" algn="ctr">
            <a:solidFill>
              <a:schemeClr val="tx1"/>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61299167"/>
        <c:crosses val="autoZero"/>
        <c:auto val="1"/>
        <c:lblAlgn val="ctr"/>
        <c:lblOffset val="100"/>
        <c:noMultiLvlLbl val="0"/>
      </c:catAx>
      <c:valAx>
        <c:axId val="61299167"/>
        <c:scaling>
          <c:orientation val="minMax"/>
        </c:scaling>
        <c:delete val="0"/>
        <c:axPos val="l"/>
        <c:numFmt formatCode="#,##0;\-#,##0" sourceLinked="0"/>
        <c:majorTickMark val="none"/>
        <c:minorTickMark val="none"/>
        <c:tickLblPos val="nextTo"/>
        <c:spPr>
          <a:noFill/>
          <a:ln w="12700">
            <a:solidFill>
              <a:schemeClr val="tx1"/>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2354803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solidFill>
            <a:sysClr val="windowText" lastClr="000000"/>
          </a:solidFill>
        </a:defRPr>
      </a:pPr>
      <a:endParaRPr lang="en-US"/>
    </a:p>
  </c:txPr>
  <c:externalData r:id="rId3">
    <c:autoUpdate val="0"/>
  </c:externalData>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a:t>Public</a:t>
            </a:r>
            <a:r>
              <a:rPr lang="en-US" baseline="0"/>
              <a:t> Computer Usage</a:t>
            </a:r>
            <a:endParaRPr lang="en-US"/>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spPr>
            <a:solidFill>
              <a:srgbClr val="7A003C"/>
            </a:solidFill>
            <a:ln w="12700">
              <a:solidFill>
                <a:sysClr val="windowText" lastClr="000000"/>
              </a:solidFill>
            </a:ln>
            <a:effectLst/>
          </c:spPr>
          <c:invertIfNegative val="0"/>
          <c:dPt>
            <c:idx val="6"/>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1-4918-46D5-AC80-D9546ACA44E0}"/>
              </c:ext>
            </c:extLst>
          </c:dPt>
          <c:dPt>
            <c:idx val="7"/>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3-4918-46D5-AC80-D9546ACA44E0}"/>
              </c:ext>
            </c:extLst>
          </c:dPt>
          <c:dPt>
            <c:idx val="8"/>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5-4918-46D5-AC80-D9546ACA44E0}"/>
              </c:ext>
            </c:extLst>
          </c:dPt>
          <c:dPt>
            <c:idx val="9"/>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7-4918-46D5-AC80-D9546ACA44E0}"/>
              </c:ext>
            </c:extLst>
          </c:dPt>
          <c:dPt>
            <c:idx val="11"/>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9-4918-46D5-AC80-D9546ACA44E0}"/>
              </c:ext>
            </c:extLst>
          </c:dPt>
          <c:dPt>
            <c:idx val="12"/>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B-4918-46D5-AC80-D9546ACA44E0}"/>
              </c:ext>
            </c:extLst>
          </c:dPt>
          <c:dPt>
            <c:idx val="13"/>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D-4918-46D5-AC80-D9546ACA44E0}"/>
              </c:ext>
            </c:extLst>
          </c:dPt>
          <c:dPt>
            <c:idx val="14"/>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F-4918-46D5-AC80-D9546ACA44E0}"/>
              </c:ext>
            </c:extLst>
          </c:dPt>
          <c:dLbls>
            <c:dLbl>
              <c:idx val="1"/>
              <c:layout>
                <c:manualLayout>
                  <c:x val="-2.8372808275030068E-2"/>
                  <c:y val="-7.560015210512492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918-46D5-AC80-D9546ACA44E0}"/>
                </c:ext>
              </c:extLst>
            </c:dLbl>
            <c:dLbl>
              <c:idx val="2"/>
              <c:layout>
                <c:manualLayout>
                  <c:x val="-1.4186404137515034E-2"/>
                  <c:y val="-2.7216054757845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A2C-45BF-ACBD-AD93ECE09FC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Sheet1!$E$5:$E$20</c:f>
              <c:strCache>
                <c:ptCount val="15"/>
                <c:pt idx="1">
                  <c:v>Atkinson</c:v>
                </c:pt>
                <c:pt idx="2">
                  <c:v>Capitol</c:v>
                </c:pt>
                <c:pt idx="3">
                  <c:v>Good Hope</c:v>
                </c:pt>
                <c:pt idx="4">
                  <c:v>Villard</c:v>
                </c:pt>
                <c:pt idx="6">
                  <c:v>Center</c:v>
                </c:pt>
                <c:pt idx="7">
                  <c:v>East</c:v>
                </c:pt>
                <c:pt idx="8">
                  <c:v>MLK</c:v>
                </c:pt>
                <c:pt idx="9">
                  <c:v>Washington</c:v>
                </c:pt>
                <c:pt idx="11">
                  <c:v>Bay View</c:v>
                </c:pt>
                <c:pt idx="12">
                  <c:v>Mitchell</c:v>
                </c:pt>
                <c:pt idx="13">
                  <c:v>Tippecanoe</c:v>
                </c:pt>
                <c:pt idx="14">
                  <c:v>Zablocki</c:v>
                </c:pt>
              </c:strCache>
            </c:strRef>
          </c:cat>
          <c:val>
            <c:numRef>
              <c:f>Sheet1!$F$5:$F$20</c:f>
              <c:numCache>
                <c:formatCode>#,##0</c:formatCode>
                <c:ptCount val="16"/>
                <c:pt idx="1">
                  <c:v>11818</c:v>
                </c:pt>
                <c:pt idx="2">
                  <c:v>11660</c:v>
                </c:pt>
                <c:pt idx="3">
                  <c:v>13636</c:v>
                </c:pt>
                <c:pt idx="4">
                  <c:v>8654</c:v>
                </c:pt>
                <c:pt idx="6">
                  <c:v>8902</c:v>
                </c:pt>
                <c:pt idx="7">
                  <c:v>11760</c:v>
                </c:pt>
                <c:pt idx="8">
                  <c:v>4916</c:v>
                </c:pt>
                <c:pt idx="9">
                  <c:v>12792</c:v>
                </c:pt>
                <c:pt idx="11">
                  <c:v>6883</c:v>
                </c:pt>
                <c:pt idx="12">
                  <c:v>11712</c:v>
                </c:pt>
                <c:pt idx="13">
                  <c:v>7046</c:v>
                </c:pt>
                <c:pt idx="14">
                  <c:v>8735</c:v>
                </c:pt>
              </c:numCache>
            </c:numRef>
          </c:val>
          <c:extLst>
            <c:ext xmlns:c16="http://schemas.microsoft.com/office/drawing/2014/chart" uri="{C3380CC4-5D6E-409C-BE32-E72D297353CC}">
              <c16:uniqueId val="{00000010-4918-46D5-AC80-D9546ACA44E0}"/>
            </c:ext>
          </c:extLst>
        </c:ser>
        <c:dLbls>
          <c:showLegendKey val="0"/>
          <c:showVal val="0"/>
          <c:showCatName val="0"/>
          <c:showSerName val="0"/>
          <c:showPercent val="0"/>
          <c:showBubbleSize val="0"/>
        </c:dLbls>
        <c:gapWidth val="25"/>
        <c:overlap val="-100"/>
        <c:axId val="1083230560"/>
        <c:axId val="1080702288"/>
      </c:barChart>
      <c:catAx>
        <c:axId val="1083230560"/>
        <c:scaling>
          <c:orientation val="minMax"/>
        </c:scaling>
        <c:delete val="0"/>
        <c:axPos val="b"/>
        <c:numFmt formatCode="General" sourceLinked="1"/>
        <c:majorTickMark val="none"/>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0702288"/>
        <c:crosses val="autoZero"/>
        <c:auto val="1"/>
        <c:lblAlgn val="ctr"/>
        <c:lblOffset val="100"/>
        <c:noMultiLvlLbl val="0"/>
      </c:catAx>
      <c:valAx>
        <c:axId val="1080702288"/>
        <c:scaling>
          <c:orientation val="minMax"/>
        </c:scaling>
        <c:delete val="0"/>
        <c:axPos val="l"/>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3230560"/>
        <c:crosses val="autoZero"/>
        <c:crossBetween val="between"/>
      </c:valAx>
      <c:spPr>
        <a:noFill/>
        <a:ln>
          <a:noFill/>
        </a:ln>
        <a:effectLst/>
      </c:spPr>
    </c:plotArea>
    <c:plotVisOnly val="1"/>
    <c:dispBlanksAs val="gap"/>
    <c:showDLblsOverMax val="0"/>
  </c:chart>
  <c:spPr>
    <a:noFill/>
    <a:ln>
      <a:noFill/>
    </a:ln>
    <a:effectLst/>
  </c:spPr>
  <c:txPr>
    <a:bodyPr/>
    <a:lstStyle/>
    <a:p>
      <a:pPr>
        <a:defRPr b="1">
          <a:solidFill>
            <a:sysClr val="windowText" lastClr="000000"/>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a:t>Circulation</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spPr>
            <a:solidFill>
              <a:srgbClr val="7A003C"/>
            </a:solidFill>
            <a:ln w="12700">
              <a:solidFill>
                <a:sysClr val="windowText" lastClr="000000"/>
              </a:solidFill>
            </a:ln>
            <a:effectLst/>
          </c:spPr>
          <c:invertIfNegative val="0"/>
          <c:dPt>
            <c:idx val="6"/>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1-DB45-4AFF-BB08-3D5B55D77FE9}"/>
              </c:ext>
            </c:extLst>
          </c:dPt>
          <c:dPt>
            <c:idx val="7"/>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3-DB45-4AFF-BB08-3D5B55D77FE9}"/>
              </c:ext>
            </c:extLst>
          </c:dPt>
          <c:dPt>
            <c:idx val="8"/>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5-DB45-4AFF-BB08-3D5B55D77FE9}"/>
              </c:ext>
            </c:extLst>
          </c:dPt>
          <c:dPt>
            <c:idx val="9"/>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7-DB45-4AFF-BB08-3D5B55D77FE9}"/>
              </c:ext>
            </c:extLst>
          </c:dPt>
          <c:dPt>
            <c:idx val="11"/>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9-DB45-4AFF-BB08-3D5B55D77FE9}"/>
              </c:ext>
            </c:extLst>
          </c:dPt>
          <c:dPt>
            <c:idx val="12"/>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B-DB45-4AFF-BB08-3D5B55D77FE9}"/>
              </c:ext>
            </c:extLst>
          </c:dPt>
          <c:dPt>
            <c:idx val="13"/>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D-DB45-4AFF-BB08-3D5B55D77FE9}"/>
              </c:ext>
            </c:extLst>
          </c:dPt>
          <c:dPt>
            <c:idx val="14"/>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F-DB45-4AFF-BB08-3D5B55D77FE9}"/>
              </c:ext>
            </c:extLst>
          </c:dPt>
          <c:dLbls>
            <c:dLbl>
              <c:idx val="1"/>
              <c:layout>
                <c:manualLayout>
                  <c:x val="-1.3442349256930925E-2"/>
                  <c:y val="-1.88707327564964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B45-4AFF-BB08-3D5B55D77FE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Sheet1!$E$31:$E$46</c:f>
              <c:strCache>
                <c:ptCount val="15"/>
                <c:pt idx="1">
                  <c:v>Atkinson</c:v>
                </c:pt>
                <c:pt idx="2">
                  <c:v>Capitol</c:v>
                </c:pt>
                <c:pt idx="3">
                  <c:v>Good Hope</c:v>
                </c:pt>
                <c:pt idx="4">
                  <c:v>Villard</c:v>
                </c:pt>
                <c:pt idx="6">
                  <c:v>Center</c:v>
                </c:pt>
                <c:pt idx="7">
                  <c:v>East</c:v>
                </c:pt>
                <c:pt idx="8">
                  <c:v>MLK</c:v>
                </c:pt>
                <c:pt idx="9">
                  <c:v>Washington</c:v>
                </c:pt>
                <c:pt idx="11">
                  <c:v>Bay View</c:v>
                </c:pt>
                <c:pt idx="12">
                  <c:v>Mitchell</c:v>
                </c:pt>
                <c:pt idx="13">
                  <c:v>Tippecanoe</c:v>
                </c:pt>
                <c:pt idx="14">
                  <c:v>Zablocki</c:v>
                </c:pt>
              </c:strCache>
            </c:strRef>
          </c:cat>
          <c:val>
            <c:numRef>
              <c:f>Sheet1!$F$31:$F$46</c:f>
              <c:numCache>
                <c:formatCode>#,##0</c:formatCode>
                <c:ptCount val="16"/>
                <c:pt idx="1">
                  <c:v>15115</c:v>
                </c:pt>
                <c:pt idx="2">
                  <c:v>26320</c:v>
                </c:pt>
                <c:pt idx="3">
                  <c:v>57627</c:v>
                </c:pt>
                <c:pt idx="4">
                  <c:v>13524</c:v>
                </c:pt>
                <c:pt idx="6">
                  <c:v>9989</c:v>
                </c:pt>
                <c:pt idx="7">
                  <c:v>176173</c:v>
                </c:pt>
                <c:pt idx="8">
                  <c:v>12395</c:v>
                </c:pt>
                <c:pt idx="9">
                  <c:v>49808</c:v>
                </c:pt>
                <c:pt idx="11">
                  <c:v>129376</c:v>
                </c:pt>
                <c:pt idx="12">
                  <c:v>51547</c:v>
                </c:pt>
                <c:pt idx="13">
                  <c:v>126854</c:v>
                </c:pt>
                <c:pt idx="14">
                  <c:v>79843</c:v>
                </c:pt>
              </c:numCache>
            </c:numRef>
          </c:val>
          <c:extLst>
            <c:ext xmlns:c16="http://schemas.microsoft.com/office/drawing/2014/chart" uri="{C3380CC4-5D6E-409C-BE32-E72D297353CC}">
              <c16:uniqueId val="{00000010-DB45-4AFF-BB08-3D5B55D77FE9}"/>
            </c:ext>
          </c:extLst>
        </c:ser>
        <c:dLbls>
          <c:dLblPos val="outEnd"/>
          <c:showLegendKey val="0"/>
          <c:showVal val="1"/>
          <c:showCatName val="0"/>
          <c:showSerName val="0"/>
          <c:showPercent val="0"/>
          <c:showBubbleSize val="0"/>
        </c:dLbls>
        <c:gapWidth val="25"/>
        <c:overlap val="-100"/>
        <c:axId val="1080949248"/>
        <c:axId val="160864032"/>
      </c:barChart>
      <c:catAx>
        <c:axId val="1080949248"/>
        <c:scaling>
          <c:orientation val="minMax"/>
        </c:scaling>
        <c:delete val="0"/>
        <c:axPos val="b"/>
        <c:numFmt formatCode="General" sourceLinked="1"/>
        <c:majorTickMark val="none"/>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60864032"/>
        <c:crosses val="autoZero"/>
        <c:auto val="1"/>
        <c:lblAlgn val="ctr"/>
        <c:lblOffset val="100"/>
        <c:noMultiLvlLbl val="0"/>
      </c:catAx>
      <c:valAx>
        <c:axId val="160864032"/>
        <c:scaling>
          <c:orientation val="minMax"/>
        </c:scaling>
        <c:delete val="0"/>
        <c:axPos val="l"/>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0949248"/>
        <c:crosses val="autoZero"/>
        <c:crossBetween val="between"/>
      </c:valAx>
      <c:spPr>
        <a:noFill/>
        <a:ln>
          <a:noFill/>
        </a:ln>
        <a:effectLst/>
      </c:spPr>
    </c:plotArea>
    <c:plotVisOnly val="1"/>
    <c:dispBlanksAs val="gap"/>
    <c:showDLblsOverMax val="0"/>
  </c:chart>
  <c:spPr>
    <a:noFill/>
    <a:ln>
      <a:noFill/>
    </a:ln>
    <a:effectLst/>
  </c:spPr>
  <c:txPr>
    <a:bodyPr/>
    <a:lstStyle/>
    <a:p>
      <a:pPr>
        <a:defRPr b="1">
          <a:solidFill>
            <a:sysClr val="windowText" lastClr="000000"/>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a:t>Public</a:t>
            </a:r>
            <a:r>
              <a:rPr lang="en-US" baseline="0"/>
              <a:t> Computer Usage</a:t>
            </a:r>
            <a:endParaRPr lang="en-US"/>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spPr>
            <a:solidFill>
              <a:srgbClr val="7A003C"/>
            </a:solidFill>
            <a:ln w="12700">
              <a:solidFill>
                <a:sysClr val="windowText" lastClr="000000"/>
              </a:solidFill>
            </a:ln>
            <a:effectLst/>
          </c:spPr>
          <c:invertIfNegative val="0"/>
          <c:dPt>
            <c:idx val="6"/>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1-4918-46D5-AC80-D9546ACA44E0}"/>
              </c:ext>
            </c:extLst>
          </c:dPt>
          <c:dPt>
            <c:idx val="7"/>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3-4918-46D5-AC80-D9546ACA44E0}"/>
              </c:ext>
            </c:extLst>
          </c:dPt>
          <c:dPt>
            <c:idx val="8"/>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5-4918-46D5-AC80-D9546ACA44E0}"/>
              </c:ext>
            </c:extLst>
          </c:dPt>
          <c:dPt>
            <c:idx val="9"/>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7-4918-46D5-AC80-D9546ACA44E0}"/>
              </c:ext>
            </c:extLst>
          </c:dPt>
          <c:dPt>
            <c:idx val="11"/>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9-4918-46D5-AC80-D9546ACA44E0}"/>
              </c:ext>
            </c:extLst>
          </c:dPt>
          <c:dPt>
            <c:idx val="12"/>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B-4918-46D5-AC80-D9546ACA44E0}"/>
              </c:ext>
            </c:extLst>
          </c:dPt>
          <c:dPt>
            <c:idx val="13"/>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D-4918-46D5-AC80-D9546ACA44E0}"/>
              </c:ext>
            </c:extLst>
          </c:dPt>
          <c:dPt>
            <c:idx val="14"/>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F-4918-46D5-AC80-D9546ACA44E0}"/>
              </c:ext>
            </c:extLst>
          </c:dPt>
          <c:dLbls>
            <c:dLbl>
              <c:idx val="1"/>
              <c:layout>
                <c:manualLayout>
                  <c:x val="-2.8372808275030068E-2"/>
                  <c:y val="-7.560015210512492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918-46D5-AC80-D9546ACA44E0}"/>
                </c:ext>
              </c:extLst>
            </c:dLbl>
            <c:dLbl>
              <c:idx val="2"/>
              <c:layout>
                <c:manualLayout>
                  <c:x val="-1.4186404137515034E-2"/>
                  <c:y val="-2.7216054757845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A2C-45BF-ACBD-AD93ECE09FC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Sheet1!$E$5:$E$20</c:f>
              <c:strCache>
                <c:ptCount val="15"/>
                <c:pt idx="1">
                  <c:v>Atkinson</c:v>
                </c:pt>
                <c:pt idx="2">
                  <c:v>Capitol</c:v>
                </c:pt>
                <c:pt idx="3">
                  <c:v>Good Hope</c:v>
                </c:pt>
                <c:pt idx="4">
                  <c:v>Villard</c:v>
                </c:pt>
                <c:pt idx="6">
                  <c:v>Center</c:v>
                </c:pt>
                <c:pt idx="7">
                  <c:v>East</c:v>
                </c:pt>
                <c:pt idx="8">
                  <c:v>MLK</c:v>
                </c:pt>
                <c:pt idx="9">
                  <c:v>Washington</c:v>
                </c:pt>
                <c:pt idx="11">
                  <c:v>Bay View</c:v>
                </c:pt>
                <c:pt idx="12">
                  <c:v>Mitchell</c:v>
                </c:pt>
                <c:pt idx="13">
                  <c:v>Tippecanoe</c:v>
                </c:pt>
                <c:pt idx="14">
                  <c:v>Zablocki</c:v>
                </c:pt>
              </c:strCache>
            </c:strRef>
          </c:cat>
          <c:val>
            <c:numRef>
              <c:f>Sheet1!$F$5:$F$20</c:f>
              <c:numCache>
                <c:formatCode>#,##0</c:formatCode>
                <c:ptCount val="16"/>
                <c:pt idx="1">
                  <c:v>11818</c:v>
                </c:pt>
                <c:pt idx="2">
                  <c:v>11660</c:v>
                </c:pt>
                <c:pt idx="3">
                  <c:v>13636</c:v>
                </c:pt>
                <c:pt idx="4">
                  <c:v>8654</c:v>
                </c:pt>
                <c:pt idx="6">
                  <c:v>8902</c:v>
                </c:pt>
                <c:pt idx="7">
                  <c:v>11760</c:v>
                </c:pt>
                <c:pt idx="8">
                  <c:v>4916</c:v>
                </c:pt>
                <c:pt idx="9">
                  <c:v>12792</c:v>
                </c:pt>
                <c:pt idx="11">
                  <c:v>6883</c:v>
                </c:pt>
                <c:pt idx="12">
                  <c:v>11712</c:v>
                </c:pt>
                <c:pt idx="13">
                  <c:v>7046</c:v>
                </c:pt>
                <c:pt idx="14">
                  <c:v>8735</c:v>
                </c:pt>
              </c:numCache>
            </c:numRef>
          </c:val>
          <c:extLst>
            <c:ext xmlns:c16="http://schemas.microsoft.com/office/drawing/2014/chart" uri="{C3380CC4-5D6E-409C-BE32-E72D297353CC}">
              <c16:uniqueId val="{00000010-4918-46D5-AC80-D9546ACA44E0}"/>
            </c:ext>
          </c:extLst>
        </c:ser>
        <c:dLbls>
          <c:showLegendKey val="0"/>
          <c:showVal val="0"/>
          <c:showCatName val="0"/>
          <c:showSerName val="0"/>
          <c:showPercent val="0"/>
          <c:showBubbleSize val="0"/>
        </c:dLbls>
        <c:gapWidth val="25"/>
        <c:overlap val="-100"/>
        <c:axId val="1083230560"/>
        <c:axId val="1080702288"/>
      </c:barChart>
      <c:catAx>
        <c:axId val="1083230560"/>
        <c:scaling>
          <c:orientation val="minMax"/>
        </c:scaling>
        <c:delete val="0"/>
        <c:axPos val="b"/>
        <c:numFmt formatCode="General" sourceLinked="1"/>
        <c:majorTickMark val="none"/>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0702288"/>
        <c:crosses val="autoZero"/>
        <c:auto val="1"/>
        <c:lblAlgn val="ctr"/>
        <c:lblOffset val="100"/>
        <c:noMultiLvlLbl val="0"/>
      </c:catAx>
      <c:valAx>
        <c:axId val="1080702288"/>
        <c:scaling>
          <c:orientation val="minMax"/>
        </c:scaling>
        <c:delete val="0"/>
        <c:axPos val="l"/>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3230560"/>
        <c:crosses val="autoZero"/>
        <c:crossBetween val="between"/>
      </c:valAx>
      <c:spPr>
        <a:noFill/>
        <a:ln>
          <a:noFill/>
        </a:ln>
        <a:effectLst/>
      </c:spPr>
    </c:plotArea>
    <c:plotVisOnly val="1"/>
    <c:dispBlanksAs val="gap"/>
    <c:showDLblsOverMax val="0"/>
  </c:chart>
  <c:spPr>
    <a:noFill/>
    <a:ln>
      <a:noFill/>
    </a:ln>
    <a:effectLst/>
  </c:spPr>
  <c:txPr>
    <a:bodyPr/>
    <a:lstStyle/>
    <a:p>
      <a:pPr>
        <a:defRPr b="1">
          <a:solidFill>
            <a:sysClr val="windowText" lastClr="000000"/>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a:t>Circulation</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spPr>
            <a:solidFill>
              <a:srgbClr val="7A003C"/>
            </a:solidFill>
            <a:ln w="12700">
              <a:solidFill>
                <a:sysClr val="windowText" lastClr="000000"/>
              </a:solidFill>
            </a:ln>
            <a:effectLst/>
          </c:spPr>
          <c:invertIfNegative val="0"/>
          <c:dPt>
            <c:idx val="6"/>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1-DB45-4AFF-BB08-3D5B55D77FE9}"/>
              </c:ext>
            </c:extLst>
          </c:dPt>
          <c:dPt>
            <c:idx val="7"/>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3-DB45-4AFF-BB08-3D5B55D77FE9}"/>
              </c:ext>
            </c:extLst>
          </c:dPt>
          <c:dPt>
            <c:idx val="8"/>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5-DB45-4AFF-BB08-3D5B55D77FE9}"/>
              </c:ext>
            </c:extLst>
          </c:dPt>
          <c:dPt>
            <c:idx val="9"/>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7-DB45-4AFF-BB08-3D5B55D77FE9}"/>
              </c:ext>
            </c:extLst>
          </c:dPt>
          <c:dPt>
            <c:idx val="11"/>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9-DB45-4AFF-BB08-3D5B55D77FE9}"/>
              </c:ext>
            </c:extLst>
          </c:dPt>
          <c:dPt>
            <c:idx val="12"/>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B-DB45-4AFF-BB08-3D5B55D77FE9}"/>
              </c:ext>
            </c:extLst>
          </c:dPt>
          <c:dPt>
            <c:idx val="13"/>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D-DB45-4AFF-BB08-3D5B55D77FE9}"/>
              </c:ext>
            </c:extLst>
          </c:dPt>
          <c:dPt>
            <c:idx val="14"/>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F-DB45-4AFF-BB08-3D5B55D77FE9}"/>
              </c:ext>
            </c:extLst>
          </c:dPt>
          <c:dLbls>
            <c:dLbl>
              <c:idx val="1"/>
              <c:layout>
                <c:manualLayout>
                  <c:x val="-1.3442349256930925E-2"/>
                  <c:y val="-1.88707327564964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B45-4AFF-BB08-3D5B55D77FE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Sheet1!$E$31:$E$46</c:f>
              <c:strCache>
                <c:ptCount val="15"/>
                <c:pt idx="1">
                  <c:v>Atkinson</c:v>
                </c:pt>
                <c:pt idx="2">
                  <c:v>Capitol</c:v>
                </c:pt>
                <c:pt idx="3">
                  <c:v>Good Hope</c:v>
                </c:pt>
                <c:pt idx="4">
                  <c:v>Villard</c:v>
                </c:pt>
                <c:pt idx="6">
                  <c:v>Center</c:v>
                </c:pt>
                <c:pt idx="7">
                  <c:v>East</c:v>
                </c:pt>
                <c:pt idx="8">
                  <c:v>MLK</c:v>
                </c:pt>
                <c:pt idx="9">
                  <c:v>Washington</c:v>
                </c:pt>
                <c:pt idx="11">
                  <c:v>Bay View</c:v>
                </c:pt>
                <c:pt idx="12">
                  <c:v>Mitchell</c:v>
                </c:pt>
                <c:pt idx="13">
                  <c:v>Tippecanoe</c:v>
                </c:pt>
                <c:pt idx="14">
                  <c:v>Zablocki</c:v>
                </c:pt>
              </c:strCache>
            </c:strRef>
          </c:cat>
          <c:val>
            <c:numRef>
              <c:f>Sheet1!$F$31:$F$46</c:f>
              <c:numCache>
                <c:formatCode>#,##0</c:formatCode>
                <c:ptCount val="16"/>
                <c:pt idx="1">
                  <c:v>15115</c:v>
                </c:pt>
                <c:pt idx="2">
                  <c:v>26320</c:v>
                </c:pt>
                <c:pt idx="3">
                  <c:v>57627</c:v>
                </c:pt>
                <c:pt idx="4">
                  <c:v>13524</c:v>
                </c:pt>
                <c:pt idx="6">
                  <c:v>9989</c:v>
                </c:pt>
                <c:pt idx="7">
                  <c:v>176173</c:v>
                </c:pt>
                <c:pt idx="8">
                  <c:v>12395</c:v>
                </c:pt>
                <c:pt idx="9">
                  <c:v>49808</c:v>
                </c:pt>
                <c:pt idx="11">
                  <c:v>129376</c:v>
                </c:pt>
                <c:pt idx="12">
                  <c:v>51547</c:v>
                </c:pt>
                <c:pt idx="13">
                  <c:v>126854</c:v>
                </c:pt>
                <c:pt idx="14">
                  <c:v>79843</c:v>
                </c:pt>
              </c:numCache>
            </c:numRef>
          </c:val>
          <c:extLst>
            <c:ext xmlns:c16="http://schemas.microsoft.com/office/drawing/2014/chart" uri="{C3380CC4-5D6E-409C-BE32-E72D297353CC}">
              <c16:uniqueId val="{00000010-DB45-4AFF-BB08-3D5B55D77FE9}"/>
            </c:ext>
          </c:extLst>
        </c:ser>
        <c:dLbls>
          <c:dLblPos val="outEnd"/>
          <c:showLegendKey val="0"/>
          <c:showVal val="1"/>
          <c:showCatName val="0"/>
          <c:showSerName val="0"/>
          <c:showPercent val="0"/>
          <c:showBubbleSize val="0"/>
        </c:dLbls>
        <c:gapWidth val="25"/>
        <c:overlap val="-100"/>
        <c:axId val="1080949248"/>
        <c:axId val="160864032"/>
      </c:barChart>
      <c:catAx>
        <c:axId val="1080949248"/>
        <c:scaling>
          <c:orientation val="minMax"/>
        </c:scaling>
        <c:delete val="0"/>
        <c:axPos val="b"/>
        <c:numFmt formatCode="General" sourceLinked="1"/>
        <c:majorTickMark val="none"/>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60864032"/>
        <c:crosses val="autoZero"/>
        <c:auto val="1"/>
        <c:lblAlgn val="ctr"/>
        <c:lblOffset val="100"/>
        <c:noMultiLvlLbl val="0"/>
      </c:catAx>
      <c:valAx>
        <c:axId val="160864032"/>
        <c:scaling>
          <c:orientation val="minMax"/>
        </c:scaling>
        <c:delete val="0"/>
        <c:axPos val="l"/>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0949248"/>
        <c:crosses val="autoZero"/>
        <c:crossBetween val="between"/>
      </c:valAx>
      <c:spPr>
        <a:noFill/>
        <a:ln>
          <a:noFill/>
        </a:ln>
        <a:effectLst/>
      </c:spPr>
    </c:plotArea>
    <c:plotVisOnly val="1"/>
    <c:dispBlanksAs val="gap"/>
    <c:showDLblsOverMax val="0"/>
  </c:chart>
  <c:spPr>
    <a:noFill/>
    <a:ln>
      <a:noFill/>
    </a:ln>
    <a:effectLst/>
  </c:spPr>
  <c:txPr>
    <a:bodyPr/>
    <a:lstStyle/>
    <a:p>
      <a:pPr>
        <a:defRPr b="1">
          <a:solidFill>
            <a:sysClr val="windowText" lastClr="000000"/>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a:t>Public</a:t>
            </a:r>
            <a:r>
              <a:rPr lang="en-US" baseline="0"/>
              <a:t> Computer Usage</a:t>
            </a:r>
            <a:endParaRPr lang="en-US"/>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spPr>
            <a:solidFill>
              <a:srgbClr val="7A003C"/>
            </a:solidFill>
            <a:ln w="12700">
              <a:solidFill>
                <a:sysClr val="windowText" lastClr="000000"/>
              </a:solidFill>
            </a:ln>
            <a:effectLst/>
          </c:spPr>
          <c:invertIfNegative val="0"/>
          <c:dPt>
            <c:idx val="6"/>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1-4918-46D5-AC80-D9546ACA44E0}"/>
              </c:ext>
            </c:extLst>
          </c:dPt>
          <c:dPt>
            <c:idx val="7"/>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3-4918-46D5-AC80-D9546ACA44E0}"/>
              </c:ext>
            </c:extLst>
          </c:dPt>
          <c:dPt>
            <c:idx val="8"/>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5-4918-46D5-AC80-D9546ACA44E0}"/>
              </c:ext>
            </c:extLst>
          </c:dPt>
          <c:dPt>
            <c:idx val="9"/>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7-4918-46D5-AC80-D9546ACA44E0}"/>
              </c:ext>
            </c:extLst>
          </c:dPt>
          <c:dPt>
            <c:idx val="11"/>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9-4918-46D5-AC80-D9546ACA44E0}"/>
              </c:ext>
            </c:extLst>
          </c:dPt>
          <c:dPt>
            <c:idx val="12"/>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B-4918-46D5-AC80-D9546ACA44E0}"/>
              </c:ext>
            </c:extLst>
          </c:dPt>
          <c:dPt>
            <c:idx val="13"/>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D-4918-46D5-AC80-D9546ACA44E0}"/>
              </c:ext>
            </c:extLst>
          </c:dPt>
          <c:dPt>
            <c:idx val="14"/>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F-4918-46D5-AC80-D9546ACA44E0}"/>
              </c:ext>
            </c:extLst>
          </c:dPt>
          <c:dLbls>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918-46D5-AC80-D9546ACA44E0}"/>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918-46D5-AC80-D9546ACA44E0}"/>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918-46D5-AC80-D9546ACA44E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Sheet1!$E$5:$E$20</c:f>
              <c:strCache>
                <c:ptCount val="15"/>
                <c:pt idx="1">
                  <c:v>Atkinson</c:v>
                </c:pt>
                <c:pt idx="2">
                  <c:v>Capitol</c:v>
                </c:pt>
                <c:pt idx="3">
                  <c:v>Good Hope</c:v>
                </c:pt>
                <c:pt idx="4">
                  <c:v>Villard</c:v>
                </c:pt>
                <c:pt idx="6">
                  <c:v>Center</c:v>
                </c:pt>
                <c:pt idx="7">
                  <c:v>East</c:v>
                </c:pt>
                <c:pt idx="8">
                  <c:v>MLK</c:v>
                </c:pt>
                <c:pt idx="9">
                  <c:v>Washington</c:v>
                </c:pt>
                <c:pt idx="11">
                  <c:v>Bay View</c:v>
                </c:pt>
                <c:pt idx="12">
                  <c:v>Mitchell</c:v>
                </c:pt>
                <c:pt idx="13">
                  <c:v>Tippecanoe</c:v>
                </c:pt>
                <c:pt idx="14">
                  <c:v>Zablocki</c:v>
                </c:pt>
              </c:strCache>
            </c:strRef>
          </c:cat>
          <c:val>
            <c:numRef>
              <c:f>Sheet1!$F$5:$F$20</c:f>
              <c:numCache>
                <c:formatCode>#,##0</c:formatCode>
                <c:ptCount val="16"/>
                <c:pt idx="1">
                  <c:v>11818</c:v>
                </c:pt>
                <c:pt idx="2">
                  <c:v>11660</c:v>
                </c:pt>
                <c:pt idx="3">
                  <c:v>13636</c:v>
                </c:pt>
                <c:pt idx="4">
                  <c:v>8654</c:v>
                </c:pt>
                <c:pt idx="6">
                  <c:v>8902</c:v>
                </c:pt>
                <c:pt idx="7">
                  <c:v>11760</c:v>
                </c:pt>
                <c:pt idx="8">
                  <c:v>4916</c:v>
                </c:pt>
                <c:pt idx="9">
                  <c:v>12792</c:v>
                </c:pt>
                <c:pt idx="11">
                  <c:v>6883</c:v>
                </c:pt>
                <c:pt idx="12">
                  <c:v>11712</c:v>
                </c:pt>
                <c:pt idx="13">
                  <c:v>7046</c:v>
                </c:pt>
                <c:pt idx="14">
                  <c:v>8735</c:v>
                </c:pt>
              </c:numCache>
            </c:numRef>
          </c:val>
          <c:extLst>
            <c:ext xmlns:c16="http://schemas.microsoft.com/office/drawing/2014/chart" uri="{C3380CC4-5D6E-409C-BE32-E72D297353CC}">
              <c16:uniqueId val="{00000010-4918-46D5-AC80-D9546ACA44E0}"/>
            </c:ext>
          </c:extLst>
        </c:ser>
        <c:dLbls>
          <c:showLegendKey val="0"/>
          <c:showVal val="0"/>
          <c:showCatName val="0"/>
          <c:showSerName val="0"/>
          <c:showPercent val="0"/>
          <c:showBubbleSize val="0"/>
        </c:dLbls>
        <c:gapWidth val="25"/>
        <c:overlap val="-100"/>
        <c:axId val="1083230560"/>
        <c:axId val="1080702288"/>
      </c:barChart>
      <c:catAx>
        <c:axId val="1083230560"/>
        <c:scaling>
          <c:orientation val="minMax"/>
        </c:scaling>
        <c:delete val="0"/>
        <c:axPos val="b"/>
        <c:numFmt formatCode="General" sourceLinked="1"/>
        <c:majorTickMark val="none"/>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0702288"/>
        <c:crosses val="autoZero"/>
        <c:auto val="1"/>
        <c:lblAlgn val="ctr"/>
        <c:lblOffset val="100"/>
        <c:noMultiLvlLbl val="0"/>
      </c:catAx>
      <c:valAx>
        <c:axId val="1080702288"/>
        <c:scaling>
          <c:orientation val="minMax"/>
        </c:scaling>
        <c:delete val="0"/>
        <c:axPos val="l"/>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3230560"/>
        <c:crosses val="autoZero"/>
        <c:crossBetween val="between"/>
      </c:valAx>
      <c:spPr>
        <a:noFill/>
        <a:ln>
          <a:noFill/>
        </a:ln>
        <a:effectLst/>
      </c:spPr>
    </c:plotArea>
    <c:plotVisOnly val="1"/>
    <c:dispBlanksAs val="gap"/>
    <c:showDLblsOverMax val="0"/>
  </c:chart>
  <c:spPr>
    <a:noFill/>
    <a:ln>
      <a:noFill/>
    </a:ln>
    <a:effectLst/>
  </c:spPr>
  <c:txPr>
    <a:bodyPr/>
    <a:lstStyle/>
    <a:p>
      <a:pPr>
        <a:defRPr b="1">
          <a:solidFill>
            <a:sysClr val="windowText" lastClr="000000"/>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a:t>Circulation</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spPr>
            <a:solidFill>
              <a:srgbClr val="7A003C"/>
            </a:solidFill>
            <a:ln w="12700">
              <a:solidFill>
                <a:sysClr val="windowText" lastClr="000000"/>
              </a:solidFill>
            </a:ln>
            <a:effectLst/>
          </c:spPr>
          <c:invertIfNegative val="0"/>
          <c:dPt>
            <c:idx val="6"/>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1-DB45-4AFF-BB08-3D5B55D77FE9}"/>
              </c:ext>
            </c:extLst>
          </c:dPt>
          <c:dPt>
            <c:idx val="7"/>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3-DB45-4AFF-BB08-3D5B55D77FE9}"/>
              </c:ext>
            </c:extLst>
          </c:dPt>
          <c:dPt>
            <c:idx val="8"/>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5-DB45-4AFF-BB08-3D5B55D77FE9}"/>
              </c:ext>
            </c:extLst>
          </c:dPt>
          <c:dPt>
            <c:idx val="9"/>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7-DB45-4AFF-BB08-3D5B55D77FE9}"/>
              </c:ext>
            </c:extLst>
          </c:dPt>
          <c:dPt>
            <c:idx val="11"/>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9-DB45-4AFF-BB08-3D5B55D77FE9}"/>
              </c:ext>
            </c:extLst>
          </c:dPt>
          <c:dPt>
            <c:idx val="12"/>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B-DB45-4AFF-BB08-3D5B55D77FE9}"/>
              </c:ext>
            </c:extLst>
          </c:dPt>
          <c:dPt>
            <c:idx val="13"/>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D-DB45-4AFF-BB08-3D5B55D77FE9}"/>
              </c:ext>
            </c:extLst>
          </c:dPt>
          <c:dPt>
            <c:idx val="14"/>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F-DB45-4AFF-BB08-3D5B55D77FE9}"/>
              </c:ext>
            </c:extLst>
          </c:dPt>
          <c:dLbls>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B45-4AFF-BB08-3D5B55D77FE9}"/>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B45-4AFF-BB08-3D5B55D77FE9}"/>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B45-4AFF-BB08-3D5B55D77FE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Sheet1!$E$31:$E$46</c:f>
              <c:strCache>
                <c:ptCount val="15"/>
                <c:pt idx="1">
                  <c:v>Atkinson</c:v>
                </c:pt>
                <c:pt idx="2">
                  <c:v>Capitol</c:v>
                </c:pt>
                <c:pt idx="3">
                  <c:v>Good Hope</c:v>
                </c:pt>
                <c:pt idx="4">
                  <c:v>Villard</c:v>
                </c:pt>
                <c:pt idx="6">
                  <c:v>Center</c:v>
                </c:pt>
                <c:pt idx="7">
                  <c:v>East</c:v>
                </c:pt>
                <c:pt idx="8">
                  <c:v>MLK</c:v>
                </c:pt>
                <c:pt idx="9">
                  <c:v>Washington</c:v>
                </c:pt>
                <c:pt idx="11">
                  <c:v>Bay View</c:v>
                </c:pt>
                <c:pt idx="12">
                  <c:v>Mitchell</c:v>
                </c:pt>
                <c:pt idx="13">
                  <c:v>Tippecanoe</c:v>
                </c:pt>
                <c:pt idx="14">
                  <c:v>Zablocki</c:v>
                </c:pt>
              </c:strCache>
            </c:strRef>
          </c:cat>
          <c:val>
            <c:numRef>
              <c:f>Sheet1!$F$31:$F$46</c:f>
              <c:numCache>
                <c:formatCode>#,##0</c:formatCode>
                <c:ptCount val="16"/>
                <c:pt idx="1">
                  <c:v>15115</c:v>
                </c:pt>
                <c:pt idx="2">
                  <c:v>26320</c:v>
                </c:pt>
                <c:pt idx="3">
                  <c:v>57627</c:v>
                </c:pt>
                <c:pt idx="4">
                  <c:v>13524</c:v>
                </c:pt>
                <c:pt idx="6">
                  <c:v>9989</c:v>
                </c:pt>
                <c:pt idx="7">
                  <c:v>176173</c:v>
                </c:pt>
                <c:pt idx="8">
                  <c:v>12395</c:v>
                </c:pt>
                <c:pt idx="9">
                  <c:v>49808</c:v>
                </c:pt>
                <c:pt idx="11">
                  <c:v>129376</c:v>
                </c:pt>
                <c:pt idx="12">
                  <c:v>51547</c:v>
                </c:pt>
                <c:pt idx="13">
                  <c:v>126854</c:v>
                </c:pt>
                <c:pt idx="14">
                  <c:v>79843</c:v>
                </c:pt>
              </c:numCache>
            </c:numRef>
          </c:val>
          <c:extLst>
            <c:ext xmlns:c16="http://schemas.microsoft.com/office/drawing/2014/chart" uri="{C3380CC4-5D6E-409C-BE32-E72D297353CC}">
              <c16:uniqueId val="{00000010-DB45-4AFF-BB08-3D5B55D77FE9}"/>
            </c:ext>
          </c:extLst>
        </c:ser>
        <c:dLbls>
          <c:dLblPos val="outEnd"/>
          <c:showLegendKey val="0"/>
          <c:showVal val="1"/>
          <c:showCatName val="0"/>
          <c:showSerName val="0"/>
          <c:showPercent val="0"/>
          <c:showBubbleSize val="0"/>
        </c:dLbls>
        <c:gapWidth val="25"/>
        <c:overlap val="-100"/>
        <c:axId val="1080949248"/>
        <c:axId val="160864032"/>
      </c:barChart>
      <c:catAx>
        <c:axId val="1080949248"/>
        <c:scaling>
          <c:orientation val="minMax"/>
        </c:scaling>
        <c:delete val="0"/>
        <c:axPos val="b"/>
        <c:numFmt formatCode="General" sourceLinked="1"/>
        <c:majorTickMark val="none"/>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60864032"/>
        <c:crosses val="autoZero"/>
        <c:auto val="1"/>
        <c:lblAlgn val="ctr"/>
        <c:lblOffset val="100"/>
        <c:noMultiLvlLbl val="0"/>
      </c:catAx>
      <c:valAx>
        <c:axId val="160864032"/>
        <c:scaling>
          <c:orientation val="minMax"/>
        </c:scaling>
        <c:delete val="0"/>
        <c:axPos val="l"/>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0949248"/>
        <c:crosses val="autoZero"/>
        <c:crossBetween val="between"/>
      </c:valAx>
      <c:spPr>
        <a:noFill/>
        <a:ln>
          <a:noFill/>
        </a:ln>
        <a:effectLst/>
      </c:spPr>
    </c:plotArea>
    <c:plotVisOnly val="1"/>
    <c:dispBlanksAs val="gap"/>
    <c:showDLblsOverMax val="0"/>
  </c:chart>
  <c:spPr>
    <a:noFill/>
    <a:ln>
      <a:noFill/>
    </a:ln>
    <a:effectLst/>
  </c:spPr>
  <c:txPr>
    <a:bodyPr/>
    <a:lstStyle/>
    <a:p>
      <a:pPr>
        <a:defRPr b="1">
          <a:solidFill>
            <a:sysClr val="windowText" lastClr="000000"/>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a:t>Public</a:t>
            </a:r>
            <a:r>
              <a:rPr lang="en-US" baseline="0"/>
              <a:t> Computer Usage</a:t>
            </a:r>
            <a:endParaRPr lang="en-US"/>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spPr>
            <a:solidFill>
              <a:srgbClr val="7A003C"/>
            </a:solidFill>
            <a:ln w="12700">
              <a:solidFill>
                <a:sysClr val="windowText" lastClr="000000"/>
              </a:solidFill>
            </a:ln>
            <a:effectLst/>
          </c:spPr>
          <c:invertIfNegative val="0"/>
          <c:dPt>
            <c:idx val="6"/>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1-4918-46D5-AC80-D9546ACA44E0}"/>
              </c:ext>
            </c:extLst>
          </c:dPt>
          <c:dPt>
            <c:idx val="7"/>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3-4918-46D5-AC80-D9546ACA44E0}"/>
              </c:ext>
            </c:extLst>
          </c:dPt>
          <c:dPt>
            <c:idx val="8"/>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5-4918-46D5-AC80-D9546ACA44E0}"/>
              </c:ext>
            </c:extLst>
          </c:dPt>
          <c:dPt>
            <c:idx val="9"/>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7-4918-46D5-AC80-D9546ACA44E0}"/>
              </c:ext>
            </c:extLst>
          </c:dPt>
          <c:dPt>
            <c:idx val="11"/>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9-4918-46D5-AC80-D9546ACA44E0}"/>
              </c:ext>
            </c:extLst>
          </c:dPt>
          <c:dPt>
            <c:idx val="12"/>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B-4918-46D5-AC80-D9546ACA44E0}"/>
              </c:ext>
            </c:extLst>
          </c:dPt>
          <c:dPt>
            <c:idx val="13"/>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D-4918-46D5-AC80-D9546ACA44E0}"/>
              </c:ext>
            </c:extLst>
          </c:dPt>
          <c:dPt>
            <c:idx val="14"/>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F-4918-46D5-AC80-D9546ACA44E0}"/>
              </c:ext>
            </c:extLst>
          </c:dPt>
          <c:dLbls>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918-46D5-AC80-D9546ACA44E0}"/>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918-46D5-AC80-D9546ACA44E0}"/>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918-46D5-AC80-D9546ACA44E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Sheet1!$E$5:$E$20</c:f>
              <c:strCache>
                <c:ptCount val="15"/>
                <c:pt idx="1">
                  <c:v>Atkinson</c:v>
                </c:pt>
                <c:pt idx="2">
                  <c:v>Capitol</c:v>
                </c:pt>
                <c:pt idx="3">
                  <c:v>Good Hope</c:v>
                </c:pt>
                <c:pt idx="4">
                  <c:v>Villard</c:v>
                </c:pt>
                <c:pt idx="6">
                  <c:v>Center</c:v>
                </c:pt>
                <c:pt idx="7">
                  <c:v>East</c:v>
                </c:pt>
                <c:pt idx="8">
                  <c:v>MLK</c:v>
                </c:pt>
                <c:pt idx="9">
                  <c:v>Washington</c:v>
                </c:pt>
                <c:pt idx="11">
                  <c:v>Bay View</c:v>
                </c:pt>
                <c:pt idx="12">
                  <c:v>Mitchell</c:v>
                </c:pt>
                <c:pt idx="13">
                  <c:v>Tippecanoe</c:v>
                </c:pt>
                <c:pt idx="14">
                  <c:v>Zablocki</c:v>
                </c:pt>
              </c:strCache>
            </c:strRef>
          </c:cat>
          <c:val>
            <c:numRef>
              <c:f>Sheet1!$F$5:$F$20</c:f>
              <c:numCache>
                <c:formatCode>#,##0</c:formatCode>
                <c:ptCount val="16"/>
                <c:pt idx="1">
                  <c:v>11818</c:v>
                </c:pt>
                <c:pt idx="2">
                  <c:v>11660</c:v>
                </c:pt>
                <c:pt idx="3">
                  <c:v>13636</c:v>
                </c:pt>
                <c:pt idx="4">
                  <c:v>8654</c:v>
                </c:pt>
                <c:pt idx="6">
                  <c:v>8902</c:v>
                </c:pt>
                <c:pt idx="7">
                  <c:v>11760</c:v>
                </c:pt>
                <c:pt idx="8">
                  <c:v>4916</c:v>
                </c:pt>
                <c:pt idx="9">
                  <c:v>12792</c:v>
                </c:pt>
                <c:pt idx="11">
                  <c:v>6883</c:v>
                </c:pt>
                <c:pt idx="12">
                  <c:v>11712</c:v>
                </c:pt>
                <c:pt idx="13">
                  <c:v>7046</c:v>
                </c:pt>
                <c:pt idx="14">
                  <c:v>8735</c:v>
                </c:pt>
              </c:numCache>
            </c:numRef>
          </c:val>
          <c:extLst>
            <c:ext xmlns:c16="http://schemas.microsoft.com/office/drawing/2014/chart" uri="{C3380CC4-5D6E-409C-BE32-E72D297353CC}">
              <c16:uniqueId val="{00000010-4918-46D5-AC80-D9546ACA44E0}"/>
            </c:ext>
          </c:extLst>
        </c:ser>
        <c:dLbls>
          <c:showLegendKey val="0"/>
          <c:showVal val="0"/>
          <c:showCatName val="0"/>
          <c:showSerName val="0"/>
          <c:showPercent val="0"/>
          <c:showBubbleSize val="0"/>
        </c:dLbls>
        <c:gapWidth val="25"/>
        <c:overlap val="-100"/>
        <c:axId val="1083230560"/>
        <c:axId val="1080702288"/>
      </c:barChart>
      <c:catAx>
        <c:axId val="1083230560"/>
        <c:scaling>
          <c:orientation val="minMax"/>
        </c:scaling>
        <c:delete val="0"/>
        <c:axPos val="b"/>
        <c:numFmt formatCode="General" sourceLinked="1"/>
        <c:majorTickMark val="none"/>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0702288"/>
        <c:crosses val="autoZero"/>
        <c:auto val="1"/>
        <c:lblAlgn val="ctr"/>
        <c:lblOffset val="100"/>
        <c:noMultiLvlLbl val="0"/>
      </c:catAx>
      <c:valAx>
        <c:axId val="1080702288"/>
        <c:scaling>
          <c:orientation val="minMax"/>
        </c:scaling>
        <c:delete val="0"/>
        <c:axPos val="l"/>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3230560"/>
        <c:crosses val="autoZero"/>
        <c:crossBetween val="between"/>
      </c:valAx>
      <c:spPr>
        <a:noFill/>
        <a:ln>
          <a:noFill/>
        </a:ln>
        <a:effectLst/>
      </c:spPr>
    </c:plotArea>
    <c:plotVisOnly val="1"/>
    <c:dispBlanksAs val="gap"/>
    <c:showDLblsOverMax val="0"/>
  </c:chart>
  <c:spPr>
    <a:noFill/>
    <a:ln>
      <a:noFill/>
    </a:ln>
    <a:effectLst/>
  </c:spPr>
  <c:txPr>
    <a:bodyPr/>
    <a:lstStyle/>
    <a:p>
      <a:pPr>
        <a:defRPr b="1">
          <a:solidFill>
            <a:sysClr val="windowText" lastClr="000000"/>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a:t>Circulation</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spPr>
            <a:solidFill>
              <a:srgbClr val="7A003C"/>
            </a:solidFill>
            <a:ln w="12700">
              <a:solidFill>
                <a:sysClr val="windowText" lastClr="000000"/>
              </a:solidFill>
            </a:ln>
            <a:effectLst/>
          </c:spPr>
          <c:invertIfNegative val="0"/>
          <c:dPt>
            <c:idx val="6"/>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1-DB45-4AFF-BB08-3D5B55D77FE9}"/>
              </c:ext>
            </c:extLst>
          </c:dPt>
          <c:dPt>
            <c:idx val="7"/>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3-DB45-4AFF-BB08-3D5B55D77FE9}"/>
              </c:ext>
            </c:extLst>
          </c:dPt>
          <c:dPt>
            <c:idx val="8"/>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5-DB45-4AFF-BB08-3D5B55D77FE9}"/>
              </c:ext>
            </c:extLst>
          </c:dPt>
          <c:dPt>
            <c:idx val="9"/>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7-DB45-4AFF-BB08-3D5B55D77FE9}"/>
              </c:ext>
            </c:extLst>
          </c:dPt>
          <c:dPt>
            <c:idx val="11"/>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9-DB45-4AFF-BB08-3D5B55D77FE9}"/>
              </c:ext>
            </c:extLst>
          </c:dPt>
          <c:dPt>
            <c:idx val="12"/>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B-DB45-4AFF-BB08-3D5B55D77FE9}"/>
              </c:ext>
            </c:extLst>
          </c:dPt>
          <c:dPt>
            <c:idx val="13"/>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D-DB45-4AFF-BB08-3D5B55D77FE9}"/>
              </c:ext>
            </c:extLst>
          </c:dPt>
          <c:dPt>
            <c:idx val="14"/>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F-DB45-4AFF-BB08-3D5B55D77FE9}"/>
              </c:ext>
            </c:extLst>
          </c:dPt>
          <c:dLbls>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B45-4AFF-BB08-3D5B55D77FE9}"/>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B45-4AFF-BB08-3D5B55D77FE9}"/>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B45-4AFF-BB08-3D5B55D77FE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Sheet1!$E$31:$E$46</c:f>
              <c:strCache>
                <c:ptCount val="15"/>
                <c:pt idx="1">
                  <c:v>Atkinson</c:v>
                </c:pt>
                <c:pt idx="2">
                  <c:v>Capitol</c:v>
                </c:pt>
                <c:pt idx="3">
                  <c:v>Good Hope</c:v>
                </c:pt>
                <c:pt idx="4">
                  <c:v>Villard</c:v>
                </c:pt>
                <c:pt idx="6">
                  <c:v>Center</c:v>
                </c:pt>
                <c:pt idx="7">
                  <c:v>East</c:v>
                </c:pt>
                <c:pt idx="8">
                  <c:v>MLK</c:v>
                </c:pt>
                <c:pt idx="9">
                  <c:v>Washington</c:v>
                </c:pt>
                <c:pt idx="11">
                  <c:v>Bay View</c:v>
                </c:pt>
                <c:pt idx="12">
                  <c:v>Mitchell</c:v>
                </c:pt>
                <c:pt idx="13">
                  <c:v>Tippecanoe</c:v>
                </c:pt>
                <c:pt idx="14">
                  <c:v>Zablocki</c:v>
                </c:pt>
              </c:strCache>
            </c:strRef>
          </c:cat>
          <c:val>
            <c:numRef>
              <c:f>Sheet1!$F$31:$F$46</c:f>
              <c:numCache>
                <c:formatCode>#,##0</c:formatCode>
                <c:ptCount val="16"/>
                <c:pt idx="1">
                  <c:v>15115</c:v>
                </c:pt>
                <c:pt idx="2">
                  <c:v>26320</c:v>
                </c:pt>
                <c:pt idx="3">
                  <c:v>57627</c:v>
                </c:pt>
                <c:pt idx="4">
                  <c:v>13524</c:v>
                </c:pt>
                <c:pt idx="6">
                  <c:v>9989</c:v>
                </c:pt>
                <c:pt idx="7">
                  <c:v>176173</c:v>
                </c:pt>
                <c:pt idx="8">
                  <c:v>12395</c:v>
                </c:pt>
                <c:pt idx="9">
                  <c:v>49808</c:v>
                </c:pt>
                <c:pt idx="11">
                  <c:v>129376</c:v>
                </c:pt>
                <c:pt idx="12">
                  <c:v>51547</c:v>
                </c:pt>
                <c:pt idx="13">
                  <c:v>126854</c:v>
                </c:pt>
                <c:pt idx="14">
                  <c:v>79843</c:v>
                </c:pt>
              </c:numCache>
            </c:numRef>
          </c:val>
          <c:extLst>
            <c:ext xmlns:c16="http://schemas.microsoft.com/office/drawing/2014/chart" uri="{C3380CC4-5D6E-409C-BE32-E72D297353CC}">
              <c16:uniqueId val="{00000010-DB45-4AFF-BB08-3D5B55D77FE9}"/>
            </c:ext>
          </c:extLst>
        </c:ser>
        <c:dLbls>
          <c:dLblPos val="outEnd"/>
          <c:showLegendKey val="0"/>
          <c:showVal val="1"/>
          <c:showCatName val="0"/>
          <c:showSerName val="0"/>
          <c:showPercent val="0"/>
          <c:showBubbleSize val="0"/>
        </c:dLbls>
        <c:gapWidth val="25"/>
        <c:overlap val="-100"/>
        <c:axId val="1080949248"/>
        <c:axId val="160864032"/>
      </c:barChart>
      <c:catAx>
        <c:axId val="1080949248"/>
        <c:scaling>
          <c:orientation val="minMax"/>
        </c:scaling>
        <c:delete val="0"/>
        <c:axPos val="b"/>
        <c:numFmt formatCode="General" sourceLinked="1"/>
        <c:majorTickMark val="none"/>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60864032"/>
        <c:crosses val="autoZero"/>
        <c:auto val="1"/>
        <c:lblAlgn val="ctr"/>
        <c:lblOffset val="100"/>
        <c:noMultiLvlLbl val="0"/>
      </c:catAx>
      <c:valAx>
        <c:axId val="160864032"/>
        <c:scaling>
          <c:orientation val="minMax"/>
        </c:scaling>
        <c:delete val="0"/>
        <c:axPos val="l"/>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0949248"/>
        <c:crosses val="autoZero"/>
        <c:crossBetween val="between"/>
      </c:valAx>
      <c:spPr>
        <a:noFill/>
        <a:ln>
          <a:noFill/>
        </a:ln>
        <a:effectLst/>
      </c:spPr>
    </c:plotArea>
    <c:plotVisOnly val="1"/>
    <c:dispBlanksAs val="gap"/>
    <c:showDLblsOverMax val="0"/>
  </c:chart>
  <c:spPr>
    <a:noFill/>
    <a:ln>
      <a:noFill/>
    </a:ln>
    <a:effectLst/>
  </c:spPr>
  <c:txPr>
    <a:bodyPr/>
    <a:lstStyle/>
    <a:p>
      <a:pPr>
        <a:defRPr b="1">
          <a:solidFill>
            <a:sysClr val="windowText" lastClr="000000"/>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a:t>Public</a:t>
            </a:r>
            <a:r>
              <a:rPr lang="en-US" baseline="0"/>
              <a:t> Computer Usage</a:t>
            </a:r>
            <a:endParaRPr lang="en-US"/>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spPr>
            <a:solidFill>
              <a:srgbClr val="7A003C"/>
            </a:solidFill>
            <a:ln w="12700">
              <a:solidFill>
                <a:sysClr val="windowText" lastClr="000000"/>
              </a:solidFill>
            </a:ln>
            <a:effectLst/>
          </c:spPr>
          <c:invertIfNegative val="0"/>
          <c:dPt>
            <c:idx val="6"/>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1-4918-46D5-AC80-D9546ACA44E0}"/>
              </c:ext>
            </c:extLst>
          </c:dPt>
          <c:dPt>
            <c:idx val="7"/>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3-4918-46D5-AC80-D9546ACA44E0}"/>
              </c:ext>
            </c:extLst>
          </c:dPt>
          <c:dPt>
            <c:idx val="8"/>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5-4918-46D5-AC80-D9546ACA44E0}"/>
              </c:ext>
            </c:extLst>
          </c:dPt>
          <c:dPt>
            <c:idx val="9"/>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7-4918-46D5-AC80-D9546ACA44E0}"/>
              </c:ext>
            </c:extLst>
          </c:dPt>
          <c:dPt>
            <c:idx val="11"/>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9-4918-46D5-AC80-D9546ACA44E0}"/>
              </c:ext>
            </c:extLst>
          </c:dPt>
          <c:dPt>
            <c:idx val="12"/>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B-4918-46D5-AC80-D9546ACA44E0}"/>
              </c:ext>
            </c:extLst>
          </c:dPt>
          <c:dPt>
            <c:idx val="13"/>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D-4918-46D5-AC80-D9546ACA44E0}"/>
              </c:ext>
            </c:extLst>
          </c:dPt>
          <c:dPt>
            <c:idx val="14"/>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F-4918-46D5-AC80-D9546ACA44E0}"/>
              </c:ext>
            </c:extLst>
          </c:dPt>
          <c:dLbls>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918-46D5-AC80-D9546ACA44E0}"/>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918-46D5-AC80-D9546ACA44E0}"/>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918-46D5-AC80-D9546ACA44E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Sheet1!$E$5:$E$20</c:f>
              <c:strCache>
                <c:ptCount val="15"/>
                <c:pt idx="1">
                  <c:v>Atkinson</c:v>
                </c:pt>
                <c:pt idx="2">
                  <c:v>Capitol</c:v>
                </c:pt>
                <c:pt idx="3">
                  <c:v>Good Hope</c:v>
                </c:pt>
                <c:pt idx="4">
                  <c:v>Villard</c:v>
                </c:pt>
                <c:pt idx="6">
                  <c:v>Center</c:v>
                </c:pt>
                <c:pt idx="7">
                  <c:v>East</c:v>
                </c:pt>
                <c:pt idx="8">
                  <c:v>MLK</c:v>
                </c:pt>
                <c:pt idx="9">
                  <c:v>Washington</c:v>
                </c:pt>
                <c:pt idx="11">
                  <c:v>Bay View</c:v>
                </c:pt>
                <c:pt idx="12">
                  <c:v>Mitchell</c:v>
                </c:pt>
                <c:pt idx="13">
                  <c:v>Tippecanoe</c:v>
                </c:pt>
                <c:pt idx="14">
                  <c:v>Zablocki</c:v>
                </c:pt>
              </c:strCache>
            </c:strRef>
          </c:cat>
          <c:val>
            <c:numRef>
              <c:f>Sheet1!$F$5:$F$20</c:f>
              <c:numCache>
                <c:formatCode>#,##0</c:formatCode>
                <c:ptCount val="16"/>
                <c:pt idx="1">
                  <c:v>11818</c:v>
                </c:pt>
                <c:pt idx="2">
                  <c:v>11660</c:v>
                </c:pt>
                <c:pt idx="3">
                  <c:v>13636</c:v>
                </c:pt>
                <c:pt idx="4">
                  <c:v>8654</c:v>
                </c:pt>
                <c:pt idx="6">
                  <c:v>8902</c:v>
                </c:pt>
                <c:pt idx="7">
                  <c:v>11760</c:v>
                </c:pt>
                <c:pt idx="8">
                  <c:v>4916</c:v>
                </c:pt>
                <c:pt idx="9">
                  <c:v>12792</c:v>
                </c:pt>
                <c:pt idx="11">
                  <c:v>6883</c:v>
                </c:pt>
                <c:pt idx="12">
                  <c:v>11712</c:v>
                </c:pt>
                <c:pt idx="13">
                  <c:v>7046</c:v>
                </c:pt>
                <c:pt idx="14">
                  <c:v>8735</c:v>
                </c:pt>
              </c:numCache>
            </c:numRef>
          </c:val>
          <c:extLst>
            <c:ext xmlns:c16="http://schemas.microsoft.com/office/drawing/2014/chart" uri="{C3380CC4-5D6E-409C-BE32-E72D297353CC}">
              <c16:uniqueId val="{00000010-4918-46D5-AC80-D9546ACA44E0}"/>
            </c:ext>
          </c:extLst>
        </c:ser>
        <c:dLbls>
          <c:showLegendKey val="0"/>
          <c:showVal val="0"/>
          <c:showCatName val="0"/>
          <c:showSerName val="0"/>
          <c:showPercent val="0"/>
          <c:showBubbleSize val="0"/>
        </c:dLbls>
        <c:gapWidth val="25"/>
        <c:overlap val="-100"/>
        <c:axId val="1083230560"/>
        <c:axId val="1080702288"/>
      </c:barChart>
      <c:catAx>
        <c:axId val="1083230560"/>
        <c:scaling>
          <c:orientation val="minMax"/>
        </c:scaling>
        <c:delete val="0"/>
        <c:axPos val="b"/>
        <c:numFmt formatCode="General" sourceLinked="1"/>
        <c:majorTickMark val="none"/>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0702288"/>
        <c:crosses val="autoZero"/>
        <c:auto val="1"/>
        <c:lblAlgn val="ctr"/>
        <c:lblOffset val="100"/>
        <c:noMultiLvlLbl val="0"/>
      </c:catAx>
      <c:valAx>
        <c:axId val="1080702288"/>
        <c:scaling>
          <c:orientation val="minMax"/>
        </c:scaling>
        <c:delete val="0"/>
        <c:axPos val="l"/>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3230560"/>
        <c:crosses val="autoZero"/>
        <c:crossBetween val="between"/>
      </c:valAx>
      <c:spPr>
        <a:noFill/>
        <a:ln>
          <a:noFill/>
        </a:ln>
        <a:effectLst/>
      </c:spPr>
    </c:plotArea>
    <c:plotVisOnly val="1"/>
    <c:dispBlanksAs val="gap"/>
    <c:showDLblsOverMax val="0"/>
  </c:chart>
  <c:spPr>
    <a:noFill/>
    <a:ln>
      <a:noFill/>
    </a:ln>
    <a:effectLst/>
  </c:spPr>
  <c:txPr>
    <a:bodyPr/>
    <a:lstStyle/>
    <a:p>
      <a:pPr>
        <a:defRPr b="1">
          <a:solidFill>
            <a:sysClr val="windowText" lastClr="000000"/>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a:t>Circulation</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spPr>
            <a:solidFill>
              <a:srgbClr val="7A003C"/>
            </a:solidFill>
            <a:ln w="12700">
              <a:solidFill>
                <a:sysClr val="windowText" lastClr="000000"/>
              </a:solidFill>
            </a:ln>
            <a:effectLst/>
          </c:spPr>
          <c:invertIfNegative val="0"/>
          <c:dPt>
            <c:idx val="6"/>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1-DB45-4AFF-BB08-3D5B55D77FE9}"/>
              </c:ext>
            </c:extLst>
          </c:dPt>
          <c:dPt>
            <c:idx val="7"/>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3-DB45-4AFF-BB08-3D5B55D77FE9}"/>
              </c:ext>
            </c:extLst>
          </c:dPt>
          <c:dPt>
            <c:idx val="8"/>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5-DB45-4AFF-BB08-3D5B55D77FE9}"/>
              </c:ext>
            </c:extLst>
          </c:dPt>
          <c:dPt>
            <c:idx val="9"/>
            <c:invertIfNegative val="0"/>
            <c:bubble3D val="0"/>
            <c:spPr>
              <a:solidFill>
                <a:srgbClr val="00ACBC"/>
              </a:solidFill>
              <a:ln w="12700">
                <a:solidFill>
                  <a:sysClr val="windowText" lastClr="000000"/>
                </a:solidFill>
              </a:ln>
              <a:effectLst/>
            </c:spPr>
            <c:extLst>
              <c:ext xmlns:c16="http://schemas.microsoft.com/office/drawing/2014/chart" uri="{C3380CC4-5D6E-409C-BE32-E72D297353CC}">
                <c16:uniqueId val="{00000007-DB45-4AFF-BB08-3D5B55D77FE9}"/>
              </c:ext>
            </c:extLst>
          </c:dPt>
          <c:dPt>
            <c:idx val="11"/>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9-DB45-4AFF-BB08-3D5B55D77FE9}"/>
              </c:ext>
            </c:extLst>
          </c:dPt>
          <c:dPt>
            <c:idx val="12"/>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B-DB45-4AFF-BB08-3D5B55D77FE9}"/>
              </c:ext>
            </c:extLst>
          </c:dPt>
          <c:dPt>
            <c:idx val="13"/>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D-DB45-4AFF-BB08-3D5B55D77FE9}"/>
              </c:ext>
            </c:extLst>
          </c:dPt>
          <c:dPt>
            <c:idx val="14"/>
            <c:invertIfNegative val="0"/>
            <c:bubble3D val="0"/>
            <c:spPr>
              <a:solidFill>
                <a:srgbClr val="FDD900"/>
              </a:solidFill>
              <a:ln w="12700">
                <a:solidFill>
                  <a:sysClr val="windowText" lastClr="000000"/>
                </a:solidFill>
              </a:ln>
              <a:effectLst/>
            </c:spPr>
            <c:extLst>
              <c:ext xmlns:c16="http://schemas.microsoft.com/office/drawing/2014/chart" uri="{C3380CC4-5D6E-409C-BE32-E72D297353CC}">
                <c16:uniqueId val="{0000000F-DB45-4AFF-BB08-3D5B55D77FE9}"/>
              </c:ext>
            </c:extLst>
          </c:dPt>
          <c:dLbls>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B45-4AFF-BB08-3D5B55D77FE9}"/>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B45-4AFF-BB08-3D5B55D77FE9}"/>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B45-4AFF-BB08-3D5B55D77FE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Sheet1!$E$31:$E$46</c:f>
              <c:strCache>
                <c:ptCount val="15"/>
                <c:pt idx="1">
                  <c:v>Atkinson</c:v>
                </c:pt>
                <c:pt idx="2">
                  <c:v>Capitol</c:v>
                </c:pt>
                <c:pt idx="3">
                  <c:v>Good Hope</c:v>
                </c:pt>
                <c:pt idx="4">
                  <c:v>Villard</c:v>
                </c:pt>
                <c:pt idx="6">
                  <c:v>Center</c:v>
                </c:pt>
                <c:pt idx="7">
                  <c:v>East</c:v>
                </c:pt>
                <c:pt idx="8">
                  <c:v>MLK</c:v>
                </c:pt>
                <c:pt idx="9">
                  <c:v>Washington</c:v>
                </c:pt>
                <c:pt idx="11">
                  <c:v>Bay View</c:v>
                </c:pt>
                <c:pt idx="12">
                  <c:v>Mitchell</c:v>
                </c:pt>
                <c:pt idx="13">
                  <c:v>Tippecanoe</c:v>
                </c:pt>
                <c:pt idx="14">
                  <c:v>Zablocki</c:v>
                </c:pt>
              </c:strCache>
            </c:strRef>
          </c:cat>
          <c:val>
            <c:numRef>
              <c:f>Sheet1!$F$31:$F$46</c:f>
              <c:numCache>
                <c:formatCode>#,##0</c:formatCode>
                <c:ptCount val="16"/>
                <c:pt idx="1">
                  <c:v>15115</c:v>
                </c:pt>
                <c:pt idx="2">
                  <c:v>26320</c:v>
                </c:pt>
                <c:pt idx="3">
                  <c:v>57627</c:v>
                </c:pt>
                <c:pt idx="4">
                  <c:v>13524</c:v>
                </c:pt>
                <c:pt idx="6">
                  <c:v>9989</c:v>
                </c:pt>
                <c:pt idx="7">
                  <c:v>176173</c:v>
                </c:pt>
                <c:pt idx="8">
                  <c:v>12395</c:v>
                </c:pt>
                <c:pt idx="9">
                  <c:v>49808</c:v>
                </c:pt>
                <c:pt idx="11">
                  <c:v>129376</c:v>
                </c:pt>
                <c:pt idx="12">
                  <c:v>51547</c:v>
                </c:pt>
                <c:pt idx="13">
                  <c:v>126854</c:v>
                </c:pt>
                <c:pt idx="14">
                  <c:v>79843</c:v>
                </c:pt>
              </c:numCache>
            </c:numRef>
          </c:val>
          <c:extLst>
            <c:ext xmlns:c16="http://schemas.microsoft.com/office/drawing/2014/chart" uri="{C3380CC4-5D6E-409C-BE32-E72D297353CC}">
              <c16:uniqueId val="{00000010-DB45-4AFF-BB08-3D5B55D77FE9}"/>
            </c:ext>
          </c:extLst>
        </c:ser>
        <c:dLbls>
          <c:dLblPos val="outEnd"/>
          <c:showLegendKey val="0"/>
          <c:showVal val="1"/>
          <c:showCatName val="0"/>
          <c:showSerName val="0"/>
          <c:showPercent val="0"/>
          <c:showBubbleSize val="0"/>
        </c:dLbls>
        <c:gapWidth val="25"/>
        <c:overlap val="-100"/>
        <c:axId val="1080949248"/>
        <c:axId val="160864032"/>
      </c:barChart>
      <c:catAx>
        <c:axId val="1080949248"/>
        <c:scaling>
          <c:orientation val="minMax"/>
        </c:scaling>
        <c:delete val="0"/>
        <c:axPos val="b"/>
        <c:numFmt formatCode="General" sourceLinked="1"/>
        <c:majorTickMark val="none"/>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60864032"/>
        <c:crosses val="autoZero"/>
        <c:auto val="1"/>
        <c:lblAlgn val="ctr"/>
        <c:lblOffset val="100"/>
        <c:noMultiLvlLbl val="0"/>
      </c:catAx>
      <c:valAx>
        <c:axId val="160864032"/>
        <c:scaling>
          <c:orientation val="minMax"/>
        </c:scaling>
        <c:delete val="0"/>
        <c:axPos val="l"/>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080949248"/>
        <c:crosses val="autoZero"/>
        <c:crossBetween val="between"/>
      </c:valAx>
      <c:spPr>
        <a:noFill/>
        <a:ln>
          <a:noFill/>
        </a:ln>
        <a:effectLst/>
      </c:spPr>
    </c:plotArea>
    <c:plotVisOnly val="1"/>
    <c:dispBlanksAs val="gap"/>
    <c:showDLblsOverMax val="0"/>
  </c:chart>
  <c:spPr>
    <a:noFill/>
    <a:ln>
      <a:noFill/>
    </a:ln>
    <a:effectLst/>
  </c:spPr>
  <c:txPr>
    <a:bodyPr/>
    <a:lstStyle/>
    <a:p>
      <a:pPr>
        <a:defRPr b="1">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28FA11-6AA5-4477-A39D-366A00571157}"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2742E9-94DB-4379-96E9-2E8D486B699D}" type="slidenum">
              <a:rPr lang="en-US" smtClean="0"/>
              <a:t>‹#›</a:t>
            </a:fld>
            <a:endParaRPr lang="en-US"/>
          </a:p>
        </p:txBody>
      </p:sp>
    </p:spTree>
    <p:extLst>
      <p:ext uri="{BB962C8B-B14F-4D97-AF65-F5344CB8AC3E}">
        <p14:creationId xmlns:p14="http://schemas.microsoft.com/office/powerpoint/2010/main" val="1066320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Hello everyone my name is joey </a:t>
            </a:r>
            <a:r>
              <a:rPr lang="en-US" sz="1200" kern="1200" dirty="0" err="1">
                <a:solidFill>
                  <a:schemeClr val="tx1"/>
                </a:solidFill>
                <a:effectLst/>
                <a:latin typeface="+mn-lt"/>
                <a:ea typeface="+mn-ea"/>
                <a:cs typeface="+mn-cs"/>
              </a:rPr>
              <a:t>mcmahon</a:t>
            </a:r>
            <a:r>
              <a:rPr lang="en-US" sz="1200" kern="1200" dirty="0">
                <a:solidFill>
                  <a:schemeClr val="tx1"/>
                </a:solidFill>
                <a:effectLst/>
                <a:latin typeface="+mn-lt"/>
                <a:ea typeface="+mn-ea"/>
                <a:cs typeface="+mn-cs"/>
              </a:rPr>
              <a:t> and I am the research and policy coordinator at the Milwaukee public library and today I will be presenting on how data influences decision making at public institutions. We all know that every organization collects data, but I wanted to show how the data we collect is meaningful and how it influences services that the library has to offer</a:t>
            </a:r>
          </a:p>
          <a:p>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1</a:t>
            </a:fld>
            <a:endParaRPr lang="en-US"/>
          </a:p>
        </p:txBody>
      </p:sp>
    </p:spTree>
    <p:extLst>
      <p:ext uri="{BB962C8B-B14F-4D97-AF65-F5344CB8AC3E}">
        <p14:creationId xmlns:p14="http://schemas.microsoft.com/office/powerpoint/2010/main" val="4187525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little background of the Milwaukee Public Library. We are a historic institution in the state of Wisconsin. Central is pictured above it was built in 1898 making it the oldest branch. We do though have 12 additional branches though out the city of Milwaukee. n 2027, MPL will be celebrating it 150 year as a system</a:t>
            </a:r>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2</a:t>
            </a:fld>
            <a:endParaRPr lang="en-US"/>
          </a:p>
        </p:txBody>
      </p:sp>
    </p:spTree>
    <p:extLst>
      <p:ext uri="{BB962C8B-B14F-4D97-AF65-F5344CB8AC3E}">
        <p14:creationId xmlns:p14="http://schemas.microsoft.com/office/powerpoint/2010/main" val="1770216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which is a big accomplishment. Fun fact, MPL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most followed library account on social media behind some heavy hitters both Los Angeles and New York Public Libraries. This just goes to show the potential influence our library has. However, when we completed our community survey, </a:t>
            </a:r>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3</a:t>
            </a:fld>
            <a:endParaRPr lang="en-US"/>
          </a:p>
        </p:txBody>
      </p:sp>
    </p:spTree>
    <p:extLst>
      <p:ext uri="{BB962C8B-B14F-4D97-AF65-F5344CB8AC3E}">
        <p14:creationId xmlns:p14="http://schemas.microsoft.com/office/powerpoint/2010/main" val="2529106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found only 1 in 4 of every survey respondent knew all the services that the library provides. So there is a big opportunity here. This is just one example of how we use data to understand community needs. But the library collects a ton of data including </a:t>
            </a:r>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4</a:t>
            </a:fld>
            <a:endParaRPr lang="en-US"/>
          </a:p>
        </p:txBody>
      </p:sp>
    </p:spTree>
    <p:extLst>
      <p:ext uri="{BB962C8B-B14F-4D97-AF65-F5344CB8AC3E}">
        <p14:creationId xmlns:p14="http://schemas.microsoft.com/office/powerpoint/2010/main" val="2995321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5</a:t>
            </a:fld>
            <a:endParaRPr lang="en-US"/>
          </a:p>
        </p:txBody>
      </p:sp>
    </p:spTree>
    <p:extLst>
      <p:ext uri="{BB962C8B-B14F-4D97-AF65-F5344CB8AC3E}">
        <p14:creationId xmlns:p14="http://schemas.microsoft.com/office/powerpoint/2010/main" val="1584983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our data ecosystem is much boarder than just that. Data on the previous slide all fall under internal usage data. However we also collect data through our community partners starting with INPOWER we did a community survey back in 2023. We have also partnered with the University of Wisconsin Milwaukee’s master of urban planning students</a:t>
            </a:r>
          </a:p>
          <a:p>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6</a:t>
            </a:fld>
            <a:endParaRPr lang="en-US"/>
          </a:p>
        </p:txBody>
      </p:sp>
    </p:spTree>
    <p:extLst>
      <p:ext uri="{BB962C8B-B14F-4D97-AF65-F5344CB8AC3E}">
        <p14:creationId xmlns:p14="http://schemas.microsoft.com/office/powerpoint/2010/main" val="3529644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that you know some the data we collect it is important to talk about how we frame it to our team. Framing is important because when we look at the raw data it can be hard to interpret. So we create legible graphs to make it easier to see trends. Its also super important how we interpret the data. </a:t>
            </a:r>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7</a:t>
            </a:fld>
            <a:endParaRPr lang="en-US"/>
          </a:p>
        </p:txBody>
      </p:sp>
    </p:spTree>
    <p:extLst>
      <p:ext uri="{BB962C8B-B14F-4D97-AF65-F5344CB8AC3E}">
        <p14:creationId xmlns:p14="http://schemas.microsoft.com/office/powerpoint/2010/main" val="2980905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thing you'll notice is that Central is an outlier. It’s a historic building and a destination for people, so its usage is always way higher than the rest of our branches. This makes it difficult to see trends so we sometimes remove Central in order to avoid comparing performance to our highest performer.</a:t>
            </a:r>
          </a:p>
        </p:txBody>
      </p:sp>
      <p:sp>
        <p:nvSpPr>
          <p:cNvPr id="4" name="Slide Number Placeholder 3"/>
          <p:cNvSpPr>
            <a:spLocks noGrp="1"/>
          </p:cNvSpPr>
          <p:nvPr>
            <p:ph type="sldNum" sz="quarter" idx="5"/>
          </p:nvPr>
        </p:nvSpPr>
        <p:spPr/>
        <p:txBody>
          <a:bodyPr/>
          <a:lstStyle/>
          <a:p>
            <a:fld id="{1E2742E9-94DB-4379-96E9-2E8D486B699D}" type="slidenum">
              <a:rPr lang="en-US" smtClean="0"/>
              <a:t>8</a:t>
            </a:fld>
            <a:endParaRPr lang="en-US"/>
          </a:p>
        </p:txBody>
      </p:sp>
    </p:spTree>
    <p:extLst>
      <p:ext uri="{BB962C8B-B14F-4D97-AF65-F5344CB8AC3E}">
        <p14:creationId xmlns:p14="http://schemas.microsoft.com/office/powerpoint/2010/main" val="2559702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with Central removed, it is easier to see a clearer picture of what is going on at the branches. In red we have Atkinson, Capitol, Good Hope, and Villard, which makes up our North Cluster , in teal we have the four branches that make up our Central Cluster, and lastly in yellow, we have the four branches that make up our South Cluster. </a:t>
            </a:r>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9</a:t>
            </a:fld>
            <a:endParaRPr lang="en-US"/>
          </a:p>
        </p:txBody>
      </p:sp>
    </p:spTree>
    <p:extLst>
      <p:ext uri="{BB962C8B-B14F-4D97-AF65-F5344CB8AC3E}">
        <p14:creationId xmlns:p14="http://schemas.microsoft.com/office/powerpoint/2010/main" val="3277888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From this, we can see that the south cluster really functions like a typical library—high circ and high patronage. However, when we look at the North Cluster, we see a different picture. They have a much lower circulation but a high public computer and </a:t>
            </a:r>
            <a:r>
              <a:rPr lang="en-US" sz="1200" kern="1200" dirty="0" err="1">
                <a:solidFill>
                  <a:schemeClr val="tx1"/>
                </a:solidFill>
                <a:effectLst/>
                <a:latin typeface="+mn-lt"/>
                <a:ea typeface="+mn-ea"/>
                <a:cs typeface="+mn-cs"/>
              </a:rPr>
              <a:t>wifi</a:t>
            </a:r>
            <a:r>
              <a:rPr lang="en-US" sz="1200" kern="1200" dirty="0">
                <a:solidFill>
                  <a:schemeClr val="tx1"/>
                </a:solidFill>
                <a:effectLst/>
                <a:latin typeface="+mn-lt"/>
                <a:ea typeface="+mn-ea"/>
                <a:cs typeface="+mn-cs"/>
              </a:rPr>
              <a:t> usage. Why might this be? </a:t>
            </a:r>
          </a:p>
          <a:p>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10</a:t>
            </a:fld>
            <a:endParaRPr lang="en-US"/>
          </a:p>
        </p:txBody>
      </p:sp>
    </p:spTree>
    <p:extLst>
      <p:ext uri="{BB962C8B-B14F-4D97-AF65-F5344CB8AC3E}">
        <p14:creationId xmlns:p14="http://schemas.microsoft.com/office/powerpoint/2010/main" val="981052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Well, when we accompany these graphs with our new GIS service area maps completed by our UWM student partners, we see something very interesting. I want to direct your attention to these three maps to the right. Using census data, these all show household internet access using a gradient. </a:t>
            </a:r>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11</a:t>
            </a:fld>
            <a:endParaRPr lang="en-US"/>
          </a:p>
        </p:txBody>
      </p:sp>
    </p:spTree>
    <p:extLst>
      <p:ext uri="{BB962C8B-B14F-4D97-AF65-F5344CB8AC3E}">
        <p14:creationId xmlns:p14="http://schemas.microsoft.com/office/powerpoint/2010/main" val="1515568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darker the color, the more households with no internet, the lighter the color, the less households with no internet. So what does this mean? The service areas of Bay view and East have a rather light color or high access to internet. </a:t>
            </a:r>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12</a:t>
            </a:fld>
            <a:endParaRPr lang="en-US"/>
          </a:p>
        </p:txBody>
      </p:sp>
    </p:spTree>
    <p:extLst>
      <p:ext uri="{BB962C8B-B14F-4D97-AF65-F5344CB8AC3E}">
        <p14:creationId xmlns:p14="http://schemas.microsoft.com/office/powerpoint/2010/main" val="510650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we look at the Atkinson service area, we actually see pockets of super dark red, indicating more households with no internet access. This helps explain the WHY--why we might see a higher internet and public computer usage in the North Cluster Branches. </a:t>
            </a:r>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13</a:t>
            </a:fld>
            <a:endParaRPr lang="en-US"/>
          </a:p>
        </p:txBody>
      </p:sp>
    </p:spTree>
    <p:extLst>
      <p:ext uri="{BB962C8B-B14F-4D97-AF65-F5344CB8AC3E}">
        <p14:creationId xmlns:p14="http://schemas.microsoft.com/office/powerpoint/2010/main" val="1620688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what does this all mean? We’ve talked about various different sources; data from the community, library usage data, and census data. By combining and analyzing internally, we can determine multiple things. How branches are being used, how to inform library services, </a:t>
            </a:r>
            <a:r>
              <a:rPr lang="en-US" sz="1200" kern="1200" dirty="0" err="1">
                <a:solidFill>
                  <a:schemeClr val="tx1"/>
                </a:solidFill>
                <a:effectLst/>
                <a:latin typeface="+mn-lt"/>
                <a:ea typeface="+mn-ea"/>
                <a:cs typeface="+mn-cs"/>
              </a:rPr>
              <a:t>whats</a:t>
            </a:r>
            <a:r>
              <a:rPr lang="en-US" sz="1200" kern="1200" dirty="0">
                <a:solidFill>
                  <a:schemeClr val="tx1"/>
                </a:solidFill>
                <a:effectLst/>
                <a:latin typeface="+mn-lt"/>
                <a:ea typeface="+mn-ea"/>
                <a:cs typeface="+mn-cs"/>
              </a:rPr>
              <a:t> needed in service areas, and ultimately how to better serve the community.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E2742E9-94DB-4379-96E9-2E8D486B699D}" type="slidenum">
              <a:rPr lang="en-US" smtClean="0"/>
              <a:t>14</a:t>
            </a:fld>
            <a:endParaRPr lang="en-US"/>
          </a:p>
        </p:txBody>
      </p:sp>
    </p:spTree>
    <p:extLst>
      <p:ext uri="{BB962C8B-B14F-4D97-AF65-F5344CB8AC3E}">
        <p14:creationId xmlns:p14="http://schemas.microsoft.com/office/powerpoint/2010/main" val="2875330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We took this to our team of branch managers and are working with them to determine how to best bolster their services, programs, events, and even community partnerships. We also share this data with the Mayor’s office to advocate for continued funding and support from the City of Milwaukee.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That’s all I have for today. Thank you so much for having me.</a:t>
            </a:r>
          </a:p>
          <a:p>
            <a:endParaRPr lang="en-US" dirty="0"/>
          </a:p>
        </p:txBody>
      </p:sp>
      <p:sp>
        <p:nvSpPr>
          <p:cNvPr id="4" name="Slide Number Placeholder 3"/>
          <p:cNvSpPr>
            <a:spLocks noGrp="1"/>
          </p:cNvSpPr>
          <p:nvPr>
            <p:ph type="sldNum" sz="quarter" idx="5"/>
          </p:nvPr>
        </p:nvSpPr>
        <p:spPr/>
        <p:txBody>
          <a:bodyPr/>
          <a:lstStyle/>
          <a:p>
            <a:fld id="{1E2742E9-94DB-4379-96E9-2E8D486B699D}" type="slidenum">
              <a:rPr lang="en-US" smtClean="0"/>
              <a:t>15</a:t>
            </a:fld>
            <a:endParaRPr lang="en-US"/>
          </a:p>
        </p:txBody>
      </p:sp>
    </p:spTree>
    <p:extLst>
      <p:ext uri="{BB962C8B-B14F-4D97-AF65-F5344CB8AC3E}">
        <p14:creationId xmlns:p14="http://schemas.microsoft.com/office/powerpoint/2010/main" val="25105065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A0AF5EDF-AE38-4017-906A-AD84774FB92F}" type="datetimeFigureOut">
              <a:rPr lang="en-US" smtClean="0"/>
              <a:t>9/24/2026</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3801858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AF5EDF-AE38-4017-906A-AD84774FB92F}"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2846157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AF5EDF-AE38-4017-906A-AD84774FB92F}"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843724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AF5EDF-AE38-4017-906A-AD84774FB92F}"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1379345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AF5EDF-AE38-4017-906A-AD84774FB92F}"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3109125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AF5EDF-AE38-4017-906A-AD84774FB92F}"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391091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AF5EDF-AE38-4017-906A-AD84774FB92F}"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2890011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0AF5EDF-AE38-4017-906A-AD84774FB92F}"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1220574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0AF5EDF-AE38-4017-906A-AD84774FB92F}"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2473986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0AF5EDF-AE38-4017-906A-AD84774FB92F}"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114729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0AF5EDF-AE38-4017-906A-AD84774FB92F}"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956873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0AF5EDF-AE38-4017-906A-AD84774FB92F}"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3007498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AF5EDF-AE38-4017-906A-AD84774FB92F}"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4022774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0AF5EDF-AE38-4017-906A-AD84774FB92F}"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2189975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0AF5EDF-AE38-4017-906A-AD84774FB92F}" type="datetimeFigureOut">
              <a:rPr lang="en-US" smtClean="0"/>
              <a:t>9/24/2026</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2546249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A0AF5EDF-AE38-4017-906A-AD84774FB92F}"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90193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A0AF5EDF-AE38-4017-906A-AD84774FB92F}"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3181DB3-6444-429C-B9F5-A7515DAA7410}" type="slidenum">
              <a:rPr lang="en-US" smtClean="0"/>
              <a:t>‹#›</a:t>
            </a:fld>
            <a:endParaRPr lang="en-US"/>
          </a:p>
        </p:txBody>
      </p:sp>
    </p:spTree>
    <p:extLst>
      <p:ext uri="{BB962C8B-B14F-4D97-AF65-F5344CB8AC3E}">
        <p14:creationId xmlns:p14="http://schemas.microsoft.com/office/powerpoint/2010/main" val="3224404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A0AF5EDF-AE38-4017-906A-AD84774FB92F}" type="datetimeFigureOut">
              <a:rPr lang="en-US" smtClean="0"/>
              <a:t>9/24/2026</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23181DB3-6444-429C-B9F5-A7515DAA7410}" type="slidenum">
              <a:rPr lang="en-US" smtClean="0"/>
              <a:t>‹#›</a:t>
            </a:fld>
            <a:endParaRPr lang="en-US"/>
          </a:p>
        </p:txBody>
      </p:sp>
    </p:spTree>
    <p:extLst>
      <p:ext uri="{BB962C8B-B14F-4D97-AF65-F5344CB8AC3E}">
        <p14:creationId xmlns:p14="http://schemas.microsoft.com/office/powerpoint/2010/main" val="8562395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chart" Target="../charts/char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13.xml"/><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chart" Target="../charts/char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22221-845C-4119-911C-7122F56E1FCB}"/>
              </a:ext>
            </a:extLst>
          </p:cNvPr>
          <p:cNvSpPr>
            <a:spLocks noGrp="1"/>
          </p:cNvSpPr>
          <p:nvPr>
            <p:ph type="ctrTitle"/>
          </p:nvPr>
        </p:nvSpPr>
        <p:spPr/>
        <p:txBody>
          <a:bodyPr>
            <a:normAutofit fontScale="90000"/>
          </a:bodyPr>
          <a:lstStyle/>
          <a:p>
            <a:r>
              <a:rPr lang="en-US" dirty="0"/>
              <a:t>How Data Influences Decision Making at Public Institutions</a:t>
            </a:r>
            <a:br>
              <a:rPr lang="en-US" dirty="0"/>
            </a:br>
            <a:endParaRPr lang="en-US" dirty="0"/>
          </a:p>
        </p:txBody>
      </p:sp>
      <p:sp>
        <p:nvSpPr>
          <p:cNvPr id="3" name="Subtitle 2">
            <a:extLst>
              <a:ext uri="{FF2B5EF4-FFF2-40B4-BE49-F238E27FC236}">
                <a16:creationId xmlns:a16="http://schemas.microsoft.com/office/drawing/2014/main" id="{BE8CAE61-D024-4C4B-A8CF-69965A7F6A32}"/>
              </a:ext>
            </a:extLst>
          </p:cNvPr>
          <p:cNvSpPr>
            <a:spLocks noGrp="1"/>
          </p:cNvSpPr>
          <p:nvPr>
            <p:ph type="subTitle" idx="1"/>
          </p:nvPr>
        </p:nvSpPr>
        <p:spPr/>
        <p:txBody>
          <a:bodyPr>
            <a:normAutofit lnSpcReduction="10000"/>
          </a:bodyPr>
          <a:lstStyle/>
          <a:p>
            <a:pPr>
              <a:lnSpc>
                <a:spcPct val="100000"/>
              </a:lnSpc>
              <a:spcBef>
                <a:spcPts val="0"/>
              </a:spcBef>
            </a:pPr>
            <a:r>
              <a:rPr lang="en-US" dirty="0"/>
              <a:t>Joey McMahon</a:t>
            </a:r>
          </a:p>
          <a:p>
            <a:pPr>
              <a:lnSpc>
                <a:spcPct val="100000"/>
              </a:lnSpc>
              <a:spcBef>
                <a:spcPts val="0"/>
              </a:spcBef>
            </a:pPr>
            <a:r>
              <a:rPr lang="en-US" dirty="0"/>
              <a:t>Research and Policy Coordinator</a:t>
            </a:r>
          </a:p>
          <a:p>
            <a:pPr>
              <a:lnSpc>
                <a:spcPct val="100000"/>
              </a:lnSpc>
              <a:spcBef>
                <a:spcPts val="0"/>
              </a:spcBef>
            </a:pPr>
            <a:r>
              <a:rPr lang="en-US" dirty="0"/>
              <a:t>Milwaukee Public Library</a:t>
            </a:r>
          </a:p>
        </p:txBody>
      </p:sp>
    </p:spTree>
    <p:extLst>
      <p:ext uri="{BB962C8B-B14F-4D97-AF65-F5344CB8AC3E}">
        <p14:creationId xmlns:p14="http://schemas.microsoft.com/office/powerpoint/2010/main" val="2099775792"/>
      </p:ext>
    </p:extLst>
  </p:cSld>
  <p:clrMapOvr>
    <a:masterClrMapping/>
  </p:clrMapOvr>
  <mc:AlternateContent xmlns:mc="http://schemas.openxmlformats.org/markup-compatibility/2006">
    <mc:Choice xmlns:p14="http://schemas.microsoft.com/office/powerpoint/2010/main" Requires="p14">
      <p:transition spd="slow" p14:dur="2000" advClick="0" advTm="20000"/>
    </mc:Choice>
    <mc:Fallback>
      <p:transition spd="slow" advClick="0" advTm="2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4432-CE4B-4431-8E8D-238996BDB216}"/>
              </a:ext>
            </a:extLst>
          </p:cNvPr>
          <p:cNvSpPr>
            <a:spLocks noGrp="1"/>
          </p:cNvSpPr>
          <p:nvPr>
            <p:ph type="title"/>
          </p:nvPr>
        </p:nvSpPr>
        <p:spPr/>
        <p:txBody>
          <a:bodyPr/>
          <a:lstStyle/>
          <a:p>
            <a:r>
              <a:rPr lang="en-US" dirty="0"/>
              <a:t>Milwaukee Public Library (MPL) History</a:t>
            </a:r>
          </a:p>
        </p:txBody>
      </p:sp>
      <p:sp>
        <p:nvSpPr>
          <p:cNvPr id="3" name="Content Placeholder 2">
            <a:extLst>
              <a:ext uri="{FF2B5EF4-FFF2-40B4-BE49-F238E27FC236}">
                <a16:creationId xmlns:a16="http://schemas.microsoft.com/office/drawing/2014/main" id="{7657CCAF-60C9-402F-8C05-796CB7EF4F81}"/>
              </a:ext>
            </a:extLst>
          </p:cNvPr>
          <p:cNvSpPr>
            <a:spLocks noGrp="1"/>
          </p:cNvSpPr>
          <p:nvPr>
            <p:ph idx="1"/>
          </p:nvPr>
        </p:nvSpPr>
        <p:spPr>
          <a:xfrm>
            <a:off x="735292" y="2603499"/>
            <a:ext cx="5360708" cy="3929275"/>
          </a:xfrm>
        </p:spPr>
        <p:txBody>
          <a:bodyPr>
            <a:noAutofit/>
          </a:bodyPr>
          <a:lstStyle/>
          <a:p>
            <a:r>
              <a:rPr lang="en-US" sz="1600" b="1" dirty="0">
                <a:solidFill>
                  <a:schemeClr val="tx1"/>
                </a:solidFill>
              </a:rPr>
              <a:t>Historic institution </a:t>
            </a:r>
          </a:p>
          <a:p>
            <a:pPr lvl="1"/>
            <a:r>
              <a:rPr lang="en-US" b="1" dirty="0">
                <a:solidFill>
                  <a:schemeClr val="tx1"/>
                </a:solidFill>
              </a:rPr>
              <a:t>Central (built in 1898)</a:t>
            </a:r>
          </a:p>
          <a:p>
            <a:pPr lvl="1"/>
            <a:r>
              <a:rPr lang="en-US" b="1" dirty="0">
                <a:solidFill>
                  <a:schemeClr val="tx1"/>
                </a:solidFill>
              </a:rPr>
              <a:t>12 Branches</a:t>
            </a:r>
          </a:p>
          <a:p>
            <a:r>
              <a:rPr lang="en-US" sz="1600" b="1" dirty="0">
                <a:solidFill>
                  <a:schemeClr val="tx1"/>
                </a:solidFill>
              </a:rPr>
              <a:t>MPL is the 3</a:t>
            </a:r>
            <a:r>
              <a:rPr lang="en-US" sz="1600" b="1" baseline="30000" dirty="0">
                <a:solidFill>
                  <a:schemeClr val="tx1"/>
                </a:solidFill>
              </a:rPr>
              <a:t>rd</a:t>
            </a:r>
            <a:r>
              <a:rPr lang="en-US" sz="1600" b="1" dirty="0">
                <a:solidFill>
                  <a:schemeClr val="tx1"/>
                </a:solidFill>
              </a:rPr>
              <a:t> most followed library in the U.S. behind Los Angeles and New York public libraries</a:t>
            </a:r>
          </a:p>
          <a:p>
            <a:r>
              <a:rPr lang="en-US" sz="1600" b="1" dirty="0">
                <a:solidFill>
                  <a:schemeClr val="tx1"/>
                </a:solidFill>
              </a:rPr>
              <a:t>Based on a community survey, 1 out of 4 people knew all that MPL had to offer. That’s only 25%</a:t>
            </a:r>
          </a:p>
          <a:p>
            <a:r>
              <a:rPr lang="en-US" sz="1600" b="1" dirty="0">
                <a:solidFill>
                  <a:schemeClr val="tx1"/>
                </a:solidFill>
              </a:rPr>
              <a:t>Libraries collect so much data</a:t>
            </a:r>
            <a:endParaRPr lang="en-US" sz="1600" dirty="0"/>
          </a:p>
          <a:p>
            <a:endParaRPr lang="en-US" sz="1500" dirty="0"/>
          </a:p>
          <a:p>
            <a:endParaRPr lang="en-US" sz="1500" dirty="0"/>
          </a:p>
        </p:txBody>
      </p:sp>
      <p:pic>
        <p:nvPicPr>
          <p:cNvPr id="5" name="Picture 4">
            <a:extLst>
              <a:ext uri="{FF2B5EF4-FFF2-40B4-BE49-F238E27FC236}">
                <a16:creationId xmlns:a16="http://schemas.microsoft.com/office/drawing/2014/main" id="{FDBBE9F0-8322-48D6-9A00-AB746853C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805" y="1783970"/>
            <a:ext cx="4956091" cy="2298411"/>
          </a:xfrm>
          <a:prstGeom prst="rect">
            <a:avLst/>
          </a:prstGeom>
          <a:effectLst>
            <a:outerShdw blurRad="50800" dist="50800" dir="5400000" algn="ctr" rotWithShape="0">
              <a:srgbClr val="000000">
                <a:alpha val="61000"/>
              </a:srgbClr>
            </a:outerShdw>
          </a:effectLst>
        </p:spPr>
      </p:pic>
      <p:pic>
        <p:nvPicPr>
          <p:cNvPr id="7" name="Picture 6">
            <a:extLst>
              <a:ext uri="{FF2B5EF4-FFF2-40B4-BE49-F238E27FC236}">
                <a16:creationId xmlns:a16="http://schemas.microsoft.com/office/drawing/2014/main" id="{8DF38CCB-6464-4200-A4DD-BB9E7526F5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5745" y="3693152"/>
            <a:ext cx="3167342" cy="2114550"/>
          </a:xfrm>
          <a:prstGeom prst="rect">
            <a:avLst/>
          </a:prstGeom>
          <a:effectLst>
            <a:outerShdw blurRad="50800" dist="50800" dir="5400000" algn="ctr" rotWithShape="0">
              <a:srgbClr val="000000">
                <a:alpha val="61000"/>
              </a:srgbClr>
            </a:outerShdw>
          </a:effectLst>
        </p:spPr>
      </p:pic>
      <p:pic>
        <p:nvPicPr>
          <p:cNvPr id="9" name="Picture 8">
            <a:extLst>
              <a:ext uri="{FF2B5EF4-FFF2-40B4-BE49-F238E27FC236}">
                <a16:creationId xmlns:a16="http://schemas.microsoft.com/office/drawing/2014/main" id="{2D5CD9EF-0074-4AE6-943B-C993FF3256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4404122"/>
            <a:ext cx="3571875" cy="2278856"/>
          </a:xfrm>
          <a:prstGeom prst="rect">
            <a:avLst/>
          </a:prstGeom>
          <a:effectLst>
            <a:outerShdw blurRad="50800" dist="50800" dir="5400000" algn="ctr" rotWithShape="0">
              <a:srgbClr val="000000">
                <a:alpha val="61000"/>
              </a:srgbClr>
            </a:outerShdw>
          </a:effectLst>
        </p:spPr>
      </p:pic>
    </p:spTree>
    <p:extLst>
      <p:ext uri="{BB962C8B-B14F-4D97-AF65-F5344CB8AC3E}">
        <p14:creationId xmlns:p14="http://schemas.microsoft.com/office/powerpoint/2010/main" val="693773818"/>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4432-CE4B-4431-8E8D-238996BDB216}"/>
              </a:ext>
            </a:extLst>
          </p:cNvPr>
          <p:cNvSpPr>
            <a:spLocks noGrp="1"/>
          </p:cNvSpPr>
          <p:nvPr>
            <p:ph type="title"/>
          </p:nvPr>
        </p:nvSpPr>
        <p:spPr/>
        <p:txBody>
          <a:bodyPr/>
          <a:lstStyle/>
          <a:p>
            <a:r>
              <a:rPr lang="en-US" dirty="0"/>
              <a:t>Milwaukee Public Library (MPL) History</a:t>
            </a:r>
          </a:p>
        </p:txBody>
      </p:sp>
      <p:pic>
        <p:nvPicPr>
          <p:cNvPr id="5" name="Picture 4">
            <a:extLst>
              <a:ext uri="{FF2B5EF4-FFF2-40B4-BE49-F238E27FC236}">
                <a16:creationId xmlns:a16="http://schemas.microsoft.com/office/drawing/2014/main" id="{FDBBE9F0-8322-48D6-9A00-AB746853C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805" y="1783970"/>
            <a:ext cx="4956091" cy="2298411"/>
          </a:xfrm>
          <a:prstGeom prst="rect">
            <a:avLst/>
          </a:prstGeom>
          <a:effectLst>
            <a:outerShdw blurRad="50800" dist="50800" dir="5400000" algn="ctr" rotWithShape="0">
              <a:srgbClr val="000000">
                <a:alpha val="61000"/>
              </a:srgbClr>
            </a:outerShdw>
          </a:effectLst>
        </p:spPr>
      </p:pic>
      <p:pic>
        <p:nvPicPr>
          <p:cNvPr id="7" name="Picture 6">
            <a:extLst>
              <a:ext uri="{FF2B5EF4-FFF2-40B4-BE49-F238E27FC236}">
                <a16:creationId xmlns:a16="http://schemas.microsoft.com/office/drawing/2014/main" id="{8DF38CCB-6464-4200-A4DD-BB9E7526F5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5745" y="3693152"/>
            <a:ext cx="3167342" cy="2114550"/>
          </a:xfrm>
          <a:prstGeom prst="rect">
            <a:avLst/>
          </a:prstGeom>
          <a:effectLst>
            <a:outerShdw blurRad="50800" dist="50800" dir="5400000" algn="ctr" rotWithShape="0">
              <a:srgbClr val="000000">
                <a:alpha val="61000"/>
              </a:srgbClr>
            </a:outerShdw>
          </a:effectLst>
        </p:spPr>
      </p:pic>
      <p:pic>
        <p:nvPicPr>
          <p:cNvPr id="9" name="Picture 8">
            <a:extLst>
              <a:ext uri="{FF2B5EF4-FFF2-40B4-BE49-F238E27FC236}">
                <a16:creationId xmlns:a16="http://schemas.microsoft.com/office/drawing/2014/main" id="{2D5CD9EF-0074-4AE6-943B-C993FF3256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4404122"/>
            <a:ext cx="3571875" cy="2278856"/>
          </a:xfrm>
          <a:prstGeom prst="rect">
            <a:avLst/>
          </a:prstGeom>
          <a:effectLst>
            <a:outerShdw blurRad="50800" dist="50800" dir="5400000" algn="ctr" rotWithShape="0">
              <a:srgbClr val="000000">
                <a:alpha val="61000"/>
              </a:srgbClr>
            </a:outerShdw>
          </a:effectLst>
        </p:spPr>
      </p:pic>
      <p:sp>
        <p:nvSpPr>
          <p:cNvPr id="10" name="Content Placeholder 2">
            <a:extLst>
              <a:ext uri="{FF2B5EF4-FFF2-40B4-BE49-F238E27FC236}">
                <a16:creationId xmlns:a16="http://schemas.microsoft.com/office/drawing/2014/main" id="{76AD90E4-7CDC-4295-9608-4B3C2AA1242D}"/>
              </a:ext>
            </a:extLst>
          </p:cNvPr>
          <p:cNvSpPr txBox="1">
            <a:spLocks/>
          </p:cNvSpPr>
          <p:nvPr/>
        </p:nvSpPr>
        <p:spPr>
          <a:xfrm>
            <a:off x="735292" y="2603499"/>
            <a:ext cx="5360708" cy="392927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1600" b="1">
                <a:solidFill>
                  <a:schemeClr val="tx1"/>
                </a:solidFill>
              </a:rPr>
              <a:t>Historic institution </a:t>
            </a:r>
          </a:p>
          <a:p>
            <a:pPr lvl="1"/>
            <a:r>
              <a:rPr lang="en-US" b="1">
                <a:solidFill>
                  <a:schemeClr val="tx1"/>
                </a:solidFill>
              </a:rPr>
              <a:t>Central (built in 1898)</a:t>
            </a:r>
          </a:p>
          <a:p>
            <a:pPr lvl="1"/>
            <a:r>
              <a:rPr lang="en-US" b="1">
                <a:solidFill>
                  <a:schemeClr val="tx1"/>
                </a:solidFill>
              </a:rPr>
              <a:t>12 Branches</a:t>
            </a:r>
          </a:p>
          <a:p>
            <a:r>
              <a:rPr lang="en-US" sz="1600" b="1">
                <a:solidFill>
                  <a:schemeClr val="tx1"/>
                </a:solidFill>
              </a:rPr>
              <a:t>MPL is the 3</a:t>
            </a:r>
            <a:r>
              <a:rPr lang="en-US" sz="1600" b="1" baseline="30000">
                <a:solidFill>
                  <a:schemeClr val="tx1"/>
                </a:solidFill>
              </a:rPr>
              <a:t>rd</a:t>
            </a:r>
            <a:r>
              <a:rPr lang="en-US" sz="1600" b="1">
                <a:solidFill>
                  <a:schemeClr val="tx1"/>
                </a:solidFill>
              </a:rPr>
              <a:t> most followed library in the U.S. behind Los Angeles and New York public libraries</a:t>
            </a:r>
          </a:p>
          <a:p>
            <a:r>
              <a:rPr lang="en-US" sz="1600" b="1">
                <a:solidFill>
                  <a:schemeClr val="tx1"/>
                </a:solidFill>
              </a:rPr>
              <a:t>Based on a community survey, 1 out of 4 people knew all that MPL had to offer. That’s only 25%</a:t>
            </a:r>
          </a:p>
          <a:p>
            <a:r>
              <a:rPr lang="en-US" sz="1600" b="1">
                <a:solidFill>
                  <a:schemeClr val="tx1"/>
                </a:solidFill>
              </a:rPr>
              <a:t>Libraries collect so much data</a:t>
            </a:r>
            <a:endParaRPr lang="en-US" sz="1600"/>
          </a:p>
          <a:p>
            <a:endParaRPr lang="en-US" sz="1500"/>
          </a:p>
          <a:p>
            <a:endParaRPr lang="en-US" sz="1500" dirty="0"/>
          </a:p>
        </p:txBody>
      </p:sp>
    </p:spTree>
    <p:extLst>
      <p:ext uri="{BB962C8B-B14F-4D97-AF65-F5344CB8AC3E}">
        <p14:creationId xmlns:p14="http://schemas.microsoft.com/office/powerpoint/2010/main" val="359163153"/>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4432-CE4B-4431-8E8D-238996BDB216}"/>
              </a:ext>
            </a:extLst>
          </p:cNvPr>
          <p:cNvSpPr>
            <a:spLocks noGrp="1"/>
          </p:cNvSpPr>
          <p:nvPr>
            <p:ph type="title"/>
          </p:nvPr>
        </p:nvSpPr>
        <p:spPr/>
        <p:txBody>
          <a:bodyPr/>
          <a:lstStyle/>
          <a:p>
            <a:r>
              <a:rPr lang="en-US" dirty="0"/>
              <a:t>Milwaukee Public Library (MPL) History</a:t>
            </a:r>
          </a:p>
        </p:txBody>
      </p:sp>
      <p:pic>
        <p:nvPicPr>
          <p:cNvPr id="5" name="Picture 4">
            <a:extLst>
              <a:ext uri="{FF2B5EF4-FFF2-40B4-BE49-F238E27FC236}">
                <a16:creationId xmlns:a16="http://schemas.microsoft.com/office/drawing/2014/main" id="{FDBBE9F0-8322-48D6-9A00-AB746853C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805" y="1783970"/>
            <a:ext cx="4956091" cy="2298411"/>
          </a:xfrm>
          <a:prstGeom prst="rect">
            <a:avLst/>
          </a:prstGeom>
          <a:effectLst>
            <a:outerShdw blurRad="50800" dist="50800" dir="5400000" algn="ctr" rotWithShape="0">
              <a:srgbClr val="000000">
                <a:alpha val="61000"/>
              </a:srgbClr>
            </a:outerShdw>
          </a:effectLst>
        </p:spPr>
      </p:pic>
      <p:pic>
        <p:nvPicPr>
          <p:cNvPr id="7" name="Picture 6">
            <a:extLst>
              <a:ext uri="{FF2B5EF4-FFF2-40B4-BE49-F238E27FC236}">
                <a16:creationId xmlns:a16="http://schemas.microsoft.com/office/drawing/2014/main" id="{8DF38CCB-6464-4200-A4DD-BB9E7526F5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5745" y="3693152"/>
            <a:ext cx="3167342" cy="2114550"/>
          </a:xfrm>
          <a:prstGeom prst="rect">
            <a:avLst/>
          </a:prstGeom>
          <a:effectLst>
            <a:outerShdw blurRad="50800" dist="50800" dir="5400000" algn="ctr" rotWithShape="0">
              <a:srgbClr val="000000">
                <a:alpha val="61000"/>
              </a:srgbClr>
            </a:outerShdw>
          </a:effectLst>
        </p:spPr>
      </p:pic>
      <p:pic>
        <p:nvPicPr>
          <p:cNvPr id="9" name="Picture 8">
            <a:extLst>
              <a:ext uri="{FF2B5EF4-FFF2-40B4-BE49-F238E27FC236}">
                <a16:creationId xmlns:a16="http://schemas.microsoft.com/office/drawing/2014/main" id="{2D5CD9EF-0074-4AE6-943B-C993FF3256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4404122"/>
            <a:ext cx="3571875" cy="2278856"/>
          </a:xfrm>
          <a:prstGeom prst="rect">
            <a:avLst/>
          </a:prstGeom>
          <a:effectLst>
            <a:outerShdw blurRad="50800" dist="50800" dir="5400000" algn="ctr" rotWithShape="0">
              <a:srgbClr val="000000">
                <a:alpha val="61000"/>
              </a:srgbClr>
            </a:outerShdw>
          </a:effectLst>
        </p:spPr>
      </p:pic>
      <p:sp>
        <p:nvSpPr>
          <p:cNvPr id="10" name="Content Placeholder 2">
            <a:extLst>
              <a:ext uri="{FF2B5EF4-FFF2-40B4-BE49-F238E27FC236}">
                <a16:creationId xmlns:a16="http://schemas.microsoft.com/office/drawing/2014/main" id="{7392A8F4-57D8-480B-93A5-2D4B71600A48}"/>
              </a:ext>
            </a:extLst>
          </p:cNvPr>
          <p:cNvSpPr>
            <a:spLocks noGrp="1"/>
          </p:cNvSpPr>
          <p:nvPr>
            <p:ph idx="1"/>
          </p:nvPr>
        </p:nvSpPr>
        <p:spPr>
          <a:xfrm>
            <a:off x="735292" y="2603499"/>
            <a:ext cx="5360708" cy="3929275"/>
          </a:xfrm>
        </p:spPr>
        <p:txBody>
          <a:bodyPr>
            <a:noAutofit/>
          </a:bodyPr>
          <a:lstStyle/>
          <a:p>
            <a:r>
              <a:rPr lang="en-US" sz="1600" b="1" dirty="0">
                <a:solidFill>
                  <a:schemeClr val="tx1"/>
                </a:solidFill>
              </a:rPr>
              <a:t>Historic institution </a:t>
            </a:r>
          </a:p>
          <a:p>
            <a:pPr lvl="1"/>
            <a:r>
              <a:rPr lang="en-US" b="1" dirty="0">
                <a:solidFill>
                  <a:schemeClr val="tx1"/>
                </a:solidFill>
              </a:rPr>
              <a:t>Central (built in 1898)</a:t>
            </a:r>
          </a:p>
          <a:p>
            <a:pPr lvl="1"/>
            <a:r>
              <a:rPr lang="en-US" b="1" dirty="0">
                <a:solidFill>
                  <a:schemeClr val="tx1"/>
                </a:solidFill>
              </a:rPr>
              <a:t>12 Branches</a:t>
            </a:r>
          </a:p>
          <a:p>
            <a:r>
              <a:rPr lang="en-US" sz="1600" b="1" dirty="0">
                <a:solidFill>
                  <a:schemeClr val="tx1"/>
                </a:solidFill>
              </a:rPr>
              <a:t>MPL is the 3</a:t>
            </a:r>
            <a:r>
              <a:rPr lang="en-US" sz="1600" b="1" baseline="30000" dirty="0">
                <a:solidFill>
                  <a:schemeClr val="tx1"/>
                </a:solidFill>
              </a:rPr>
              <a:t>rd</a:t>
            </a:r>
            <a:r>
              <a:rPr lang="en-US" sz="1600" b="1" dirty="0">
                <a:solidFill>
                  <a:schemeClr val="tx1"/>
                </a:solidFill>
              </a:rPr>
              <a:t> most followed library in the U.S. behind Los Angeles and New York public libraries</a:t>
            </a:r>
          </a:p>
          <a:p>
            <a:r>
              <a:rPr lang="en-US" sz="1600" b="1" dirty="0">
                <a:solidFill>
                  <a:schemeClr val="tx1"/>
                </a:solidFill>
              </a:rPr>
              <a:t>Based on a community survey, 1 out of 4 people knew all that MPL had to offer. That’s only 25%</a:t>
            </a:r>
          </a:p>
          <a:p>
            <a:r>
              <a:rPr lang="en-US" sz="1600" b="1" dirty="0">
                <a:solidFill>
                  <a:schemeClr val="tx1"/>
                </a:solidFill>
              </a:rPr>
              <a:t>Libraries collect so much data</a:t>
            </a:r>
            <a:endParaRPr lang="en-US" sz="1600" dirty="0"/>
          </a:p>
          <a:p>
            <a:endParaRPr lang="en-US" sz="1500" dirty="0"/>
          </a:p>
          <a:p>
            <a:endParaRPr lang="en-US" sz="1500" dirty="0"/>
          </a:p>
        </p:txBody>
      </p:sp>
    </p:spTree>
    <p:extLst>
      <p:ext uri="{BB962C8B-B14F-4D97-AF65-F5344CB8AC3E}">
        <p14:creationId xmlns:p14="http://schemas.microsoft.com/office/powerpoint/2010/main" val="1879787538"/>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2AF87E-CC17-4FA9-B01E-78102B0E5710}"/>
              </a:ext>
            </a:extLst>
          </p:cNvPr>
          <p:cNvPicPr>
            <a:picLocks noChangeAspect="1"/>
          </p:cNvPicPr>
          <p:nvPr/>
        </p:nvPicPr>
        <p:blipFill>
          <a:blip r:embed="rId3"/>
          <a:stretch>
            <a:fillRect/>
          </a:stretch>
        </p:blipFill>
        <p:spPr>
          <a:xfrm>
            <a:off x="9744333" y="2934177"/>
            <a:ext cx="2058580" cy="2655569"/>
          </a:xfrm>
          <a:prstGeom prst="rect">
            <a:avLst/>
          </a:prstGeom>
          <a:effectLst>
            <a:outerShdw blurRad="50800" dist="50800" dir="5400000" algn="ctr" rotWithShape="0">
              <a:srgbClr val="000000">
                <a:alpha val="61000"/>
              </a:srgbClr>
            </a:outerShdw>
          </a:effectLst>
        </p:spPr>
      </p:pic>
      <p:sp>
        <p:nvSpPr>
          <p:cNvPr id="2" name="Title 1">
            <a:extLst>
              <a:ext uri="{FF2B5EF4-FFF2-40B4-BE49-F238E27FC236}">
                <a16:creationId xmlns:a16="http://schemas.microsoft.com/office/drawing/2014/main" id="{F3F749C8-DF6C-4C3C-823E-04148C822083}"/>
              </a:ext>
            </a:extLst>
          </p:cNvPr>
          <p:cNvSpPr>
            <a:spLocks noGrp="1"/>
          </p:cNvSpPr>
          <p:nvPr>
            <p:ph type="title"/>
          </p:nvPr>
        </p:nvSpPr>
        <p:spPr/>
        <p:txBody>
          <a:bodyPr/>
          <a:lstStyle/>
          <a:p>
            <a:r>
              <a:rPr lang="en-US" dirty="0"/>
              <a:t>MPL Data and KPIs </a:t>
            </a:r>
          </a:p>
        </p:txBody>
      </p:sp>
      <p:sp>
        <p:nvSpPr>
          <p:cNvPr id="3" name="Content Placeholder 2">
            <a:extLst>
              <a:ext uri="{FF2B5EF4-FFF2-40B4-BE49-F238E27FC236}">
                <a16:creationId xmlns:a16="http://schemas.microsoft.com/office/drawing/2014/main" id="{A2E7EAD2-339F-4352-91BA-41BDF324D765}"/>
              </a:ext>
            </a:extLst>
          </p:cNvPr>
          <p:cNvSpPr>
            <a:spLocks noGrp="1"/>
          </p:cNvSpPr>
          <p:nvPr>
            <p:ph idx="1"/>
          </p:nvPr>
        </p:nvSpPr>
        <p:spPr>
          <a:xfrm>
            <a:off x="1154954" y="2603500"/>
            <a:ext cx="8825659" cy="3416300"/>
          </a:xfrm>
        </p:spPr>
        <p:txBody>
          <a:bodyPr/>
          <a:lstStyle/>
          <a:p>
            <a:r>
              <a:rPr lang="en-US" b="1" dirty="0">
                <a:solidFill>
                  <a:schemeClr val="tx1"/>
                </a:solidFill>
              </a:rPr>
              <a:t>Patron Visits</a:t>
            </a:r>
          </a:p>
          <a:p>
            <a:r>
              <a:rPr lang="en-US" b="1" dirty="0">
                <a:solidFill>
                  <a:schemeClr val="tx1"/>
                </a:solidFill>
              </a:rPr>
              <a:t>Circulation &amp; </a:t>
            </a:r>
            <a:r>
              <a:rPr lang="en-US" b="1" dirty="0" err="1">
                <a:solidFill>
                  <a:schemeClr val="tx1"/>
                </a:solidFill>
              </a:rPr>
              <a:t>eCirculation</a:t>
            </a:r>
            <a:endParaRPr lang="en-US" b="1" dirty="0">
              <a:solidFill>
                <a:schemeClr val="tx1"/>
              </a:solidFill>
            </a:endParaRPr>
          </a:p>
          <a:p>
            <a:r>
              <a:rPr lang="en-US" b="1" dirty="0">
                <a:solidFill>
                  <a:schemeClr val="tx1"/>
                </a:solidFill>
              </a:rPr>
              <a:t>Library Card Registrations</a:t>
            </a:r>
          </a:p>
          <a:p>
            <a:r>
              <a:rPr lang="en-US" b="1" dirty="0">
                <a:solidFill>
                  <a:schemeClr val="tx1"/>
                </a:solidFill>
              </a:rPr>
              <a:t>Equipment (Printer/Copy) Jobs</a:t>
            </a:r>
          </a:p>
          <a:p>
            <a:r>
              <a:rPr lang="en-US" b="1" dirty="0">
                <a:solidFill>
                  <a:schemeClr val="tx1"/>
                </a:solidFill>
              </a:rPr>
              <a:t>Public Computer Sessions</a:t>
            </a:r>
          </a:p>
          <a:p>
            <a:r>
              <a:rPr lang="en-US" b="1" dirty="0">
                <a:solidFill>
                  <a:schemeClr val="tx1"/>
                </a:solidFill>
              </a:rPr>
              <a:t>Room Usage</a:t>
            </a:r>
          </a:p>
          <a:p>
            <a:r>
              <a:rPr lang="en-US" b="1" dirty="0">
                <a:solidFill>
                  <a:schemeClr val="tx1"/>
                </a:solidFill>
              </a:rPr>
              <a:t>Program Attendance</a:t>
            </a:r>
          </a:p>
          <a:p>
            <a:r>
              <a:rPr lang="en-US" b="1" dirty="0">
                <a:solidFill>
                  <a:schemeClr val="tx1"/>
                </a:solidFill>
              </a:rPr>
              <a:t>THE LIST IS ENDLESS!</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DA4E2894-1F54-4DE4-BFFF-EB298241F4EA}"/>
              </a:ext>
            </a:extLst>
          </p:cNvPr>
          <p:cNvPicPr>
            <a:picLocks noChangeAspect="1"/>
          </p:cNvPicPr>
          <p:nvPr/>
        </p:nvPicPr>
        <p:blipFill>
          <a:blip r:embed="rId4"/>
          <a:stretch>
            <a:fillRect/>
          </a:stretch>
        </p:blipFill>
        <p:spPr>
          <a:xfrm>
            <a:off x="5189109" y="2976723"/>
            <a:ext cx="2002317" cy="2613024"/>
          </a:xfrm>
          <a:prstGeom prst="rect">
            <a:avLst/>
          </a:prstGeom>
          <a:effectLst>
            <a:outerShdw blurRad="50800" dist="50800" dir="5400000" algn="ctr" rotWithShape="0">
              <a:srgbClr val="000000">
                <a:alpha val="61000"/>
              </a:srgbClr>
            </a:outerShdw>
          </a:effectLst>
        </p:spPr>
      </p:pic>
      <p:pic>
        <p:nvPicPr>
          <p:cNvPr id="5" name="Picture 4">
            <a:extLst>
              <a:ext uri="{FF2B5EF4-FFF2-40B4-BE49-F238E27FC236}">
                <a16:creationId xmlns:a16="http://schemas.microsoft.com/office/drawing/2014/main" id="{B8EE888C-C5ED-4AE0-97EF-D392BB2AB692}"/>
              </a:ext>
            </a:extLst>
          </p:cNvPr>
          <p:cNvPicPr>
            <a:picLocks noChangeAspect="1"/>
          </p:cNvPicPr>
          <p:nvPr/>
        </p:nvPicPr>
        <p:blipFill>
          <a:blip r:embed="rId5"/>
          <a:stretch>
            <a:fillRect/>
          </a:stretch>
        </p:blipFill>
        <p:spPr>
          <a:xfrm>
            <a:off x="7462487" y="2976723"/>
            <a:ext cx="2010784" cy="2613024"/>
          </a:xfrm>
          <a:prstGeom prst="rect">
            <a:avLst/>
          </a:prstGeom>
          <a:effectLst>
            <a:outerShdw blurRad="50800" dist="50800" dir="5400000" algn="ctr" rotWithShape="0">
              <a:srgbClr val="000000">
                <a:alpha val="61000"/>
              </a:srgbClr>
            </a:outerShdw>
          </a:effectLst>
        </p:spPr>
      </p:pic>
    </p:spTree>
    <p:extLst>
      <p:ext uri="{BB962C8B-B14F-4D97-AF65-F5344CB8AC3E}">
        <p14:creationId xmlns:p14="http://schemas.microsoft.com/office/powerpoint/2010/main" val="1852615891"/>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A6184-5F45-4978-B494-400DF459C5BC}"/>
              </a:ext>
            </a:extLst>
          </p:cNvPr>
          <p:cNvSpPr>
            <a:spLocks noGrp="1"/>
          </p:cNvSpPr>
          <p:nvPr>
            <p:ph type="title"/>
          </p:nvPr>
        </p:nvSpPr>
        <p:spPr/>
        <p:txBody>
          <a:bodyPr/>
          <a:lstStyle/>
          <a:p>
            <a:r>
              <a:rPr lang="en-US" dirty="0"/>
              <a:t>Data Ecosystem</a:t>
            </a:r>
          </a:p>
        </p:txBody>
      </p:sp>
      <p:pic>
        <p:nvPicPr>
          <p:cNvPr id="5" name="Graphic 4" descr="Bar chart">
            <a:extLst>
              <a:ext uri="{FF2B5EF4-FFF2-40B4-BE49-F238E27FC236}">
                <a16:creationId xmlns:a16="http://schemas.microsoft.com/office/drawing/2014/main" id="{923946E9-D87B-4CCC-819C-3D503674E8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95884" y="2744515"/>
            <a:ext cx="832832" cy="832832"/>
          </a:xfrm>
          <a:prstGeom prst="rect">
            <a:avLst/>
          </a:prstGeom>
        </p:spPr>
      </p:pic>
      <p:pic>
        <p:nvPicPr>
          <p:cNvPr id="7" name="Graphic 6" descr="Map with pin">
            <a:extLst>
              <a:ext uri="{FF2B5EF4-FFF2-40B4-BE49-F238E27FC236}">
                <a16:creationId xmlns:a16="http://schemas.microsoft.com/office/drawing/2014/main" id="{C76838F4-1876-4E78-843E-0DF319212A2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32779" y="4237346"/>
            <a:ext cx="923330" cy="923330"/>
          </a:xfrm>
          <a:prstGeom prst="rect">
            <a:avLst/>
          </a:prstGeom>
        </p:spPr>
      </p:pic>
      <p:pic>
        <p:nvPicPr>
          <p:cNvPr id="9" name="Graphic 8" descr="Clipboard">
            <a:extLst>
              <a:ext uri="{FF2B5EF4-FFF2-40B4-BE49-F238E27FC236}">
                <a16:creationId xmlns:a16="http://schemas.microsoft.com/office/drawing/2014/main" id="{DD97682C-43A8-439A-AB6E-DA5EBF96E53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32779" y="2789674"/>
            <a:ext cx="923330" cy="923330"/>
          </a:xfrm>
          <a:prstGeom prst="rect">
            <a:avLst/>
          </a:prstGeom>
        </p:spPr>
      </p:pic>
      <p:pic>
        <p:nvPicPr>
          <p:cNvPr id="11" name="Graphic 10" descr="Classroom">
            <a:extLst>
              <a:ext uri="{FF2B5EF4-FFF2-40B4-BE49-F238E27FC236}">
                <a16:creationId xmlns:a16="http://schemas.microsoft.com/office/drawing/2014/main" id="{691DF022-2B26-4E8A-B231-CCFBF06148B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95884" y="4237346"/>
            <a:ext cx="832832" cy="832832"/>
          </a:xfrm>
          <a:prstGeom prst="rect">
            <a:avLst/>
          </a:prstGeom>
        </p:spPr>
      </p:pic>
      <p:sp>
        <p:nvSpPr>
          <p:cNvPr id="12" name="TextBox 11">
            <a:extLst>
              <a:ext uri="{FF2B5EF4-FFF2-40B4-BE49-F238E27FC236}">
                <a16:creationId xmlns:a16="http://schemas.microsoft.com/office/drawing/2014/main" id="{2A7BC325-3361-4905-8ED2-7E2DF61FEB33}"/>
              </a:ext>
            </a:extLst>
          </p:cNvPr>
          <p:cNvSpPr txBox="1"/>
          <p:nvPr/>
        </p:nvSpPr>
        <p:spPr>
          <a:xfrm>
            <a:off x="2732279" y="2928174"/>
            <a:ext cx="4000500" cy="646331"/>
          </a:xfrm>
          <a:prstGeom prst="rect">
            <a:avLst/>
          </a:prstGeom>
          <a:noFill/>
        </p:spPr>
        <p:txBody>
          <a:bodyPr wrap="square" rtlCol="0">
            <a:spAutoFit/>
          </a:bodyPr>
          <a:lstStyle/>
          <a:p>
            <a:r>
              <a:rPr lang="en-US" b="1" dirty="0"/>
              <a:t>Internal Usage Data</a:t>
            </a:r>
          </a:p>
          <a:p>
            <a:endParaRPr lang="en-US" dirty="0"/>
          </a:p>
        </p:txBody>
      </p:sp>
      <p:sp>
        <p:nvSpPr>
          <p:cNvPr id="14" name="TextBox 13">
            <a:extLst>
              <a:ext uri="{FF2B5EF4-FFF2-40B4-BE49-F238E27FC236}">
                <a16:creationId xmlns:a16="http://schemas.microsoft.com/office/drawing/2014/main" id="{FFDDABC4-D6C3-4997-8FDF-299311453A39}"/>
              </a:ext>
            </a:extLst>
          </p:cNvPr>
          <p:cNvSpPr txBox="1"/>
          <p:nvPr/>
        </p:nvSpPr>
        <p:spPr>
          <a:xfrm>
            <a:off x="7759699" y="2928174"/>
            <a:ext cx="4000500" cy="923330"/>
          </a:xfrm>
          <a:prstGeom prst="rect">
            <a:avLst/>
          </a:prstGeom>
          <a:noFill/>
        </p:spPr>
        <p:txBody>
          <a:bodyPr wrap="square" rtlCol="0">
            <a:spAutoFit/>
          </a:bodyPr>
          <a:lstStyle/>
          <a:p>
            <a:r>
              <a:rPr lang="en-US" b="1" dirty="0"/>
              <a:t>Community Data: INPOWER—Community Survey (completed 2023)</a:t>
            </a:r>
          </a:p>
        </p:txBody>
      </p:sp>
      <p:sp>
        <p:nvSpPr>
          <p:cNvPr id="15" name="TextBox 14">
            <a:extLst>
              <a:ext uri="{FF2B5EF4-FFF2-40B4-BE49-F238E27FC236}">
                <a16:creationId xmlns:a16="http://schemas.microsoft.com/office/drawing/2014/main" id="{7685CDB3-A6A3-44B6-B8EB-F04033C0FD58}"/>
              </a:ext>
            </a:extLst>
          </p:cNvPr>
          <p:cNvSpPr txBox="1"/>
          <p:nvPr/>
        </p:nvSpPr>
        <p:spPr>
          <a:xfrm>
            <a:off x="2572904" y="4237346"/>
            <a:ext cx="4000500" cy="923330"/>
          </a:xfrm>
          <a:prstGeom prst="rect">
            <a:avLst/>
          </a:prstGeom>
          <a:noFill/>
        </p:spPr>
        <p:txBody>
          <a:bodyPr wrap="square" rtlCol="0">
            <a:spAutoFit/>
          </a:bodyPr>
          <a:lstStyle/>
          <a:p>
            <a:r>
              <a:rPr lang="en-US" b="1" dirty="0"/>
              <a:t>Raw Census Data: University of Wisconsin – Milwaukee, Master of Urban Planning (MUP)</a:t>
            </a:r>
          </a:p>
        </p:txBody>
      </p:sp>
      <p:sp>
        <p:nvSpPr>
          <p:cNvPr id="16" name="TextBox 15">
            <a:extLst>
              <a:ext uri="{FF2B5EF4-FFF2-40B4-BE49-F238E27FC236}">
                <a16:creationId xmlns:a16="http://schemas.microsoft.com/office/drawing/2014/main" id="{47C04213-B6CB-4E66-8C12-AE09F7B8ED75}"/>
              </a:ext>
            </a:extLst>
          </p:cNvPr>
          <p:cNvSpPr txBox="1"/>
          <p:nvPr/>
        </p:nvSpPr>
        <p:spPr>
          <a:xfrm>
            <a:off x="7985110" y="4514345"/>
            <a:ext cx="4000500" cy="369332"/>
          </a:xfrm>
          <a:prstGeom prst="rect">
            <a:avLst/>
          </a:prstGeom>
          <a:noFill/>
        </p:spPr>
        <p:txBody>
          <a:bodyPr wrap="square" rtlCol="0">
            <a:spAutoFit/>
          </a:bodyPr>
          <a:lstStyle/>
          <a:p>
            <a:r>
              <a:rPr lang="en-US" b="1" dirty="0"/>
              <a:t>GIS Census Maps </a:t>
            </a:r>
          </a:p>
        </p:txBody>
      </p:sp>
    </p:spTree>
    <p:extLst>
      <p:ext uri="{BB962C8B-B14F-4D97-AF65-F5344CB8AC3E}">
        <p14:creationId xmlns:p14="http://schemas.microsoft.com/office/powerpoint/2010/main" val="2946566961"/>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E353-5A72-4EE7-A09E-057F973E1F85}"/>
              </a:ext>
            </a:extLst>
          </p:cNvPr>
          <p:cNvSpPr>
            <a:spLocks noGrp="1"/>
          </p:cNvSpPr>
          <p:nvPr>
            <p:ph type="title"/>
          </p:nvPr>
        </p:nvSpPr>
        <p:spPr/>
        <p:txBody>
          <a:bodyPr/>
          <a:lstStyle/>
          <a:p>
            <a:r>
              <a:rPr lang="en-US" dirty="0"/>
              <a:t>Data Framing</a:t>
            </a:r>
          </a:p>
        </p:txBody>
      </p:sp>
      <p:graphicFrame>
        <p:nvGraphicFramePr>
          <p:cNvPr id="5" name="Content Placeholder 4">
            <a:extLst>
              <a:ext uri="{FF2B5EF4-FFF2-40B4-BE49-F238E27FC236}">
                <a16:creationId xmlns:a16="http://schemas.microsoft.com/office/drawing/2014/main" id="{00000000-0008-0000-0000-000005000000}"/>
              </a:ext>
            </a:extLst>
          </p:cNvPr>
          <p:cNvGraphicFramePr>
            <a:graphicFrameLocks noGrp="1"/>
          </p:cNvGraphicFramePr>
          <p:nvPr>
            <p:ph idx="1"/>
            <p:extLst>
              <p:ext uri="{D42A27DB-BD31-4B8C-83A1-F6EECF244321}">
                <p14:modId xmlns:p14="http://schemas.microsoft.com/office/powerpoint/2010/main" val="3149089918"/>
              </p:ext>
            </p:extLst>
          </p:nvPr>
        </p:nvGraphicFramePr>
        <p:xfrm>
          <a:off x="6381947" y="2522127"/>
          <a:ext cx="5655115" cy="39530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7C5577E3-734F-48A1-91D6-C3489A303282}"/>
              </a:ext>
            </a:extLst>
          </p:cNvPr>
          <p:cNvGraphicFramePr>
            <a:graphicFrameLocks/>
          </p:cNvGraphicFramePr>
          <p:nvPr>
            <p:extLst>
              <p:ext uri="{D42A27DB-BD31-4B8C-83A1-F6EECF244321}">
                <p14:modId xmlns:p14="http://schemas.microsoft.com/office/powerpoint/2010/main" val="139270860"/>
              </p:ext>
            </p:extLst>
          </p:nvPr>
        </p:nvGraphicFramePr>
        <p:xfrm>
          <a:off x="154939" y="2522127"/>
          <a:ext cx="5941061" cy="38399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11858325"/>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E353-5A72-4EE7-A09E-057F973E1F85}"/>
              </a:ext>
            </a:extLst>
          </p:cNvPr>
          <p:cNvSpPr>
            <a:spLocks noGrp="1"/>
          </p:cNvSpPr>
          <p:nvPr>
            <p:ph type="title"/>
          </p:nvPr>
        </p:nvSpPr>
        <p:spPr/>
        <p:txBody>
          <a:bodyPr/>
          <a:lstStyle/>
          <a:p>
            <a:r>
              <a:rPr lang="en-US" dirty="0"/>
              <a:t>Data Framing</a:t>
            </a:r>
          </a:p>
        </p:txBody>
      </p:sp>
      <p:graphicFrame>
        <p:nvGraphicFramePr>
          <p:cNvPr id="5" name="Content Placeholder 4">
            <a:extLst>
              <a:ext uri="{FF2B5EF4-FFF2-40B4-BE49-F238E27FC236}">
                <a16:creationId xmlns:a16="http://schemas.microsoft.com/office/drawing/2014/main" id="{00000000-0008-0000-0000-000005000000}"/>
              </a:ext>
            </a:extLst>
          </p:cNvPr>
          <p:cNvGraphicFramePr>
            <a:graphicFrameLocks noGrp="1"/>
          </p:cNvGraphicFramePr>
          <p:nvPr>
            <p:ph idx="1"/>
            <p:extLst/>
          </p:nvPr>
        </p:nvGraphicFramePr>
        <p:xfrm>
          <a:off x="6381947" y="2522127"/>
          <a:ext cx="5655115" cy="39530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7C5577E3-734F-48A1-91D6-C3489A303282}"/>
              </a:ext>
            </a:extLst>
          </p:cNvPr>
          <p:cNvGraphicFramePr>
            <a:graphicFrameLocks/>
          </p:cNvGraphicFramePr>
          <p:nvPr>
            <p:extLst/>
          </p:nvPr>
        </p:nvGraphicFramePr>
        <p:xfrm>
          <a:off x="154939" y="2522127"/>
          <a:ext cx="5941061" cy="38399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11634065"/>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E353-5A72-4EE7-A09E-057F973E1F85}"/>
              </a:ext>
            </a:extLst>
          </p:cNvPr>
          <p:cNvSpPr>
            <a:spLocks noGrp="1"/>
          </p:cNvSpPr>
          <p:nvPr>
            <p:ph type="title"/>
          </p:nvPr>
        </p:nvSpPr>
        <p:spPr/>
        <p:txBody>
          <a:bodyPr/>
          <a:lstStyle/>
          <a:p>
            <a:r>
              <a:rPr lang="en-US" dirty="0"/>
              <a:t>Data Framing (Central removed)</a:t>
            </a:r>
          </a:p>
        </p:txBody>
      </p:sp>
      <p:graphicFrame>
        <p:nvGraphicFramePr>
          <p:cNvPr id="5" name="Chart 4">
            <a:extLst>
              <a:ext uri="{FF2B5EF4-FFF2-40B4-BE49-F238E27FC236}">
                <a16:creationId xmlns:a16="http://schemas.microsoft.com/office/drawing/2014/main" id="{4C31EEFC-132A-4852-809B-18D624ABE9B5}"/>
              </a:ext>
            </a:extLst>
          </p:cNvPr>
          <p:cNvGraphicFramePr>
            <a:graphicFrameLocks/>
          </p:cNvGraphicFramePr>
          <p:nvPr>
            <p:extLst>
              <p:ext uri="{D42A27DB-BD31-4B8C-83A1-F6EECF244321}">
                <p14:modId xmlns:p14="http://schemas.microsoft.com/office/powerpoint/2010/main" val="3973569428"/>
              </p:ext>
            </p:extLst>
          </p:nvPr>
        </p:nvGraphicFramePr>
        <p:xfrm>
          <a:off x="326850" y="2292650"/>
          <a:ext cx="5371340" cy="41997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8027F445-A075-4FFF-BD5B-9A0FEC4706E5}"/>
              </a:ext>
            </a:extLst>
          </p:cNvPr>
          <p:cNvGraphicFramePr>
            <a:graphicFrameLocks/>
          </p:cNvGraphicFramePr>
          <p:nvPr>
            <p:extLst>
              <p:ext uri="{D42A27DB-BD31-4B8C-83A1-F6EECF244321}">
                <p14:modId xmlns:p14="http://schemas.microsoft.com/office/powerpoint/2010/main" val="1916901680"/>
              </p:ext>
            </p:extLst>
          </p:nvPr>
        </p:nvGraphicFramePr>
        <p:xfrm>
          <a:off x="6096000" y="2292650"/>
          <a:ext cx="5668652" cy="40379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52116629"/>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E353-5A72-4EE7-A09E-057F973E1F85}"/>
              </a:ext>
            </a:extLst>
          </p:cNvPr>
          <p:cNvSpPr>
            <a:spLocks noGrp="1"/>
          </p:cNvSpPr>
          <p:nvPr>
            <p:ph type="title"/>
          </p:nvPr>
        </p:nvSpPr>
        <p:spPr/>
        <p:txBody>
          <a:bodyPr/>
          <a:lstStyle/>
          <a:p>
            <a:r>
              <a:rPr lang="en-US" dirty="0"/>
              <a:t>Data Framing (Central removed)</a:t>
            </a:r>
          </a:p>
        </p:txBody>
      </p:sp>
      <p:graphicFrame>
        <p:nvGraphicFramePr>
          <p:cNvPr id="5" name="Chart 4">
            <a:extLst>
              <a:ext uri="{FF2B5EF4-FFF2-40B4-BE49-F238E27FC236}">
                <a16:creationId xmlns:a16="http://schemas.microsoft.com/office/drawing/2014/main" id="{4C31EEFC-132A-4852-809B-18D624ABE9B5}"/>
              </a:ext>
            </a:extLst>
          </p:cNvPr>
          <p:cNvGraphicFramePr>
            <a:graphicFrameLocks/>
          </p:cNvGraphicFramePr>
          <p:nvPr>
            <p:extLst/>
          </p:nvPr>
        </p:nvGraphicFramePr>
        <p:xfrm>
          <a:off x="326850" y="2292650"/>
          <a:ext cx="5371340" cy="41997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8027F445-A075-4FFF-BD5B-9A0FEC4706E5}"/>
              </a:ext>
            </a:extLst>
          </p:cNvPr>
          <p:cNvGraphicFramePr>
            <a:graphicFrameLocks/>
          </p:cNvGraphicFramePr>
          <p:nvPr>
            <p:extLst/>
          </p:nvPr>
        </p:nvGraphicFramePr>
        <p:xfrm>
          <a:off x="6096000" y="2292650"/>
          <a:ext cx="5668652" cy="40379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68405775"/>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E353-5A72-4EE7-A09E-057F973E1F85}"/>
              </a:ext>
            </a:extLst>
          </p:cNvPr>
          <p:cNvSpPr>
            <a:spLocks noGrp="1"/>
          </p:cNvSpPr>
          <p:nvPr>
            <p:ph type="title"/>
          </p:nvPr>
        </p:nvSpPr>
        <p:spPr/>
        <p:txBody>
          <a:bodyPr/>
          <a:lstStyle/>
          <a:p>
            <a:r>
              <a:rPr lang="en-US" dirty="0"/>
              <a:t>Data Framing</a:t>
            </a:r>
          </a:p>
        </p:txBody>
      </p:sp>
      <p:graphicFrame>
        <p:nvGraphicFramePr>
          <p:cNvPr id="5" name="Chart 4">
            <a:extLst>
              <a:ext uri="{FF2B5EF4-FFF2-40B4-BE49-F238E27FC236}">
                <a16:creationId xmlns:a16="http://schemas.microsoft.com/office/drawing/2014/main" id="{4C31EEFC-132A-4852-809B-18D624ABE9B5}"/>
              </a:ext>
            </a:extLst>
          </p:cNvPr>
          <p:cNvGraphicFramePr>
            <a:graphicFrameLocks/>
          </p:cNvGraphicFramePr>
          <p:nvPr>
            <p:extLst/>
          </p:nvPr>
        </p:nvGraphicFramePr>
        <p:xfrm>
          <a:off x="326850" y="2292650"/>
          <a:ext cx="5093562" cy="23547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8027F445-A075-4FFF-BD5B-9A0FEC4706E5}"/>
              </a:ext>
            </a:extLst>
          </p:cNvPr>
          <p:cNvGraphicFramePr>
            <a:graphicFrameLocks/>
          </p:cNvGraphicFramePr>
          <p:nvPr>
            <p:extLst/>
          </p:nvPr>
        </p:nvGraphicFramePr>
        <p:xfrm>
          <a:off x="402237" y="4487159"/>
          <a:ext cx="4942788" cy="2243579"/>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a:extLst>
              <a:ext uri="{FF2B5EF4-FFF2-40B4-BE49-F238E27FC236}">
                <a16:creationId xmlns:a16="http://schemas.microsoft.com/office/drawing/2014/main" id="{F98C11F7-E34B-4056-B5F4-71FABF36FC86}"/>
              </a:ext>
            </a:extLst>
          </p:cNvPr>
          <p:cNvPicPr>
            <a:picLocks noChangeAspect="1"/>
          </p:cNvPicPr>
          <p:nvPr/>
        </p:nvPicPr>
        <p:blipFill>
          <a:blip r:embed="rId5"/>
          <a:stretch>
            <a:fillRect/>
          </a:stretch>
        </p:blipFill>
        <p:spPr>
          <a:xfrm>
            <a:off x="5548231" y="375043"/>
            <a:ext cx="2614780" cy="3448158"/>
          </a:xfrm>
          <a:prstGeom prst="rect">
            <a:avLst/>
          </a:prstGeom>
          <a:effectLst>
            <a:outerShdw blurRad="50800" dist="50800" dir="5400000" algn="ctr" rotWithShape="0">
              <a:srgbClr val="000000">
                <a:alpha val="61000"/>
              </a:srgbClr>
            </a:outerShdw>
          </a:effectLst>
        </p:spPr>
      </p:pic>
      <p:pic>
        <p:nvPicPr>
          <p:cNvPr id="7" name="Picture 6">
            <a:extLst>
              <a:ext uri="{FF2B5EF4-FFF2-40B4-BE49-F238E27FC236}">
                <a16:creationId xmlns:a16="http://schemas.microsoft.com/office/drawing/2014/main" id="{AD9A916B-080E-4DEC-AD33-576B45E5DD3E}"/>
              </a:ext>
            </a:extLst>
          </p:cNvPr>
          <p:cNvPicPr>
            <a:picLocks noChangeAspect="1"/>
          </p:cNvPicPr>
          <p:nvPr/>
        </p:nvPicPr>
        <p:blipFill>
          <a:blip r:embed="rId6"/>
          <a:stretch>
            <a:fillRect/>
          </a:stretch>
        </p:blipFill>
        <p:spPr>
          <a:xfrm>
            <a:off x="8654252" y="375043"/>
            <a:ext cx="2524229" cy="3448158"/>
          </a:xfrm>
          <a:prstGeom prst="rect">
            <a:avLst/>
          </a:prstGeom>
          <a:effectLst>
            <a:outerShdw blurRad="50800" dist="50800" dir="5400000" algn="ctr" rotWithShape="0">
              <a:srgbClr val="000000">
                <a:alpha val="61000"/>
              </a:srgbClr>
            </a:outerShdw>
          </a:effectLst>
        </p:spPr>
      </p:pic>
      <p:pic>
        <p:nvPicPr>
          <p:cNvPr id="8" name="Picture 7">
            <a:extLst>
              <a:ext uri="{FF2B5EF4-FFF2-40B4-BE49-F238E27FC236}">
                <a16:creationId xmlns:a16="http://schemas.microsoft.com/office/drawing/2014/main" id="{B0324042-968C-43A8-A842-A011A0636C45}"/>
              </a:ext>
            </a:extLst>
          </p:cNvPr>
          <p:cNvPicPr>
            <a:picLocks noChangeAspect="1"/>
          </p:cNvPicPr>
          <p:nvPr/>
        </p:nvPicPr>
        <p:blipFill>
          <a:blip r:embed="rId7"/>
          <a:stretch>
            <a:fillRect/>
          </a:stretch>
        </p:blipFill>
        <p:spPr>
          <a:xfrm>
            <a:off x="7181834" y="3282580"/>
            <a:ext cx="2556468" cy="3448158"/>
          </a:xfrm>
          <a:prstGeom prst="rect">
            <a:avLst/>
          </a:prstGeom>
          <a:effectLst>
            <a:outerShdw blurRad="50800" dist="50800" dir="5400000" algn="ctr" rotWithShape="0">
              <a:srgbClr val="000000">
                <a:alpha val="61000"/>
              </a:srgbClr>
            </a:outerShdw>
          </a:effectLst>
        </p:spPr>
      </p:pic>
    </p:spTree>
    <p:extLst>
      <p:ext uri="{BB962C8B-B14F-4D97-AF65-F5344CB8AC3E}">
        <p14:creationId xmlns:p14="http://schemas.microsoft.com/office/powerpoint/2010/main" val="3989309612"/>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E353-5A72-4EE7-A09E-057F973E1F85}"/>
              </a:ext>
            </a:extLst>
          </p:cNvPr>
          <p:cNvSpPr>
            <a:spLocks noGrp="1"/>
          </p:cNvSpPr>
          <p:nvPr>
            <p:ph type="title"/>
          </p:nvPr>
        </p:nvSpPr>
        <p:spPr/>
        <p:txBody>
          <a:bodyPr/>
          <a:lstStyle/>
          <a:p>
            <a:r>
              <a:rPr lang="en-US" dirty="0"/>
              <a:t>Data Framing</a:t>
            </a:r>
          </a:p>
        </p:txBody>
      </p:sp>
      <p:graphicFrame>
        <p:nvGraphicFramePr>
          <p:cNvPr id="5" name="Chart 4">
            <a:extLst>
              <a:ext uri="{FF2B5EF4-FFF2-40B4-BE49-F238E27FC236}">
                <a16:creationId xmlns:a16="http://schemas.microsoft.com/office/drawing/2014/main" id="{4C31EEFC-132A-4852-809B-18D624ABE9B5}"/>
              </a:ext>
            </a:extLst>
          </p:cNvPr>
          <p:cNvGraphicFramePr>
            <a:graphicFrameLocks/>
          </p:cNvGraphicFramePr>
          <p:nvPr>
            <p:extLst/>
          </p:nvPr>
        </p:nvGraphicFramePr>
        <p:xfrm>
          <a:off x="326850" y="2292650"/>
          <a:ext cx="5093562" cy="23547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8027F445-A075-4FFF-BD5B-9A0FEC4706E5}"/>
              </a:ext>
            </a:extLst>
          </p:cNvPr>
          <p:cNvGraphicFramePr>
            <a:graphicFrameLocks/>
          </p:cNvGraphicFramePr>
          <p:nvPr>
            <p:extLst/>
          </p:nvPr>
        </p:nvGraphicFramePr>
        <p:xfrm>
          <a:off x="402237" y="4487159"/>
          <a:ext cx="4942788" cy="2243579"/>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a:extLst>
              <a:ext uri="{FF2B5EF4-FFF2-40B4-BE49-F238E27FC236}">
                <a16:creationId xmlns:a16="http://schemas.microsoft.com/office/drawing/2014/main" id="{F98C11F7-E34B-4056-B5F4-71FABF36FC86}"/>
              </a:ext>
            </a:extLst>
          </p:cNvPr>
          <p:cNvPicPr>
            <a:picLocks noChangeAspect="1"/>
          </p:cNvPicPr>
          <p:nvPr/>
        </p:nvPicPr>
        <p:blipFill>
          <a:blip r:embed="rId5"/>
          <a:stretch>
            <a:fillRect/>
          </a:stretch>
        </p:blipFill>
        <p:spPr>
          <a:xfrm>
            <a:off x="5548231" y="375043"/>
            <a:ext cx="2614780" cy="3448158"/>
          </a:xfrm>
          <a:prstGeom prst="rect">
            <a:avLst/>
          </a:prstGeom>
          <a:effectLst>
            <a:outerShdw blurRad="50800" dist="50800" dir="5400000" algn="ctr" rotWithShape="0">
              <a:srgbClr val="000000">
                <a:alpha val="61000"/>
              </a:srgbClr>
            </a:outerShdw>
          </a:effectLst>
        </p:spPr>
      </p:pic>
      <p:pic>
        <p:nvPicPr>
          <p:cNvPr id="7" name="Picture 6">
            <a:extLst>
              <a:ext uri="{FF2B5EF4-FFF2-40B4-BE49-F238E27FC236}">
                <a16:creationId xmlns:a16="http://schemas.microsoft.com/office/drawing/2014/main" id="{AD9A916B-080E-4DEC-AD33-576B45E5DD3E}"/>
              </a:ext>
            </a:extLst>
          </p:cNvPr>
          <p:cNvPicPr>
            <a:picLocks noChangeAspect="1"/>
          </p:cNvPicPr>
          <p:nvPr/>
        </p:nvPicPr>
        <p:blipFill>
          <a:blip r:embed="rId6"/>
          <a:stretch>
            <a:fillRect/>
          </a:stretch>
        </p:blipFill>
        <p:spPr>
          <a:xfrm>
            <a:off x="8654252" y="375043"/>
            <a:ext cx="2524229" cy="3448158"/>
          </a:xfrm>
          <a:prstGeom prst="rect">
            <a:avLst/>
          </a:prstGeom>
          <a:effectLst>
            <a:outerShdw blurRad="50800" dist="50800" dir="5400000" algn="ctr" rotWithShape="0">
              <a:srgbClr val="000000">
                <a:alpha val="61000"/>
              </a:srgbClr>
            </a:outerShdw>
          </a:effectLst>
        </p:spPr>
      </p:pic>
      <p:pic>
        <p:nvPicPr>
          <p:cNvPr id="8" name="Picture 7">
            <a:extLst>
              <a:ext uri="{FF2B5EF4-FFF2-40B4-BE49-F238E27FC236}">
                <a16:creationId xmlns:a16="http://schemas.microsoft.com/office/drawing/2014/main" id="{B0324042-968C-43A8-A842-A011A0636C45}"/>
              </a:ext>
            </a:extLst>
          </p:cNvPr>
          <p:cNvPicPr>
            <a:picLocks noChangeAspect="1"/>
          </p:cNvPicPr>
          <p:nvPr/>
        </p:nvPicPr>
        <p:blipFill>
          <a:blip r:embed="rId7"/>
          <a:stretch>
            <a:fillRect/>
          </a:stretch>
        </p:blipFill>
        <p:spPr>
          <a:xfrm>
            <a:off x="7181834" y="3282580"/>
            <a:ext cx="2556468" cy="3448158"/>
          </a:xfrm>
          <a:prstGeom prst="rect">
            <a:avLst/>
          </a:prstGeom>
          <a:effectLst>
            <a:outerShdw blurRad="50800" dist="50800" dir="5400000" algn="ctr" rotWithShape="0">
              <a:srgbClr val="000000">
                <a:alpha val="61000"/>
              </a:srgbClr>
            </a:outerShdw>
          </a:effectLst>
        </p:spPr>
      </p:pic>
    </p:spTree>
    <p:extLst>
      <p:ext uri="{BB962C8B-B14F-4D97-AF65-F5344CB8AC3E}">
        <p14:creationId xmlns:p14="http://schemas.microsoft.com/office/powerpoint/2010/main" val="1924013857"/>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E353-5A72-4EE7-A09E-057F973E1F85}"/>
              </a:ext>
            </a:extLst>
          </p:cNvPr>
          <p:cNvSpPr>
            <a:spLocks noGrp="1"/>
          </p:cNvSpPr>
          <p:nvPr>
            <p:ph type="title"/>
          </p:nvPr>
        </p:nvSpPr>
        <p:spPr/>
        <p:txBody>
          <a:bodyPr/>
          <a:lstStyle/>
          <a:p>
            <a:r>
              <a:rPr lang="en-US" dirty="0"/>
              <a:t>Data Framing</a:t>
            </a:r>
          </a:p>
        </p:txBody>
      </p:sp>
      <p:graphicFrame>
        <p:nvGraphicFramePr>
          <p:cNvPr id="5" name="Chart 4">
            <a:extLst>
              <a:ext uri="{FF2B5EF4-FFF2-40B4-BE49-F238E27FC236}">
                <a16:creationId xmlns:a16="http://schemas.microsoft.com/office/drawing/2014/main" id="{4C31EEFC-132A-4852-809B-18D624ABE9B5}"/>
              </a:ext>
            </a:extLst>
          </p:cNvPr>
          <p:cNvGraphicFramePr>
            <a:graphicFrameLocks/>
          </p:cNvGraphicFramePr>
          <p:nvPr>
            <p:extLst/>
          </p:nvPr>
        </p:nvGraphicFramePr>
        <p:xfrm>
          <a:off x="326850" y="2292650"/>
          <a:ext cx="5093562" cy="23547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8027F445-A075-4FFF-BD5B-9A0FEC4706E5}"/>
              </a:ext>
            </a:extLst>
          </p:cNvPr>
          <p:cNvGraphicFramePr>
            <a:graphicFrameLocks/>
          </p:cNvGraphicFramePr>
          <p:nvPr>
            <p:extLst/>
          </p:nvPr>
        </p:nvGraphicFramePr>
        <p:xfrm>
          <a:off x="402237" y="4487159"/>
          <a:ext cx="4942788" cy="2243579"/>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a:extLst>
              <a:ext uri="{FF2B5EF4-FFF2-40B4-BE49-F238E27FC236}">
                <a16:creationId xmlns:a16="http://schemas.microsoft.com/office/drawing/2014/main" id="{F98C11F7-E34B-4056-B5F4-71FABF36FC86}"/>
              </a:ext>
            </a:extLst>
          </p:cNvPr>
          <p:cNvPicPr>
            <a:picLocks noChangeAspect="1"/>
          </p:cNvPicPr>
          <p:nvPr/>
        </p:nvPicPr>
        <p:blipFill>
          <a:blip r:embed="rId5"/>
          <a:stretch>
            <a:fillRect/>
          </a:stretch>
        </p:blipFill>
        <p:spPr>
          <a:xfrm>
            <a:off x="5548231" y="375043"/>
            <a:ext cx="2614780" cy="3448158"/>
          </a:xfrm>
          <a:prstGeom prst="rect">
            <a:avLst/>
          </a:prstGeom>
          <a:effectLst>
            <a:outerShdw blurRad="50800" dist="50800" dir="5400000" algn="ctr" rotWithShape="0">
              <a:srgbClr val="000000">
                <a:alpha val="61000"/>
              </a:srgbClr>
            </a:outerShdw>
          </a:effectLst>
        </p:spPr>
      </p:pic>
      <p:pic>
        <p:nvPicPr>
          <p:cNvPr id="7" name="Picture 6">
            <a:extLst>
              <a:ext uri="{FF2B5EF4-FFF2-40B4-BE49-F238E27FC236}">
                <a16:creationId xmlns:a16="http://schemas.microsoft.com/office/drawing/2014/main" id="{AD9A916B-080E-4DEC-AD33-576B45E5DD3E}"/>
              </a:ext>
            </a:extLst>
          </p:cNvPr>
          <p:cNvPicPr>
            <a:picLocks noChangeAspect="1"/>
          </p:cNvPicPr>
          <p:nvPr/>
        </p:nvPicPr>
        <p:blipFill>
          <a:blip r:embed="rId6"/>
          <a:stretch>
            <a:fillRect/>
          </a:stretch>
        </p:blipFill>
        <p:spPr>
          <a:xfrm>
            <a:off x="8654252" y="375043"/>
            <a:ext cx="2524229" cy="3448158"/>
          </a:xfrm>
          <a:prstGeom prst="rect">
            <a:avLst/>
          </a:prstGeom>
          <a:effectLst>
            <a:outerShdw blurRad="50800" dist="50800" dir="5400000" algn="ctr" rotWithShape="0">
              <a:srgbClr val="000000">
                <a:alpha val="61000"/>
              </a:srgbClr>
            </a:outerShdw>
          </a:effectLst>
        </p:spPr>
      </p:pic>
      <p:pic>
        <p:nvPicPr>
          <p:cNvPr id="8" name="Picture 7">
            <a:extLst>
              <a:ext uri="{FF2B5EF4-FFF2-40B4-BE49-F238E27FC236}">
                <a16:creationId xmlns:a16="http://schemas.microsoft.com/office/drawing/2014/main" id="{B0324042-968C-43A8-A842-A011A0636C45}"/>
              </a:ext>
            </a:extLst>
          </p:cNvPr>
          <p:cNvPicPr>
            <a:picLocks noChangeAspect="1"/>
          </p:cNvPicPr>
          <p:nvPr/>
        </p:nvPicPr>
        <p:blipFill>
          <a:blip r:embed="rId7"/>
          <a:stretch>
            <a:fillRect/>
          </a:stretch>
        </p:blipFill>
        <p:spPr>
          <a:xfrm>
            <a:off x="7181834" y="3282580"/>
            <a:ext cx="2556468" cy="3448158"/>
          </a:xfrm>
          <a:prstGeom prst="rect">
            <a:avLst/>
          </a:prstGeom>
          <a:effectLst>
            <a:outerShdw blurRad="50800" dist="50800" dir="5400000" algn="ctr" rotWithShape="0">
              <a:srgbClr val="000000">
                <a:alpha val="61000"/>
              </a:srgbClr>
            </a:outerShdw>
          </a:effectLst>
        </p:spPr>
      </p:pic>
    </p:spTree>
    <p:extLst>
      <p:ext uri="{BB962C8B-B14F-4D97-AF65-F5344CB8AC3E}">
        <p14:creationId xmlns:p14="http://schemas.microsoft.com/office/powerpoint/2010/main" val="1259766144"/>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65EA-B147-4142-90C3-1254EE5CB6C7}"/>
              </a:ext>
            </a:extLst>
          </p:cNvPr>
          <p:cNvSpPr>
            <a:spLocks noGrp="1"/>
          </p:cNvSpPr>
          <p:nvPr>
            <p:ph type="title"/>
          </p:nvPr>
        </p:nvSpPr>
        <p:spPr/>
        <p:txBody>
          <a:bodyPr/>
          <a:lstStyle/>
          <a:p>
            <a:r>
              <a:rPr lang="en-US" dirty="0"/>
              <a:t>Now what?</a:t>
            </a:r>
          </a:p>
        </p:txBody>
      </p:sp>
      <p:sp>
        <p:nvSpPr>
          <p:cNvPr id="7" name="Content Placeholder 2">
            <a:extLst>
              <a:ext uri="{FF2B5EF4-FFF2-40B4-BE49-F238E27FC236}">
                <a16:creationId xmlns:a16="http://schemas.microsoft.com/office/drawing/2014/main" id="{C408C613-7B6E-449C-9887-9C59ABD7D7BC}"/>
              </a:ext>
            </a:extLst>
          </p:cNvPr>
          <p:cNvSpPr>
            <a:spLocks noGrp="1"/>
          </p:cNvSpPr>
          <p:nvPr>
            <p:ph idx="1"/>
          </p:nvPr>
        </p:nvSpPr>
        <p:spPr>
          <a:xfrm>
            <a:off x="1154954" y="2603500"/>
            <a:ext cx="4268921" cy="3416300"/>
          </a:xfrm>
        </p:spPr>
        <p:txBody>
          <a:bodyPr/>
          <a:lstStyle/>
          <a:p>
            <a:r>
              <a:rPr lang="en-US" sz="2000" b="1" dirty="0"/>
              <a:t>Every year, inform Branch strategic plan</a:t>
            </a:r>
          </a:p>
          <a:p>
            <a:pPr lvl="1"/>
            <a:r>
              <a:rPr lang="en-US" sz="2000" b="1" dirty="0"/>
              <a:t>Programs, library services, and partnerships</a:t>
            </a:r>
          </a:p>
          <a:p>
            <a:pPr marL="0" indent="0">
              <a:buNone/>
            </a:pPr>
            <a:endParaRPr lang="en-US" sz="2000" b="1" dirty="0"/>
          </a:p>
          <a:p>
            <a:r>
              <a:rPr lang="en-US" sz="2000" b="1" dirty="0"/>
              <a:t>Shared with the Mayor’s Office</a:t>
            </a:r>
            <a:br>
              <a:rPr lang="en-US" sz="2000" b="1" dirty="0"/>
            </a:br>
            <a:endParaRPr lang="en-US" sz="2000" b="1" dirty="0"/>
          </a:p>
          <a:p>
            <a:endParaRPr lang="en-US" b="1" dirty="0"/>
          </a:p>
          <a:p>
            <a:pPr lvl="1"/>
            <a:endParaRPr lang="en-US" b="1" dirty="0"/>
          </a:p>
          <a:p>
            <a:pPr lvl="1"/>
            <a:endParaRPr lang="en-US" dirty="0"/>
          </a:p>
        </p:txBody>
      </p:sp>
      <p:pic>
        <p:nvPicPr>
          <p:cNvPr id="8" name="Picture 7">
            <a:extLst>
              <a:ext uri="{FF2B5EF4-FFF2-40B4-BE49-F238E27FC236}">
                <a16:creationId xmlns:a16="http://schemas.microsoft.com/office/drawing/2014/main" id="{780F61C9-47B5-4541-AE90-2C05CBADF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6921" y="2603500"/>
            <a:ext cx="5934944" cy="3686055"/>
          </a:xfrm>
          <a:prstGeom prst="rect">
            <a:avLst/>
          </a:prstGeom>
        </p:spPr>
      </p:pic>
    </p:spTree>
    <p:extLst>
      <p:ext uri="{BB962C8B-B14F-4D97-AF65-F5344CB8AC3E}">
        <p14:creationId xmlns:p14="http://schemas.microsoft.com/office/powerpoint/2010/main" val="3470721899"/>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65EA-B147-4142-90C3-1254EE5CB6C7}"/>
              </a:ext>
            </a:extLst>
          </p:cNvPr>
          <p:cNvSpPr>
            <a:spLocks noGrp="1"/>
          </p:cNvSpPr>
          <p:nvPr>
            <p:ph type="title"/>
          </p:nvPr>
        </p:nvSpPr>
        <p:spPr/>
        <p:txBody>
          <a:bodyPr/>
          <a:lstStyle/>
          <a:p>
            <a:r>
              <a:rPr lang="en-US" dirty="0"/>
              <a:t>Now what?</a:t>
            </a:r>
          </a:p>
        </p:txBody>
      </p:sp>
      <p:sp>
        <p:nvSpPr>
          <p:cNvPr id="3" name="Content Placeholder 2">
            <a:extLst>
              <a:ext uri="{FF2B5EF4-FFF2-40B4-BE49-F238E27FC236}">
                <a16:creationId xmlns:a16="http://schemas.microsoft.com/office/drawing/2014/main" id="{FB39B3E8-8CAB-436A-9227-B9CA98ED293B}"/>
              </a:ext>
            </a:extLst>
          </p:cNvPr>
          <p:cNvSpPr>
            <a:spLocks noGrp="1"/>
          </p:cNvSpPr>
          <p:nvPr>
            <p:ph idx="1"/>
          </p:nvPr>
        </p:nvSpPr>
        <p:spPr>
          <a:xfrm>
            <a:off x="1154954" y="2603500"/>
            <a:ext cx="4268921" cy="3416300"/>
          </a:xfrm>
        </p:spPr>
        <p:txBody>
          <a:bodyPr/>
          <a:lstStyle/>
          <a:p>
            <a:r>
              <a:rPr lang="en-US" sz="2000" b="1" dirty="0"/>
              <a:t>Every year, inform Branch strategic plan</a:t>
            </a:r>
          </a:p>
          <a:p>
            <a:pPr lvl="1"/>
            <a:r>
              <a:rPr lang="en-US" sz="2000" b="1" dirty="0"/>
              <a:t>Programs, library services, and partnerships</a:t>
            </a:r>
          </a:p>
          <a:p>
            <a:pPr marL="0" indent="0">
              <a:buNone/>
            </a:pPr>
            <a:endParaRPr lang="en-US" sz="2000" b="1" dirty="0"/>
          </a:p>
          <a:p>
            <a:r>
              <a:rPr lang="en-US" sz="2000" b="1" dirty="0"/>
              <a:t>Shared with the Mayor’s Office</a:t>
            </a:r>
            <a:br>
              <a:rPr lang="en-US" sz="2000" b="1" dirty="0"/>
            </a:br>
            <a:endParaRPr lang="en-US" sz="2000" b="1" dirty="0"/>
          </a:p>
          <a:p>
            <a:endParaRPr lang="en-US" b="1" dirty="0"/>
          </a:p>
          <a:p>
            <a:pPr lvl="1"/>
            <a:endParaRPr lang="en-US" b="1" dirty="0"/>
          </a:p>
          <a:p>
            <a:pPr lvl="1"/>
            <a:endParaRPr lang="en-US" dirty="0"/>
          </a:p>
        </p:txBody>
      </p:sp>
      <p:pic>
        <p:nvPicPr>
          <p:cNvPr id="5" name="Picture 4">
            <a:extLst>
              <a:ext uri="{FF2B5EF4-FFF2-40B4-BE49-F238E27FC236}">
                <a16:creationId xmlns:a16="http://schemas.microsoft.com/office/drawing/2014/main" id="{8F8E63E7-C3B5-417A-B907-CF5FB73E2B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6921" y="2603500"/>
            <a:ext cx="5934944" cy="3686055"/>
          </a:xfrm>
          <a:prstGeom prst="rect">
            <a:avLst/>
          </a:prstGeom>
        </p:spPr>
      </p:pic>
    </p:spTree>
    <p:extLst>
      <p:ext uri="{BB962C8B-B14F-4D97-AF65-F5344CB8AC3E}">
        <p14:creationId xmlns:p14="http://schemas.microsoft.com/office/powerpoint/2010/main" val="2983146991"/>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5087</TotalTime>
  <Words>1258</Words>
  <Application>Microsoft Office PowerPoint</Application>
  <PresentationFormat>Widescreen</PresentationFormat>
  <Paragraphs>130</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Century Gothic</vt:lpstr>
      <vt:lpstr>Wingdings 3</vt:lpstr>
      <vt:lpstr>Ion Boardroom</vt:lpstr>
      <vt:lpstr>How Data Influences Decision Making at Public Institutions </vt:lpstr>
      <vt:lpstr>Milwaukee Public Library (MPL) History</vt:lpstr>
      <vt:lpstr>Milwaukee Public Library (MPL) History</vt:lpstr>
      <vt:lpstr>Milwaukee Public Library (MPL) History</vt:lpstr>
      <vt:lpstr>MPL Data and KPIs </vt:lpstr>
      <vt:lpstr>Data Ecosystem</vt:lpstr>
      <vt:lpstr>Data Framing</vt:lpstr>
      <vt:lpstr>Data Framing</vt:lpstr>
      <vt:lpstr>Data Framing (Central removed)</vt:lpstr>
      <vt:lpstr>Data Framing (Central removed)</vt:lpstr>
      <vt:lpstr>Data Framing</vt:lpstr>
      <vt:lpstr>Data Framing</vt:lpstr>
      <vt:lpstr>Data Framing</vt:lpstr>
      <vt:lpstr>Now what?</vt:lpstr>
      <vt:lpstr>Now what?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M. McMahon</dc:creator>
  <cp:lastModifiedBy>Joseph M. McMahon</cp:lastModifiedBy>
  <cp:revision>51</cp:revision>
  <dcterms:created xsi:type="dcterms:W3CDTF">2026-09-21T14:59:35Z</dcterms:created>
  <dcterms:modified xsi:type="dcterms:W3CDTF">2026-09-25T20:58:41Z</dcterms:modified>
</cp:coreProperties>
</file>